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7.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8.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9.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10.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1.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2.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13.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4.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notesSlides/notesSlide44.xml" ContentType="application/vnd.openxmlformats-officedocument.presentationml.notesSlide+xml"/>
  <Override PartName="/ppt/notesSlides/notesSlide45.xml" ContentType="application/vnd.openxmlformats-officedocument.presentationml.notesSlide+xml"/>
  <Override PartName="/ppt/embeddings/oleObject5.bin" ContentType="application/vnd.openxmlformats-officedocument.oleObject"/>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1.xml" ContentType="application/vnd.openxmlformats-officedocument.drawingml.chart+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embeddings/oleObject6.bin" ContentType="application/vnd.openxmlformats-officedocument.oleObject"/>
  <Override PartName="/ppt/embeddings/oleObject7.bin" ContentType="application/vnd.openxmlformats-officedocument.oleObject"/>
  <Override PartName="/ppt/notesSlides/notesSlide52.xml" ContentType="application/vnd.openxmlformats-officedocument.presentationml.notesSlide+xml"/>
  <Override PartName="/ppt/embeddings/oleObject8.bin" ContentType="application/vnd.openxmlformats-officedocument.oleObject"/>
  <Override PartName="/ppt/embeddings/oleObject9.bin" ContentType="application/vnd.openxmlformats-officedocument.oleObject"/>
  <Override PartName="/ppt/notesSlides/notesSlide53.xml" ContentType="application/vnd.openxmlformats-officedocument.presentationml.notesSlide+xml"/>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notesSlides/notesSlide54.xml" ContentType="application/vnd.openxmlformats-officedocument.presentationml.notesSlide+xml"/>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notesSlides/notesSlide55.xml" ContentType="application/vnd.openxmlformats-officedocument.presentationml.notesSlide+xml"/>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notesSlides/notesSlide56.xml" ContentType="application/vnd.openxmlformats-officedocument.presentationml.notesSlide+xml"/>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notesSlides/notesSlide57.xml" ContentType="application/vnd.openxmlformats-officedocument.presentationml.notesSlide+xml"/>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 id="2147483660" r:id="rId2"/>
    <p:sldMasterId id="2147483680" r:id="rId3"/>
    <p:sldMasterId id="2147483720" r:id="rId4"/>
    <p:sldMasterId id="2147483773" r:id="rId5"/>
    <p:sldMasterId id="2147483833" r:id="rId6"/>
    <p:sldMasterId id="2147483860" r:id="rId7"/>
    <p:sldMasterId id="2147483873" r:id="rId8"/>
    <p:sldMasterId id="2147483900" r:id="rId9"/>
    <p:sldMasterId id="2147483914" r:id="rId10"/>
    <p:sldMasterId id="2147483946" r:id="rId11"/>
    <p:sldMasterId id="2147483966" r:id="rId12"/>
    <p:sldMasterId id="2147483998" r:id="rId13"/>
    <p:sldMasterId id="2147484010" r:id="rId14"/>
    <p:sldMasterId id="2147484022" r:id="rId15"/>
  </p:sldMasterIdLst>
  <p:notesMasterIdLst>
    <p:notesMasterId r:id="rId110"/>
  </p:notesMasterIdLst>
  <p:sldIdLst>
    <p:sldId id="256" r:id="rId16"/>
    <p:sldId id="479" r:id="rId17"/>
    <p:sldId id="480" r:id="rId18"/>
    <p:sldId id="481" r:id="rId19"/>
    <p:sldId id="482" r:id="rId20"/>
    <p:sldId id="407" r:id="rId21"/>
    <p:sldId id="408" r:id="rId22"/>
    <p:sldId id="517" r:id="rId23"/>
    <p:sldId id="438" r:id="rId24"/>
    <p:sldId id="265" r:id="rId25"/>
    <p:sldId id="486" r:id="rId26"/>
    <p:sldId id="487" r:id="rId27"/>
    <p:sldId id="483" r:id="rId28"/>
    <p:sldId id="484" r:id="rId29"/>
    <p:sldId id="485" r:id="rId30"/>
    <p:sldId id="506" r:id="rId31"/>
    <p:sldId id="488" r:id="rId32"/>
    <p:sldId id="489" r:id="rId33"/>
    <p:sldId id="490" r:id="rId34"/>
    <p:sldId id="493" r:id="rId35"/>
    <p:sldId id="492" r:id="rId36"/>
    <p:sldId id="494" r:id="rId37"/>
    <p:sldId id="495" r:id="rId38"/>
    <p:sldId id="496" r:id="rId39"/>
    <p:sldId id="501" r:id="rId40"/>
    <p:sldId id="502" r:id="rId41"/>
    <p:sldId id="549" r:id="rId42"/>
    <p:sldId id="491" r:id="rId43"/>
    <p:sldId id="554" r:id="rId44"/>
    <p:sldId id="547" r:id="rId45"/>
    <p:sldId id="546" r:id="rId46"/>
    <p:sldId id="555" r:id="rId47"/>
    <p:sldId id="516" r:id="rId48"/>
    <p:sldId id="518" r:id="rId49"/>
    <p:sldId id="519" r:id="rId50"/>
    <p:sldId id="535" r:id="rId51"/>
    <p:sldId id="497" r:id="rId52"/>
    <p:sldId id="538" r:id="rId53"/>
    <p:sldId id="539" r:id="rId54"/>
    <p:sldId id="498" r:id="rId55"/>
    <p:sldId id="540" r:id="rId56"/>
    <p:sldId id="499" r:id="rId57"/>
    <p:sldId id="550" r:id="rId58"/>
    <p:sldId id="500" r:id="rId59"/>
    <p:sldId id="551" r:id="rId60"/>
    <p:sldId id="552" r:id="rId61"/>
    <p:sldId id="553" r:id="rId62"/>
    <p:sldId id="390" r:id="rId63"/>
    <p:sldId id="442" r:id="rId64"/>
    <p:sldId id="443" r:id="rId65"/>
    <p:sldId id="541" r:id="rId66"/>
    <p:sldId id="508" r:id="rId67"/>
    <p:sldId id="509" r:id="rId68"/>
    <p:sldId id="510" r:id="rId69"/>
    <p:sldId id="511" r:id="rId70"/>
    <p:sldId id="512" r:id="rId71"/>
    <p:sldId id="444" r:id="rId72"/>
    <p:sldId id="445" r:id="rId73"/>
    <p:sldId id="446" r:id="rId74"/>
    <p:sldId id="447" r:id="rId75"/>
    <p:sldId id="448" r:id="rId76"/>
    <p:sldId id="449" r:id="rId77"/>
    <p:sldId id="450" r:id="rId78"/>
    <p:sldId id="451" r:id="rId79"/>
    <p:sldId id="452" r:id="rId80"/>
    <p:sldId id="453" r:id="rId81"/>
    <p:sldId id="454" r:id="rId82"/>
    <p:sldId id="455" r:id="rId83"/>
    <p:sldId id="456" r:id="rId84"/>
    <p:sldId id="457" r:id="rId85"/>
    <p:sldId id="459" r:id="rId86"/>
    <p:sldId id="460" r:id="rId87"/>
    <p:sldId id="461" r:id="rId88"/>
    <p:sldId id="462" r:id="rId89"/>
    <p:sldId id="463" r:id="rId90"/>
    <p:sldId id="464" r:id="rId91"/>
    <p:sldId id="465" r:id="rId92"/>
    <p:sldId id="466" r:id="rId93"/>
    <p:sldId id="467" r:id="rId94"/>
    <p:sldId id="468" r:id="rId95"/>
    <p:sldId id="469" r:id="rId96"/>
    <p:sldId id="470" r:id="rId97"/>
    <p:sldId id="471" r:id="rId98"/>
    <p:sldId id="472" r:id="rId99"/>
    <p:sldId id="473" r:id="rId100"/>
    <p:sldId id="474" r:id="rId101"/>
    <p:sldId id="475" r:id="rId102"/>
    <p:sldId id="476" r:id="rId103"/>
    <p:sldId id="304" r:id="rId104"/>
    <p:sldId id="477" r:id="rId105"/>
    <p:sldId id="322" r:id="rId106"/>
    <p:sldId id="548" r:id="rId107"/>
    <p:sldId id="257" r:id="rId108"/>
    <p:sldId id="260"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9999FF"/>
    <a:srgbClr val="CCCC00"/>
    <a:srgbClr val="66FF66"/>
    <a:srgbClr val="FF7C80"/>
    <a:srgbClr val="93CDB0"/>
    <a:srgbClr val="FFCCCC"/>
    <a:srgbClr val="66FF99"/>
    <a:srgbClr val="FF9999"/>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80" autoAdjust="0"/>
    <p:restoredTop sz="85848" autoAdjust="0"/>
  </p:normalViewPr>
  <p:slideViewPr>
    <p:cSldViewPr snapToGrid="0">
      <p:cViewPr varScale="1">
        <p:scale>
          <a:sx n="80" d="100"/>
          <a:sy n="80" d="100"/>
        </p:scale>
        <p:origin x="-928" y="376"/>
      </p:cViewPr>
      <p:guideLst>
        <p:guide orient="horz" pos="2160"/>
        <p:guide pos="3840"/>
      </p:guideLst>
    </p:cSldViewPr>
  </p:slideViewPr>
  <p:notesTextViewPr>
    <p:cViewPr>
      <p:scale>
        <a:sx n="3" d="2"/>
        <a:sy n="3" d="2"/>
      </p:scale>
      <p:origin x="0" y="0"/>
    </p:cViewPr>
  </p:notesTextViewPr>
  <p:sorterViewPr>
    <p:cViewPr>
      <p:scale>
        <a:sx n="70" d="100"/>
        <a:sy n="70" d="100"/>
      </p:scale>
      <p:origin x="0" y="-4996"/>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86.xml"/><Relationship Id="rId102" Type="http://schemas.openxmlformats.org/officeDocument/2006/relationships/slide" Target="slides/slide87.xml"/><Relationship Id="rId103" Type="http://schemas.openxmlformats.org/officeDocument/2006/relationships/slide" Target="slides/slide88.xml"/><Relationship Id="rId104" Type="http://schemas.openxmlformats.org/officeDocument/2006/relationships/slide" Target="slides/slide89.xml"/><Relationship Id="rId105" Type="http://schemas.openxmlformats.org/officeDocument/2006/relationships/slide" Target="slides/slide90.xml"/><Relationship Id="rId106" Type="http://schemas.openxmlformats.org/officeDocument/2006/relationships/slide" Target="slides/slide91.xml"/><Relationship Id="rId107" Type="http://schemas.openxmlformats.org/officeDocument/2006/relationships/slide" Target="slides/slide9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8" Type="http://schemas.openxmlformats.org/officeDocument/2006/relationships/slide" Target="slides/slide93.xml"/><Relationship Id="rId109" Type="http://schemas.openxmlformats.org/officeDocument/2006/relationships/slide" Target="slides/slide94.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110" Type="http://schemas.openxmlformats.org/officeDocument/2006/relationships/notesMaster" Target="notesMasters/notesMaster1.xml"/><Relationship Id="rId90" Type="http://schemas.openxmlformats.org/officeDocument/2006/relationships/slide" Target="slides/slide75.xml"/><Relationship Id="rId91" Type="http://schemas.openxmlformats.org/officeDocument/2006/relationships/slide" Target="slides/slide76.xml"/><Relationship Id="rId92" Type="http://schemas.openxmlformats.org/officeDocument/2006/relationships/slide" Target="slides/slide77.xml"/><Relationship Id="rId93" Type="http://schemas.openxmlformats.org/officeDocument/2006/relationships/slide" Target="slides/slide78.xml"/><Relationship Id="rId94" Type="http://schemas.openxmlformats.org/officeDocument/2006/relationships/slide" Target="slides/slide79.xml"/><Relationship Id="rId95" Type="http://schemas.openxmlformats.org/officeDocument/2006/relationships/slide" Target="slides/slide80.xml"/><Relationship Id="rId96" Type="http://schemas.openxmlformats.org/officeDocument/2006/relationships/slide" Target="slides/slide81.xml"/><Relationship Id="rId97" Type="http://schemas.openxmlformats.org/officeDocument/2006/relationships/slide" Target="slides/slide82.xml"/><Relationship Id="rId98" Type="http://schemas.openxmlformats.org/officeDocument/2006/relationships/slide" Target="slides/slide83.xml"/><Relationship Id="rId99" Type="http://schemas.openxmlformats.org/officeDocument/2006/relationships/slide" Target="slides/slide84.xml"/><Relationship Id="rId111" Type="http://schemas.openxmlformats.org/officeDocument/2006/relationships/printerSettings" Target="printerSettings/printerSettings1.bin"/><Relationship Id="rId112" Type="http://schemas.openxmlformats.org/officeDocument/2006/relationships/presProps" Target="presProps.xml"/><Relationship Id="rId113" Type="http://schemas.openxmlformats.org/officeDocument/2006/relationships/viewProps" Target="viewProps.xml"/><Relationship Id="rId114" Type="http://schemas.openxmlformats.org/officeDocument/2006/relationships/theme" Target="theme/theme1.xml"/><Relationship Id="rId115" Type="http://schemas.openxmlformats.org/officeDocument/2006/relationships/tableStyles" Target="tableStyles.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100" Type="http://schemas.openxmlformats.org/officeDocument/2006/relationships/slide" Target="slides/slide85.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slide" Target="slides/slide73.xml"/><Relationship Id="rId89" Type="http://schemas.openxmlformats.org/officeDocument/2006/relationships/slide" Target="slides/slide74.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 Id="rId2" Type="http://schemas.microsoft.com/office/2011/relationships/chartStyle" Target="style1.xml"/><Relationship Id="rId3" Type="http://schemas.microsoft.com/office/2011/relationships/chartColorStyle" Target="colors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spPr>
            <a:ln w="19050" cap="rnd">
              <a:noFill/>
              <a:round/>
            </a:ln>
            <a:effectLst/>
          </c:spPr>
          <c:marker>
            <c:symbol val="circle"/>
            <c:size val="5"/>
            <c:spPr>
              <a:solidFill>
                <a:schemeClr val="accent2"/>
              </a:solidFill>
              <a:ln w="38100">
                <a:solidFill>
                  <a:schemeClr val="accent2"/>
                </a:solidFill>
              </a:ln>
              <a:effectLst/>
            </c:spPr>
          </c:marker>
          <c:xVal>
            <c:numRef>
              <c:f>Sheet1!$B$2:$B$21</c:f>
              <c:numCache>
                <c:formatCode>General</c:formatCode>
                <c:ptCount val="20"/>
                <c:pt idx="0">
                  <c:v>5.0</c:v>
                </c:pt>
                <c:pt idx="1">
                  <c:v>10.0</c:v>
                </c:pt>
                <c:pt idx="2">
                  <c:v>15.0</c:v>
                </c:pt>
                <c:pt idx="3">
                  <c:v>20.0</c:v>
                </c:pt>
                <c:pt idx="4">
                  <c:v>25.0</c:v>
                </c:pt>
                <c:pt idx="5">
                  <c:v>30.0</c:v>
                </c:pt>
                <c:pt idx="6">
                  <c:v>35.0</c:v>
                </c:pt>
                <c:pt idx="7">
                  <c:v>40.0</c:v>
                </c:pt>
                <c:pt idx="8">
                  <c:v>45.0</c:v>
                </c:pt>
                <c:pt idx="9">
                  <c:v>50.0</c:v>
                </c:pt>
                <c:pt idx="10">
                  <c:v>55.0</c:v>
                </c:pt>
                <c:pt idx="11">
                  <c:v>60.0</c:v>
                </c:pt>
                <c:pt idx="12">
                  <c:v>65.0</c:v>
                </c:pt>
                <c:pt idx="13">
                  <c:v>70.0</c:v>
                </c:pt>
                <c:pt idx="14">
                  <c:v>75.0</c:v>
                </c:pt>
                <c:pt idx="15">
                  <c:v>80.0</c:v>
                </c:pt>
                <c:pt idx="16">
                  <c:v>85.0</c:v>
                </c:pt>
                <c:pt idx="17">
                  <c:v>90.0</c:v>
                </c:pt>
                <c:pt idx="18">
                  <c:v>95.0</c:v>
                </c:pt>
                <c:pt idx="19">
                  <c:v>100.0</c:v>
                </c:pt>
              </c:numCache>
            </c:numRef>
          </c:xVal>
          <c:yVal>
            <c:numRef>
              <c:f>Sheet1!$C$2:$C$21</c:f>
              <c:numCache>
                <c:formatCode>General</c:formatCode>
                <c:ptCount val="20"/>
                <c:pt idx="0">
                  <c:v>9.120000000000001</c:v>
                </c:pt>
                <c:pt idx="1">
                  <c:v>25.17</c:v>
                </c:pt>
                <c:pt idx="2">
                  <c:v>41.22</c:v>
                </c:pt>
                <c:pt idx="3">
                  <c:v>57.27</c:v>
                </c:pt>
                <c:pt idx="4">
                  <c:v>73.32</c:v>
                </c:pt>
                <c:pt idx="5">
                  <c:v>89.37</c:v>
                </c:pt>
                <c:pt idx="6">
                  <c:v>105.42</c:v>
                </c:pt>
                <c:pt idx="7">
                  <c:v>121.47</c:v>
                </c:pt>
                <c:pt idx="8">
                  <c:v>137.52</c:v>
                </c:pt>
                <c:pt idx="9">
                  <c:v>153.57</c:v>
                </c:pt>
                <c:pt idx="10">
                  <c:v>169.62</c:v>
                </c:pt>
                <c:pt idx="11">
                  <c:v>185.67</c:v>
                </c:pt>
                <c:pt idx="12">
                  <c:v>201.72</c:v>
                </c:pt>
                <c:pt idx="13">
                  <c:v>217.77</c:v>
                </c:pt>
                <c:pt idx="14">
                  <c:v>233.82</c:v>
                </c:pt>
                <c:pt idx="15">
                  <c:v>249.87</c:v>
                </c:pt>
                <c:pt idx="16">
                  <c:v>265.92</c:v>
                </c:pt>
                <c:pt idx="17">
                  <c:v>281.9699999999999</c:v>
                </c:pt>
                <c:pt idx="18">
                  <c:v>298.02</c:v>
                </c:pt>
                <c:pt idx="19">
                  <c:v>314.07</c:v>
                </c:pt>
              </c:numCache>
            </c:numRef>
          </c:yVal>
          <c:smooth val="0"/>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T gates</c:v>
                      </c:pt>
                    </c:strCache>
                  </c:strRef>
                </c15:tx>
              </c15:filteredSeriesTitle>
            </c:ext>
          </c:extLst>
        </c:ser>
        <c:ser>
          <c:idx val="2"/>
          <c:order val="1"/>
          <c:spPr>
            <a:ln w="19050" cap="rnd">
              <a:noFill/>
              <a:round/>
            </a:ln>
            <a:effectLst/>
          </c:spPr>
          <c:marker>
            <c:symbol val="circle"/>
            <c:size val="5"/>
            <c:spPr>
              <a:solidFill>
                <a:schemeClr val="accent3"/>
              </a:solidFill>
              <a:ln w="38100">
                <a:solidFill>
                  <a:srgbClr val="002060"/>
                </a:solidFill>
              </a:ln>
              <a:effectLst/>
            </c:spPr>
          </c:marker>
          <c:xVal>
            <c:numRef>
              <c:f>Sheet1!$B$2:$B$21</c:f>
              <c:numCache>
                <c:formatCode>General</c:formatCode>
                <c:ptCount val="20"/>
                <c:pt idx="0">
                  <c:v>5.0</c:v>
                </c:pt>
                <c:pt idx="1">
                  <c:v>10.0</c:v>
                </c:pt>
                <c:pt idx="2">
                  <c:v>15.0</c:v>
                </c:pt>
                <c:pt idx="3">
                  <c:v>20.0</c:v>
                </c:pt>
                <c:pt idx="4">
                  <c:v>25.0</c:v>
                </c:pt>
                <c:pt idx="5">
                  <c:v>30.0</c:v>
                </c:pt>
                <c:pt idx="6">
                  <c:v>35.0</c:v>
                </c:pt>
                <c:pt idx="7">
                  <c:v>40.0</c:v>
                </c:pt>
                <c:pt idx="8">
                  <c:v>45.0</c:v>
                </c:pt>
                <c:pt idx="9">
                  <c:v>50.0</c:v>
                </c:pt>
                <c:pt idx="10">
                  <c:v>55.0</c:v>
                </c:pt>
                <c:pt idx="11">
                  <c:v>60.0</c:v>
                </c:pt>
                <c:pt idx="12">
                  <c:v>65.0</c:v>
                </c:pt>
                <c:pt idx="13">
                  <c:v>70.0</c:v>
                </c:pt>
                <c:pt idx="14">
                  <c:v>75.0</c:v>
                </c:pt>
                <c:pt idx="15">
                  <c:v>80.0</c:v>
                </c:pt>
                <c:pt idx="16">
                  <c:v>85.0</c:v>
                </c:pt>
                <c:pt idx="17">
                  <c:v>90.0</c:v>
                </c:pt>
                <c:pt idx="18">
                  <c:v>95.0</c:v>
                </c:pt>
                <c:pt idx="19">
                  <c:v>100.0</c:v>
                </c:pt>
              </c:numCache>
            </c:numRef>
          </c:xVal>
          <c:yVal>
            <c:numRef>
              <c:f>Sheet1!$D$2:$D$21</c:f>
              <c:numCache>
                <c:formatCode>General</c:formatCode>
                <c:ptCount val="20"/>
                <c:pt idx="0">
                  <c:v>595.5399734263227</c:v>
                </c:pt>
                <c:pt idx="1">
                  <c:v>9332.543007969923</c:v>
                </c:pt>
                <c:pt idx="2">
                  <c:v>46674.78202666503</c:v>
                </c:pt>
                <c:pt idx="3">
                  <c:v>146247.712801739</c:v>
                </c:pt>
                <c:pt idx="4">
                  <c:v>354667.859948625</c:v>
                </c:pt>
                <c:pt idx="5">
                  <c:v>731427.6624377798</c:v>
                </c:pt>
                <c:pt idx="6">
                  <c:v>1.3488080090407E6</c:v>
                </c:pt>
                <c:pt idx="7">
                  <c:v>2.29180765429899E6</c:v>
                </c:pt>
                <c:pt idx="8">
                  <c:v>3.65808404883877E6</c:v>
                </c:pt>
                <c:pt idx="9">
                  <c:v>5.55790241496641E6</c:v>
                </c:pt>
                <c:pt idx="10">
                  <c:v>8.11409106088521E6</c:v>
                </c:pt>
                <c:pt idx="11">
                  <c:v>1.14620015809299E7</c:v>
                </c:pt>
                <c:pt idx="12">
                  <c:v>1.57494729862512E7</c:v>
                </c:pt>
                <c:pt idx="13">
                  <c:v>2.11367990656364E7</c:v>
                </c:pt>
                <c:pt idx="14">
                  <c:v>2.77966984478395E7</c:v>
                </c:pt>
                <c:pt idx="15">
                  <c:v>3.59142869565681E7</c:v>
                </c:pt>
                <c:pt idx="16">
                  <c:v>4.56870519353947E7</c:v>
                </c:pt>
                <c:pt idx="17">
                  <c:v>5.73248282833865E7</c:v>
                </c:pt>
                <c:pt idx="18">
                  <c:v>7.10497759901308E7</c:v>
                </c:pt>
                <c:pt idx="19">
                  <c:v>8.70963589956083E7</c:v>
                </c:pt>
              </c:numCache>
            </c:numRef>
          </c:yVal>
          <c:smooth val="0"/>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SK T Gates</c:v>
                      </c:pt>
                    </c:strCache>
                  </c:strRef>
                </c15:tx>
              </c15:filteredSeriesTitle>
            </c:ext>
          </c:extLst>
        </c:ser>
        <c:dLbls>
          <c:showLegendKey val="0"/>
          <c:showVal val="0"/>
          <c:showCatName val="0"/>
          <c:showSerName val="0"/>
          <c:showPercent val="0"/>
          <c:showBubbleSize val="0"/>
        </c:dLbls>
        <c:axId val="-2058768152"/>
        <c:axId val="-2058801688"/>
        <c:extLst/>
      </c:scatterChart>
      <c:valAx>
        <c:axId val="-2058768152"/>
        <c:scaling>
          <c:orientation val="minMax"/>
          <c:max val="1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dk1"/>
                    </a:solidFill>
                    <a:latin typeface="+mn-lt"/>
                    <a:ea typeface="+mn-ea"/>
                    <a:cs typeface="+mn-cs"/>
                  </a:defRPr>
                </a:pPr>
                <a:r>
                  <a:rPr lang="en-US" sz="1200" baseline="0"/>
                  <a:t>log_2 (1/ɛ)</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dk1"/>
                </a:solidFill>
                <a:latin typeface="+mn-lt"/>
                <a:ea typeface="+mn-ea"/>
                <a:cs typeface="+mn-cs"/>
              </a:defRPr>
            </a:pPr>
            <a:endParaRPr lang="en-US"/>
          </a:p>
        </c:txPr>
        <c:crossAx val="-2058801688"/>
        <c:crosses val="autoZero"/>
        <c:crossBetween val="midCat"/>
      </c:valAx>
      <c:valAx>
        <c:axId val="-20588016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dk1"/>
                    </a:solidFill>
                    <a:latin typeface="+mn-lt"/>
                    <a:ea typeface="+mn-ea"/>
                    <a:cs typeface="+mn-cs"/>
                  </a:defRPr>
                </a:pPr>
                <a:r>
                  <a:rPr lang="en-US" sz="1200" baseline="0"/>
                  <a:t>T Count</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dk1"/>
                </a:solidFill>
                <a:latin typeface="+mn-lt"/>
                <a:ea typeface="+mn-ea"/>
                <a:cs typeface="+mn-cs"/>
              </a:defRPr>
            </a:pPr>
            <a:endParaRPr lang="en-US"/>
          </a:p>
        </c:txPr>
        <c:crossAx val="-205876815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dk1"/>
              </a:solidFill>
              <a:latin typeface="+mn-lt"/>
              <a:ea typeface="+mn-ea"/>
              <a:cs typeface="+mn-cs"/>
            </a:defRPr>
          </a:pPr>
          <a:endParaRPr lang="en-US"/>
        </a:p>
      </c:txPr>
    </c:legend>
    <c:plotVisOnly val="1"/>
    <c:dispBlanksAs val="gap"/>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108.emf"/><Relationship Id="rId4" Type="http://schemas.openxmlformats.org/officeDocument/2006/relationships/image" Target="../media/image109.emf"/><Relationship Id="rId1" Type="http://schemas.openxmlformats.org/officeDocument/2006/relationships/image" Target="../media/image106.emf"/><Relationship Id="rId2" Type="http://schemas.openxmlformats.org/officeDocument/2006/relationships/image" Target="../media/image10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3.wmf"/><Relationship Id="rId2" Type="http://schemas.openxmlformats.org/officeDocument/2006/relationships/image" Target="../media/image13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9.wmf"/><Relationship Id="rId2" Type="http://schemas.openxmlformats.org/officeDocument/2006/relationships/image" Target="../media/image134.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42.wmf"/><Relationship Id="rId4" Type="http://schemas.openxmlformats.org/officeDocument/2006/relationships/image" Target="../media/image143.wmf"/><Relationship Id="rId5" Type="http://schemas.openxmlformats.org/officeDocument/2006/relationships/image" Target="../media/image144.wmf"/><Relationship Id="rId1" Type="http://schemas.openxmlformats.org/officeDocument/2006/relationships/image" Target="../media/image140.wmf"/><Relationship Id="rId2" Type="http://schemas.openxmlformats.org/officeDocument/2006/relationships/image" Target="../media/image14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47.wmf"/><Relationship Id="rId4" Type="http://schemas.openxmlformats.org/officeDocument/2006/relationships/image" Target="../media/image148.wmf"/><Relationship Id="rId5" Type="http://schemas.openxmlformats.org/officeDocument/2006/relationships/image" Target="../media/image149.wmf"/><Relationship Id="rId6" Type="http://schemas.openxmlformats.org/officeDocument/2006/relationships/image" Target="../media/image150.wmf"/><Relationship Id="rId7" Type="http://schemas.openxmlformats.org/officeDocument/2006/relationships/image" Target="../media/image151.wmf"/><Relationship Id="rId1" Type="http://schemas.openxmlformats.org/officeDocument/2006/relationships/image" Target="../media/image145.wmf"/><Relationship Id="rId2" Type="http://schemas.openxmlformats.org/officeDocument/2006/relationships/image" Target="../media/image14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54.wmf"/><Relationship Id="rId4" Type="http://schemas.openxmlformats.org/officeDocument/2006/relationships/image" Target="../media/image155.wmf"/><Relationship Id="rId5" Type="http://schemas.openxmlformats.org/officeDocument/2006/relationships/image" Target="../media/image156.wmf"/><Relationship Id="rId6" Type="http://schemas.openxmlformats.org/officeDocument/2006/relationships/image" Target="../media/image157.wmf"/><Relationship Id="rId7" Type="http://schemas.openxmlformats.org/officeDocument/2006/relationships/image" Target="../media/image158.wmf"/><Relationship Id="rId1" Type="http://schemas.openxmlformats.org/officeDocument/2006/relationships/image" Target="../media/image152.wmf"/><Relationship Id="rId2" Type="http://schemas.openxmlformats.org/officeDocument/2006/relationships/image" Target="../media/image15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61.wmf"/><Relationship Id="rId4" Type="http://schemas.openxmlformats.org/officeDocument/2006/relationships/image" Target="../media/image162.wmf"/><Relationship Id="rId5" Type="http://schemas.openxmlformats.org/officeDocument/2006/relationships/image" Target="../media/image163.wmf"/><Relationship Id="rId6" Type="http://schemas.openxmlformats.org/officeDocument/2006/relationships/image" Target="../media/image164.wmf"/><Relationship Id="rId7" Type="http://schemas.openxmlformats.org/officeDocument/2006/relationships/image" Target="../media/image165.wmf"/><Relationship Id="rId1" Type="http://schemas.openxmlformats.org/officeDocument/2006/relationships/image" Target="../media/image159.wmf"/><Relationship Id="rId2" Type="http://schemas.openxmlformats.org/officeDocument/2006/relationships/image" Target="../media/image16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61.wmf"/><Relationship Id="rId4" Type="http://schemas.openxmlformats.org/officeDocument/2006/relationships/image" Target="../media/image162.wmf"/><Relationship Id="rId5" Type="http://schemas.openxmlformats.org/officeDocument/2006/relationships/image" Target="../media/image163.wmf"/><Relationship Id="rId6" Type="http://schemas.openxmlformats.org/officeDocument/2006/relationships/image" Target="../media/image164.wmf"/><Relationship Id="rId7" Type="http://schemas.openxmlformats.org/officeDocument/2006/relationships/image" Target="../media/image165.wmf"/><Relationship Id="rId1" Type="http://schemas.openxmlformats.org/officeDocument/2006/relationships/image" Target="../media/image159.wmf"/><Relationship Id="rId2" Type="http://schemas.openxmlformats.org/officeDocument/2006/relationships/image" Target="../media/image16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969BF1-5109-40DF-A8EC-04B2DC37EB73}" type="datetimeFigureOut">
              <a:rPr lang="en-US" smtClean="0"/>
              <a:t>20/02/15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DD3DF7-B070-49FD-8C0B-315275581897}" type="slidenum">
              <a:rPr lang="en-US" smtClean="0"/>
              <a:t>‹#›</a:t>
            </a:fld>
            <a:endParaRPr lang="en-US"/>
          </a:p>
        </p:txBody>
      </p:sp>
    </p:spTree>
    <p:extLst>
      <p:ext uri="{BB962C8B-B14F-4D97-AF65-F5344CB8AC3E}">
        <p14:creationId xmlns:p14="http://schemas.microsoft.com/office/powerpoint/2010/main" val="115932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DD3DF7-B070-49FD-8C0B-315275581897}" type="slidenum">
              <a:rPr lang="en-US" smtClean="0"/>
              <a:t>1</a:t>
            </a:fld>
            <a:endParaRPr lang="en-US"/>
          </a:p>
        </p:txBody>
      </p:sp>
    </p:spTree>
    <p:extLst>
      <p:ext uri="{BB962C8B-B14F-4D97-AF65-F5344CB8AC3E}">
        <p14:creationId xmlns:p14="http://schemas.microsoft.com/office/powerpoint/2010/main" val="1412480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DD3DF7-B070-49FD-8C0B-315275581897}" type="slidenum">
              <a:rPr lang="en-US">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433541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0F0081-C2FA-4321-99BE-E50E68E72943}" type="slidenum">
              <a:rPr lang="en-US" smtClean="0">
                <a:solidFill>
                  <a:prstClr val="black"/>
                </a:solidFill>
              </a:rPr>
              <a:pPr>
                <a:defRPr/>
              </a:pPr>
              <a:t>11</a:t>
            </a:fld>
            <a:endParaRPr lang="en-US" dirty="0">
              <a:solidFill>
                <a:prstClr val="black"/>
              </a:solidFill>
            </a:endParaRPr>
          </a:p>
        </p:txBody>
      </p:sp>
    </p:spTree>
    <p:extLst>
      <p:ext uri="{BB962C8B-B14F-4D97-AF65-F5344CB8AC3E}">
        <p14:creationId xmlns:p14="http://schemas.microsoft.com/office/powerpoint/2010/main" val="2122161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FD82E0-B227-481F-BD11-9CA91E21C8AC}"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923581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FD82E0-B227-481F-BD11-9CA91E21C8AC}"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3821398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0F0081-C2FA-4321-99BE-E50E68E72943}" type="slidenum">
              <a:rPr lang="en-US" smtClean="0">
                <a:solidFill>
                  <a:prstClr val="black"/>
                </a:solidFill>
              </a:rPr>
              <a:pPr>
                <a:defRPr/>
              </a:pPr>
              <a:t>18</a:t>
            </a:fld>
            <a:endParaRPr lang="en-US" dirty="0">
              <a:solidFill>
                <a:prstClr val="black"/>
              </a:solidFill>
            </a:endParaRPr>
          </a:p>
        </p:txBody>
      </p:sp>
    </p:spTree>
    <p:extLst>
      <p:ext uri="{BB962C8B-B14F-4D97-AF65-F5344CB8AC3E}">
        <p14:creationId xmlns:p14="http://schemas.microsoft.com/office/powerpoint/2010/main" val="3068684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0F0081-C2FA-4321-99BE-E50E68E72943}" type="slidenum">
              <a:rPr lang="en-US" smtClean="0">
                <a:solidFill>
                  <a:prstClr val="black"/>
                </a:solidFill>
              </a:rPr>
              <a:pPr>
                <a:defRPr/>
              </a:pPr>
              <a:t>19</a:t>
            </a:fld>
            <a:endParaRPr lang="en-US" dirty="0">
              <a:solidFill>
                <a:prstClr val="black"/>
              </a:solidFill>
            </a:endParaRPr>
          </a:p>
        </p:txBody>
      </p:sp>
    </p:spTree>
    <p:extLst>
      <p:ext uri="{BB962C8B-B14F-4D97-AF65-F5344CB8AC3E}">
        <p14:creationId xmlns:p14="http://schemas.microsoft.com/office/powerpoint/2010/main" val="1527557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0F0081-C2FA-4321-99BE-E50E68E72943}" type="slidenum">
              <a:rPr lang="en-US" smtClean="0">
                <a:solidFill>
                  <a:prstClr val="black"/>
                </a:solidFill>
              </a:rPr>
              <a:pPr>
                <a:defRPr/>
              </a:pPr>
              <a:t>20</a:t>
            </a:fld>
            <a:endParaRPr lang="en-US" dirty="0">
              <a:solidFill>
                <a:prstClr val="black"/>
              </a:solidFill>
            </a:endParaRPr>
          </a:p>
        </p:txBody>
      </p:sp>
    </p:spTree>
    <p:extLst>
      <p:ext uri="{BB962C8B-B14F-4D97-AF65-F5344CB8AC3E}">
        <p14:creationId xmlns:p14="http://schemas.microsoft.com/office/powerpoint/2010/main" val="36208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0F0081-C2FA-4321-99BE-E50E68E72943}" type="slidenum">
              <a:rPr lang="en-US" smtClean="0">
                <a:solidFill>
                  <a:prstClr val="black"/>
                </a:solidFill>
              </a:rPr>
              <a:pPr>
                <a:defRPr/>
              </a:pPr>
              <a:t>22</a:t>
            </a:fld>
            <a:endParaRPr lang="en-US" dirty="0">
              <a:solidFill>
                <a:prstClr val="black"/>
              </a:solidFill>
            </a:endParaRPr>
          </a:p>
        </p:txBody>
      </p:sp>
    </p:spTree>
    <p:extLst>
      <p:ext uri="{BB962C8B-B14F-4D97-AF65-F5344CB8AC3E}">
        <p14:creationId xmlns:p14="http://schemas.microsoft.com/office/powerpoint/2010/main" val="1516714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0F0081-C2FA-4321-99BE-E50E68E72943}" type="slidenum">
              <a:rPr lang="en-US" smtClean="0">
                <a:solidFill>
                  <a:prstClr val="black"/>
                </a:solidFill>
              </a:rPr>
              <a:pPr>
                <a:defRPr/>
              </a:pPr>
              <a:t>23</a:t>
            </a:fld>
            <a:endParaRPr lang="en-US" dirty="0">
              <a:solidFill>
                <a:prstClr val="black"/>
              </a:solidFill>
            </a:endParaRPr>
          </a:p>
        </p:txBody>
      </p:sp>
    </p:spTree>
    <p:extLst>
      <p:ext uri="{BB962C8B-B14F-4D97-AF65-F5344CB8AC3E}">
        <p14:creationId xmlns:p14="http://schemas.microsoft.com/office/powerpoint/2010/main" val="203471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0F0081-C2FA-4321-99BE-E50E68E72943}" type="slidenum">
              <a:rPr lang="en-US" smtClean="0">
                <a:solidFill>
                  <a:prstClr val="black"/>
                </a:solidFill>
              </a:rPr>
              <a:pPr>
                <a:defRPr/>
              </a:pPr>
              <a:t>24</a:t>
            </a:fld>
            <a:endParaRPr lang="en-US" dirty="0">
              <a:solidFill>
                <a:prstClr val="black"/>
              </a:solidFill>
            </a:endParaRPr>
          </a:p>
        </p:txBody>
      </p:sp>
    </p:spTree>
    <p:extLst>
      <p:ext uri="{BB962C8B-B14F-4D97-AF65-F5344CB8AC3E}">
        <p14:creationId xmlns:p14="http://schemas.microsoft.com/office/powerpoint/2010/main" val="239690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
        <p:nvSpPr>
          <p:cNvPr id="10" name="Date Placeholder 9"/>
          <p:cNvSpPr>
            <a:spLocks noGrp="1"/>
          </p:cNvSpPr>
          <p:nvPr>
            <p:ph type="dt" idx="13"/>
          </p:nvPr>
        </p:nvSpPr>
        <p:spPr/>
        <p:txBody>
          <a:bodyPr/>
          <a:lstStyle/>
          <a:p>
            <a:fld id="{495562DE-B93B-4FA5-ACB5-9EF3421E072B}" type="datetime8">
              <a:rPr lang="en-US" smtClean="0">
                <a:solidFill>
                  <a:prstClr val="black"/>
                </a:solidFill>
              </a:rPr>
              <a:pPr/>
              <a:t>20/02/15 15:14</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3357688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0F0081-C2FA-4321-99BE-E50E68E72943}" type="slidenum">
              <a:rPr lang="en-US" smtClean="0">
                <a:solidFill>
                  <a:prstClr val="black"/>
                </a:solidFill>
              </a:rPr>
              <a:pPr>
                <a:defRPr/>
              </a:pPr>
              <a:t>25</a:t>
            </a:fld>
            <a:endParaRPr lang="en-US" dirty="0">
              <a:solidFill>
                <a:prstClr val="black"/>
              </a:solidFill>
            </a:endParaRPr>
          </a:p>
        </p:txBody>
      </p:sp>
    </p:spTree>
    <p:extLst>
      <p:ext uri="{BB962C8B-B14F-4D97-AF65-F5344CB8AC3E}">
        <p14:creationId xmlns:p14="http://schemas.microsoft.com/office/powerpoint/2010/main" val="2922287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DD3DF7-B070-49FD-8C0B-315275581897}" type="slidenum">
              <a:rPr lang="en-US">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8593197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0F0081-C2FA-4321-99BE-E50E68E72943}" type="slidenum">
              <a:rPr lang="en-US" smtClean="0">
                <a:solidFill>
                  <a:prstClr val="black"/>
                </a:solidFill>
              </a:rPr>
              <a:pPr>
                <a:defRPr/>
              </a:pPr>
              <a:t>28</a:t>
            </a:fld>
            <a:endParaRPr lang="en-US" dirty="0">
              <a:solidFill>
                <a:prstClr val="black"/>
              </a:solidFill>
            </a:endParaRPr>
          </a:p>
        </p:txBody>
      </p:sp>
    </p:spTree>
    <p:extLst>
      <p:ext uri="{BB962C8B-B14F-4D97-AF65-F5344CB8AC3E}">
        <p14:creationId xmlns:p14="http://schemas.microsoft.com/office/powerpoint/2010/main" val="1687034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0F0081-C2FA-4321-99BE-E50E68E72943}" type="slidenum">
              <a:rPr lang="en-US" smtClean="0">
                <a:solidFill>
                  <a:prstClr val="black"/>
                </a:solidFill>
              </a:rPr>
              <a:pPr>
                <a:defRPr/>
              </a:pPr>
              <a:t>29</a:t>
            </a:fld>
            <a:endParaRPr lang="en-US" dirty="0">
              <a:solidFill>
                <a:prstClr val="black"/>
              </a:solidFill>
            </a:endParaRPr>
          </a:p>
        </p:txBody>
      </p:sp>
    </p:spTree>
    <p:extLst>
      <p:ext uri="{BB962C8B-B14F-4D97-AF65-F5344CB8AC3E}">
        <p14:creationId xmlns:p14="http://schemas.microsoft.com/office/powerpoint/2010/main" val="299740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FEA2A49B-2C11-4E6D-80E9-A696A88B5E38}" type="slidenum">
              <a:rPr lang="en-US">
                <a:solidFill>
                  <a:prstClr val="black"/>
                </a:solidFill>
              </a:rPr>
              <a:pPr/>
              <a:t>30</a:t>
            </a:fld>
            <a:endParaRPr lang="en-US">
              <a:solidFill>
                <a:prstClr val="black"/>
              </a:solidFill>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132198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DD3DF7-B070-49FD-8C0B-315275581897}" type="slidenum">
              <a:rPr lang="en-US">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313752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FD82E0-B227-481F-BD11-9CA91E21C8AC}"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715949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
        <p:nvSpPr>
          <p:cNvPr id="10" name="Date Placeholder 9"/>
          <p:cNvSpPr>
            <a:spLocks noGrp="1"/>
          </p:cNvSpPr>
          <p:nvPr>
            <p:ph type="dt" idx="13"/>
          </p:nvPr>
        </p:nvSpPr>
        <p:spPr/>
        <p:txBody>
          <a:bodyPr/>
          <a:lstStyle/>
          <a:p>
            <a:fld id="{495562DE-B93B-4FA5-ACB5-9EF3421E072B}" type="datetime8">
              <a:rPr lang="en-US" smtClean="0">
                <a:solidFill>
                  <a:prstClr val="black"/>
                </a:solidFill>
              </a:rPr>
              <a:pPr/>
              <a:t>20/02/15 15:15</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25066262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0F0081-C2FA-4321-99BE-E50E68E72943}" type="slidenum">
              <a:rPr lang="en-US" smtClean="0">
                <a:solidFill>
                  <a:prstClr val="black"/>
                </a:solidFill>
              </a:rPr>
              <a:pPr>
                <a:defRPr/>
              </a:pPr>
              <a:t>40</a:t>
            </a:fld>
            <a:endParaRPr lang="en-US" dirty="0">
              <a:solidFill>
                <a:prstClr val="black"/>
              </a:solidFill>
            </a:endParaRPr>
          </a:p>
        </p:txBody>
      </p:sp>
    </p:spTree>
    <p:extLst>
      <p:ext uri="{BB962C8B-B14F-4D97-AF65-F5344CB8AC3E}">
        <p14:creationId xmlns:p14="http://schemas.microsoft.com/office/powerpoint/2010/main" val="628408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DD3DF7-B070-49FD-8C0B-315275581897}" type="slidenum">
              <a:rPr lang="en-US">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3549298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FD82E0-B227-481F-BD11-9CA91E21C8AC}"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4804359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500"/>
              </a:spcBef>
              <a:buFontTx/>
              <a:buChar char="-"/>
            </a:pPr>
            <a:endParaRPr lang="en-US" dirty="0"/>
          </a:p>
        </p:txBody>
      </p:sp>
      <p:sp>
        <p:nvSpPr>
          <p:cNvPr id="4" name="Slide Number Placeholder 3"/>
          <p:cNvSpPr>
            <a:spLocks noGrp="1"/>
          </p:cNvSpPr>
          <p:nvPr>
            <p:ph type="sldNum" sz="quarter" idx="10"/>
          </p:nvPr>
        </p:nvSpPr>
        <p:spPr/>
        <p:txBody>
          <a:bodyPr/>
          <a:lstStyle/>
          <a:p>
            <a:fld id="{811FAE85-20FE-844F-9354-E6E61F84E3F4}"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727135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500"/>
              </a:spcBef>
              <a:buFontTx/>
              <a:buChar char="-"/>
            </a:pPr>
            <a:endParaRPr lang="en-US" dirty="0"/>
          </a:p>
        </p:txBody>
      </p:sp>
      <p:sp>
        <p:nvSpPr>
          <p:cNvPr id="4" name="Slide Number Placeholder 3"/>
          <p:cNvSpPr>
            <a:spLocks noGrp="1"/>
          </p:cNvSpPr>
          <p:nvPr>
            <p:ph type="sldNum" sz="quarter" idx="10"/>
          </p:nvPr>
        </p:nvSpPr>
        <p:spPr/>
        <p:txBody>
          <a:bodyPr/>
          <a:lstStyle/>
          <a:p>
            <a:fld id="{811FAE85-20FE-844F-9354-E6E61F84E3F4}"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8774000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DD3DF7-B070-49FD-8C0B-315275581897}" type="slidenum">
              <a:rPr lang="en-US">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636587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DD3DF7-B070-49FD-8C0B-315275581897}" type="slidenum">
              <a:rPr lang="en-US">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8998761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7DBF71D-5083-46B6-8BCD-6B41AC24A808}" type="slidenum">
              <a:rPr lang="en-CA">
                <a:solidFill>
                  <a:prstClr val="black"/>
                </a:solidFill>
              </a:rPr>
              <a:pPr/>
              <a:t>49</a:t>
            </a:fld>
            <a:endParaRPr lang="en-CA">
              <a:solidFill>
                <a:prstClr val="black"/>
              </a:solidFill>
            </a:endParaRPr>
          </a:p>
        </p:txBody>
      </p:sp>
      <p:sp>
        <p:nvSpPr>
          <p:cNvPr id="40961"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2"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120" rIns="0" bIns="0"/>
          <a:lstStyle/>
          <a:p>
            <a:pPr marL="215900" eaLnBrk="1">
              <a:lnSpc>
                <a:spcPct val="94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endParaRPr lang="en-CA"/>
          </a:p>
        </p:txBody>
      </p:sp>
    </p:spTree>
    <p:extLst>
      <p:ext uri="{BB962C8B-B14F-4D97-AF65-F5344CB8AC3E}">
        <p14:creationId xmlns:p14="http://schemas.microsoft.com/office/powerpoint/2010/main" val="24540495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7DBF71D-5083-46B6-8BCD-6B41AC24A808}" type="slidenum">
              <a:rPr lang="en-CA">
                <a:solidFill>
                  <a:prstClr val="black"/>
                </a:solidFill>
              </a:rPr>
              <a:pPr/>
              <a:t>50</a:t>
            </a:fld>
            <a:endParaRPr lang="en-CA">
              <a:solidFill>
                <a:prstClr val="black"/>
              </a:solidFill>
            </a:endParaRPr>
          </a:p>
        </p:txBody>
      </p:sp>
      <p:sp>
        <p:nvSpPr>
          <p:cNvPr id="40961"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2"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120" rIns="0" bIns="0"/>
          <a:lstStyle/>
          <a:p>
            <a:pPr marL="215900" eaLnBrk="1">
              <a:lnSpc>
                <a:spcPct val="94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endParaRPr lang="en-CA" dirty="0"/>
          </a:p>
        </p:txBody>
      </p:sp>
    </p:spTree>
    <p:extLst>
      <p:ext uri="{BB962C8B-B14F-4D97-AF65-F5344CB8AC3E}">
        <p14:creationId xmlns:p14="http://schemas.microsoft.com/office/powerpoint/2010/main" val="2671648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7DBF71D-5083-46B6-8BCD-6B41AC24A808}" type="slidenum">
              <a:rPr lang="en-CA">
                <a:solidFill>
                  <a:prstClr val="black"/>
                </a:solidFill>
              </a:rPr>
              <a:pPr/>
              <a:t>51</a:t>
            </a:fld>
            <a:endParaRPr lang="en-CA">
              <a:solidFill>
                <a:prstClr val="black"/>
              </a:solidFill>
            </a:endParaRPr>
          </a:p>
        </p:txBody>
      </p:sp>
      <p:sp>
        <p:nvSpPr>
          <p:cNvPr id="40961"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2"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120" rIns="0" bIns="0"/>
          <a:lstStyle/>
          <a:p>
            <a:pPr marL="215900" eaLnBrk="1">
              <a:lnSpc>
                <a:spcPct val="94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endParaRPr lang="en-CA" dirty="0"/>
          </a:p>
        </p:txBody>
      </p:sp>
    </p:spTree>
    <p:extLst>
      <p:ext uri="{BB962C8B-B14F-4D97-AF65-F5344CB8AC3E}">
        <p14:creationId xmlns:p14="http://schemas.microsoft.com/office/powerpoint/2010/main" val="847630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7DBF71D-5083-46B6-8BCD-6B41AC24A808}" type="slidenum">
              <a:rPr lang="en-CA">
                <a:solidFill>
                  <a:prstClr val="black"/>
                </a:solidFill>
              </a:rPr>
              <a:pPr/>
              <a:t>57</a:t>
            </a:fld>
            <a:endParaRPr lang="en-CA">
              <a:solidFill>
                <a:prstClr val="black"/>
              </a:solidFill>
            </a:endParaRPr>
          </a:p>
        </p:txBody>
      </p:sp>
      <p:sp>
        <p:nvSpPr>
          <p:cNvPr id="40961"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2"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120" rIns="0" bIns="0"/>
          <a:lstStyle/>
          <a:p>
            <a:pPr marL="215900" eaLnBrk="1">
              <a:lnSpc>
                <a:spcPct val="94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endParaRPr lang="en-CA" dirty="0"/>
          </a:p>
        </p:txBody>
      </p:sp>
    </p:spTree>
    <p:extLst>
      <p:ext uri="{BB962C8B-B14F-4D97-AF65-F5344CB8AC3E}">
        <p14:creationId xmlns:p14="http://schemas.microsoft.com/office/powerpoint/2010/main" val="17335928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7DBF71D-5083-46B6-8BCD-6B41AC24A808}" type="slidenum">
              <a:rPr lang="en-CA">
                <a:solidFill>
                  <a:prstClr val="black"/>
                </a:solidFill>
              </a:rPr>
              <a:pPr/>
              <a:t>58</a:t>
            </a:fld>
            <a:endParaRPr lang="en-CA">
              <a:solidFill>
                <a:prstClr val="black"/>
              </a:solidFill>
            </a:endParaRPr>
          </a:p>
        </p:txBody>
      </p:sp>
      <p:sp>
        <p:nvSpPr>
          <p:cNvPr id="40961"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2"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120" rIns="0" bIns="0"/>
          <a:lstStyle/>
          <a:p>
            <a:pPr marL="215900" eaLnBrk="1">
              <a:lnSpc>
                <a:spcPct val="94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endParaRPr lang="en-CA" dirty="0"/>
          </a:p>
        </p:txBody>
      </p:sp>
    </p:spTree>
    <p:extLst>
      <p:ext uri="{BB962C8B-B14F-4D97-AF65-F5344CB8AC3E}">
        <p14:creationId xmlns:p14="http://schemas.microsoft.com/office/powerpoint/2010/main" val="9799166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7DBF71D-5083-46B6-8BCD-6B41AC24A808}" type="slidenum">
              <a:rPr lang="en-CA">
                <a:solidFill>
                  <a:prstClr val="black"/>
                </a:solidFill>
              </a:rPr>
              <a:pPr/>
              <a:t>59</a:t>
            </a:fld>
            <a:endParaRPr lang="en-CA">
              <a:solidFill>
                <a:prstClr val="black"/>
              </a:solidFill>
            </a:endParaRPr>
          </a:p>
        </p:txBody>
      </p:sp>
      <p:sp>
        <p:nvSpPr>
          <p:cNvPr id="40961"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2"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120" rIns="0" bIns="0"/>
          <a:lstStyle/>
          <a:p>
            <a:pPr marL="215900" eaLnBrk="1">
              <a:lnSpc>
                <a:spcPct val="94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endParaRPr lang="en-CA" dirty="0"/>
          </a:p>
        </p:txBody>
      </p:sp>
    </p:spTree>
    <p:extLst>
      <p:ext uri="{BB962C8B-B14F-4D97-AF65-F5344CB8AC3E}">
        <p14:creationId xmlns:p14="http://schemas.microsoft.com/office/powerpoint/2010/main" val="445958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E2513C-75C6-480C-B39E-CC89427E917A}"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8694503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7DBF71D-5083-46B6-8BCD-6B41AC24A808}" type="slidenum">
              <a:rPr lang="en-CA">
                <a:solidFill>
                  <a:prstClr val="black"/>
                </a:solidFill>
              </a:rPr>
              <a:pPr/>
              <a:t>60</a:t>
            </a:fld>
            <a:endParaRPr lang="en-CA">
              <a:solidFill>
                <a:prstClr val="black"/>
              </a:solidFill>
            </a:endParaRPr>
          </a:p>
        </p:txBody>
      </p:sp>
      <p:sp>
        <p:nvSpPr>
          <p:cNvPr id="40961"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2"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120" rIns="0" bIns="0"/>
          <a:lstStyle/>
          <a:p>
            <a:pPr marL="215900" eaLnBrk="1">
              <a:lnSpc>
                <a:spcPct val="94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endParaRPr lang="en-CA" dirty="0"/>
          </a:p>
        </p:txBody>
      </p:sp>
    </p:spTree>
    <p:extLst>
      <p:ext uri="{BB962C8B-B14F-4D97-AF65-F5344CB8AC3E}">
        <p14:creationId xmlns:p14="http://schemas.microsoft.com/office/powerpoint/2010/main" val="15889576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7DBF71D-5083-46B6-8BCD-6B41AC24A808}" type="slidenum">
              <a:rPr lang="en-CA">
                <a:solidFill>
                  <a:prstClr val="black"/>
                </a:solidFill>
              </a:rPr>
              <a:pPr/>
              <a:t>61</a:t>
            </a:fld>
            <a:endParaRPr lang="en-CA">
              <a:solidFill>
                <a:prstClr val="black"/>
              </a:solidFill>
            </a:endParaRPr>
          </a:p>
        </p:txBody>
      </p:sp>
      <p:sp>
        <p:nvSpPr>
          <p:cNvPr id="40961"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2"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120" rIns="0" bIns="0"/>
          <a:lstStyle/>
          <a:p>
            <a:pPr marL="215900" eaLnBrk="1">
              <a:lnSpc>
                <a:spcPct val="94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endParaRPr lang="en-CA" dirty="0"/>
          </a:p>
        </p:txBody>
      </p:sp>
    </p:spTree>
    <p:extLst>
      <p:ext uri="{BB962C8B-B14F-4D97-AF65-F5344CB8AC3E}">
        <p14:creationId xmlns:p14="http://schemas.microsoft.com/office/powerpoint/2010/main" val="37717747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7DBF71D-5083-46B6-8BCD-6B41AC24A808}" type="slidenum">
              <a:rPr lang="en-CA">
                <a:solidFill>
                  <a:prstClr val="black"/>
                </a:solidFill>
              </a:rPr>
              <a:pPr/>
              <a:t>62</a:t>
            </a:fld>
            <a:endParaRPr lang="en-CA">
              <a:solidFill>
                <a:prstClr val="black"/>
              </a:solidFill>
            </a:endParaRPr>
          </a:p>
        </p:txBody>
      </p:sp>
      <p:sp>
        <p:nvSpPr>
          <p:cNvPr id="40961"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2"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120" rIns="0" bIns="0"/>
          <a:lstStyle/>
          <a:p>
            <a:pPr marL="215900" eaLnBrk="1">
              <a:lnSpc>
                <a:spcPct val="94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endParaRPr lang="en-CA" dirty="0"/>
          </a:p>
        </p:txBody>
      </p:sp>
    </p:spTree>
    <p:extLst>
      <p:ext uri="{BB962C8B-B14F-4D97-AF65-F5344CB8AC3E}">
        <p14:creationId xmlns:p14="http://schemas.microsoft.com/office/powerpoint/2010/main" val="14058426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7DBF71D-5083-46B6-8BCD-6B41AC24A808}" type="slidenum">
              <a:rPr lang="en-CA">
                <a:solidFill>
                  <a:prstClr val="black"/>
                </a:solidFill>
              </a:rPr>
              <a:pPr/>
              <a:t>63</a:t>
            </a:fld>
            <a:endParaRPr lang="en-CA">
              <a:solidFill>
                <a:prstClr val="black"/>
              </a:solidFill>
            </a:endParaRPr>
          </a:p>
        </p:txBody>
      </p:sp>
      <p:sp>
        <p:nvSpPr>
          <p:cNvPr id="40961"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2"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120" rIns="0" bIns="0"/>
          <a:lstStyle/>
          <a:p>
            <a:pPr marL="215900" eaLnBrk="1">
              <a:lnSpc>
                <a:spcPct val="94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endParaRPr lang="en-CA" dirty="0"/>
          </a:p>
        </p:txBody>
      </p:sp>
    </p:spTree>
    <p:extLst>
      <p:ext uri="{BB962C8B-B14F-4D97-AF65-F5344CB8AC3E}">
        <p14:creationId xmlns:p14="http://schemas.microsoft.com/office/powerpoint/2010/main" val="35917947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DD3DF7-B070-49FD-8C0B-315275581897}" type="slidenum">
              <a:rPr lang="en-US" smtClean="0"/>
              <a:t>64</a:t>
            </a:fld>
            <a:endParaRPr lang="en-US"/>
          </a:p>
        </p:txBody>
      </p:sp>
    </p:spTree>
    <p:extLst>
      <p:ext uri="{BB962C8B-B14F-4D97-AF65-F5344CB8AC3E}">
        <p14:creationId xmlns:p14="http://schemas.microsoft.com/office/powerpoint/2010/main" val="38146090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8BFB859-B197-4B01-92A0-1CFD8F212CBD}" type="slidenum">
              <a:rPr lang="en-CA" altLang="en-US">
                <a:solidFill>
                  <a:prstClr val="black"/>
                </a:solidFill>
              </a:rPr>
              <a:pPr/>
              <a:t>65</a:t>
            </a:fld>
            <a:endParaRPr lang="en-CA" altLang="en-US">
              <a:solidFill>
                <a:prstClr val="black"/>
              </a:solidFill>
            </a:endParaRPr>
          </a:p>
        </p:txBody>
      </p:sp>
      <p:sp>
        <p:nvSpPr>
          <p:cNvPr id="49153"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4"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120" rIns="0" bIns="0"/>
          <a:lstStyle/>
          <a:p>
            <a:pPr marL="215900" eaLnBrk="1">
              <a:lnSpc>
                <a:spcPct val="94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endParaRPr lang="en-CA" altLang="en-US"/>
          </a:p>
        </p:txBody>
      </p:sp>
    </p:spTree>
    <p:extLst>
      <p:ext uri="{BB962C8B-B14F-4D97-AF65-F5344CB8AC3E}">
        <p14:creationId xmlns:p14="http://schemas.microsoft.com/office/powerpoint/2010/main" val="5474728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uk-UA" dirty="0"/>
          </a:p>
        </p:txBody>
      </p:sp>
      <p:sp>
        <p:nvSpPr>
          <p:cNvPr id="4" name="Номер слайда 3"/>
          <p:cNvSpPr>
            <a:spLocks noGrp="1"/>
          </p:cNvSpPr>
          <p:nvPr>
            <p:ph type="sldNum" sz="quarter" idx="10"/>
          </p:nvPr>
        </p:nvSpPr>
        <p:spPr/>
        <p:txBody>
          <a:bodyPr/>
          <a:lstStyle/>
          <a:p>
            <a:fld id="{60B299D1-F236-4439-BC29-407AD0EF8F10}" type="slidenum">
              <a:rPr lang="uk-UA" smtClean="0">
                <a:solidFill>
                  <a:prstClr val="black"/>
                </a:solidFill>
              </a:rPr>
              <a:pPr/>
              <a:t>68</a:t>
            </a:fld>
            <a:endParaRPr lang="uk-UA">
              <a:solidFill>
                <a:prstClr val="black"/>
              </a:solidFill>
            </a:endParaRPr>
          </a:p>
        </p:txBody>
      </p:sp>
    </p:spTree>
    <p:extLst>
      <p:ext uri="{BB962C8B-B14F-4D97-AF65-F5344CB8AC3E}">
        <p14:creationId xmlns:p14="http://schemas.microsoft.com/office/powerpoint/2010/main" val="28776926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uk-UA"/>
          </a:p>
        </p:txBody>
      </p:sp>
      <p:sp>
        <p:nvSpPr>
          <p:cNvPr id="4" name="Номер слайда 3"/>
          <p:cNvSpPr>
            <a:spLocks noGrp="1"/>
          </p:cNvSpPr>
          <p:nvPr>
            <p:ph type="sldNum" sz="quarter" idx="10"/>
          </p:nvPr>
        </p:nvSpPr>
        <p:spPr/>
        <p:txBody>
          <a:bodyPr/>
          <a:lstStyle/>
          <a:p>
            <a:fld id="{60B299D1-F236-4439-BC29-407AD0EF8F10}" type="slidenum">
              <a:rPr lang="uk-UA" smtClean="0">
                <a:solidFill>
                  <a:prstClr val="black"/>
                </a:solidFill>
              </a:rPr>
              <a:pPr/>
              <a:t>69</a:t>
            </a:fld>
            <a:endParaRPr lang="uk-UA">
              <a:solidFill>
                <a:prstClr val="black"/>
              </a:solidFill>
            </a:endParaRPr>
          </a:p>
        </p:txBody>
      </p:sp>
    </p:spTree>
    <p:extLst>
      <p:ext uri="{BB962C8B-B14F-4D97-AF65-F5344CB8AC3E}">
        <p14:creationId xmlns:p14="http://schemas.microsoft.com/office/powerpoint/2010/main" val="3321451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uk-UA"/>
          </a:p>
        </p:txBody>
      </p:sp>
      <p:sp>
        <p:nvSpPr>
          <p:cNvPr id="4" name="Номер слайда 3"/>
          <p:cNvSpPr>
            <a:spLocks noGrp="1"/>
          </p:cNvSpPr>
          <p:nvPr>
            <p:ph type="sldNum" sz="quarter" idx="10"/>
          </p:nvPr>
        </p:nvSpPr>
        <p:spPr/>
        <p:txBody>
          <a:bodyPr/>
          <a:lstStyle/>
          <a:p>
            <a:fld id="{60B299D1-F236-4439-BC29-407AD0EF8F10}" type="slidenum">
              <a:rPr lang="uk-UA" smtClean="0">
                <a:solidFill>
                  <a:prstClr val="black"/>
                </a:solidFill>
              </a:rPr>
              <a:pPr/>
              <a:t>70</a:t>
            </a:fld>
            <a:endParaRPr lang="uk-UA">
              <a:solidFill>
                <a:prstClr val="black"/>
              </a:solidFill>
            </a:endParaRPr>
          </a:p>
        </p:txBody>
      </p:sp>
    </p:spTree>
    <p:extLst>
      <p:ext uri="{BB962C8B-B14F-4D97-AF65-F5344CB8AC3E}">
        <p14:creationId xmlns:p14="http://schemas.microsoft.com/office/powerpoint/2010/main" val="20874596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uk-UA" dirty="0"/>
          </a:p>
        </p:txBody>
      </p:sp>
      <p:sp>
        <p:nvSpPr>
          <p:cNvPr id="4" name="Номер слайда 3"/>
          <p:cNvSpPr>
            <a:spLocks noGrp="1"/>
          </p:cNvSpPr>
          <p:nvPr>
            <p:ph type="sldNum" sz="quarter" idx="10"/>
          </p:nvPr>
        </p:nvSpPr>
        <p:spPr/>
        <p:txBody>
          <a:bodyPr/>
          <a:lstStyle/>
          <a:p>
            <a:fld id="{60B299D1-F236-4439-BC29-407AD0EF8F10}" type="slidenum">
              <a:rPr lang="uk-UA" smtClean="0">
                <a:solidFill>
                  <a:prstClr val="black"/>
                </a:solidFill>
              </a:rPr>
              <a:pPr/>
              <a:t>71</a:t>
            </a:fld>
            <a:endParaRPr lang="uk-UA">
              <a:solidFill>
                <a:prstClr val="black"/>
              </a:solidFill>
            </a:endParaRPr>
          </a:p>
        </p:txBody>
      </p:sp>
    </p:spTree>
    <p:extLst>
      <p:ext uri="{BB962C8B-B14F-4D97-AF65-F5344CB8AC3E}">
        <p14:creationId xmlns:p14="http://schemas.microsoft.com/office/powerpoint/2010/main" val="2752233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FD82E0-B227-481F-BD11-9CA91E21C8AC}"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1301855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uk-UA" dirty="0"/>
          </a:p>
        </p:txBody>
      </p:sp>
      <p:sp>
        <p:nvSpPr>
          <p:cNvPr id="4" name="Номер слайда 3"/>
          <p:cNvSpPr>
            <a:spLocks noGrp="1"/>
          </p:cNvSpPr>
          <p:nvPr>
            <p:ph type="sldNum" sz="quarter" idx="10"/>
          </p:nvPr>
        </p:nvSpPr>
        <p:spPr/>
        <p:txBody>
          <a:bodyPr/>
          <a:lstStyle/>
          <a:p>
            <a:fld id="{60B299D1-F236-4439-BC29-407AD0EF8F10}" type="slidenum">
              <a:rPr lang="uk-UA" smtClean="0">
                <a:solidFill>
                  <a:prstClr val="black"/>
                </a:solidFill>
              </a:rPr>
              <a:pPr/>
              <a:t>72</a:t>
            </a:fld>
            <a:endParaRPr lang="uk-UA">
              <a:solidFill>
                <a:prstClr val="black"/>
              </a:solidFill>
            </a:endParaRPr>
          </a:p>
        </p:txBody>
      </p:sp>
    </p:spTree>
    <p:extLst>
      <p:ext uri="{BB962C8B-B14F-4D97-AF65-F5344CB8AC3E}">
        <p14:creationId xmlns:p14="http://schemas.microsoft.com/office/powerpoint/2010/main" val="35804876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1EB7221-C6AD-45FB-8DE5-FD6C120A15FF}" type="slidenum">
              <a:rPr lang="en-CA" altLang="en-US">
                <a:solidFill>
                  <a:prstClr val="black"/>
                </a:solidFill>
              </a:rPr>
              <a:pPr/>
              <a:t>73</a:t>
            </a:fld>
            <a:endParaRPr lang="en-CA" altLang="en-US">
              <a:solidFill>
                <a:prstClr val="black"/>
              </a:solidFill>
            </a:endParaRPr>
          </a:p>
        </p:txBody>
      </p:sp>
      <p:sp>
        <p:nvSpPr>
          <p:cNvPr id="5222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2226"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120" rIns="0" bIns="0"/>
          <a:lstStyle/>
          <a:p>
            <a:pPr marL="215900" eaLnBrk="1">
              <a:lnSpc>
                <a:spcPct val="94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endParaRPr lang="en-CA" altLang="en-US"/>
          </a:p>
        </p:txBody>
      </p:sp>
    </p:spTree>
    <p:extLst>
      <p:ext uri="{BB962C8B-B14F-4D97-AF65-F5344CB8AC3E}">
        <p14:creationId xmlns:p14="http://schemas.microsoft.com/office/powerpoint/2010/main" val="19965831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0D1014F-354D-4978-802B-17BD20FA1F5F}" type="slidenum">
              <a:rPr lang="en-CA" altLang="en-US">
                <a:solidFill>
                  <a:prstClr val="black"/>
                </a:solidFill>
              </a:rPr>
              <a:pPr/>
              <a:t>74</a:t>
            </a:fld>
            <a:endParaRPr lang="en-CA" altLang="en-US">
              <a:solidFill>
                <a:prstClr val="black"/>
              </a:solidFill>
            </a:endParaRPr>
          </a:p>
        </p:txBody>
      </p:sp>
      <p:sp>
        <p:nvSpPr>
          <p:cNvPr id="54273"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4274"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5573798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7394AA9-092A-4B80-B3C8-FBFE017CE55D}" type="slidenum">
              <a:rPr lang="en-CA" altLang="en-US">
                <a:solidFill>
                  <a:prstClr val="black"/>
                </a:solidFill>
              </a:rPr>
              <a:pPr/>
              <a:t>75</a:t>
            </a:fld>
            <a:endParaRPr lang="en-CA" altLang="en-US">
              <a:solidFill>
                <a:prstClr val="black"/>
              </a:solidFill>
            </a:endParaRPr>
          </a:p>
        </p:txBody>
      </p:sp>
      <p:sp>
        <p:nvSpPr>
          <p:cNvPr id="552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5298"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120" rIns="0" bIns="0"/>
          <a:lstStyle/>
          <a:p>
            <a:pPr marL="215900" eaLnBrk="1">
              <a:lnSpc>
                <a:spcPct val="94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endParaRPr lang="en-CA" altLang="en-US"/>
          </a:p>
        </p:txBody>
      </p:sp>
    </p:spTree>
    <p:extLst>
      <p:ext uri="{BB962C8B-B14F-4D97-AF65-F5344CB8AC3E}">
        <p14:creationId xmlns:p14="http://schemas.microsoft.com/office/powerpoint/2010/main" val="25749986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473B185-BEDF-4153-95F4-0A6C63EA10BE}" type="slidenum">
              <a:rPr lang="en-CA" altLang="en-US">
                <a:solidFill>
                  <a:prstClr val="black"/>
                </a:solidFill>
              </a:rPr>
              <a:pPr/>
              <a:t>76</a:t>
            </a:fld>
            <a:endParaRPr lang="en-CA" altLang="en-US">
              <a:solidFill>
                <a:prstClr val="black"/>
              </a:solidFill>
            </a:endParaRPr>
          </a:p>
        </p:txBody>
      </p:sp>
      <p:sp>
        <p:nvSpPr>
          <p:cNvPr id="56321"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6322"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48266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914B74B-9A1B-45A7-B2AA-6358C7B1D281}" type="slidenum">
              <a:rPr lang="en-CA" altLang="en-US">
                <a:solidFill>
                  <a:prstClr val="black"/>
                </a:solidFill>
              </a:rPr>
              <a:pPr/>
              <a:t>77</a:t>
            </a:fld>
            <a:endParaRPr lang="en-CA" altLang="en-US">
              <a:solidFill>
                <a:prstClr val="black"/>
              </a:solidFill>
            </a:endParaRPr>
          </a:p>
        </p:txBody>
      </p:sp>
      <p:sp>
        <p:nvSpPr>
          <p:cNvPr id="573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7346"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120" rIns="0" bIns="0"/>
          <a:lstStyle/>
          <a:p>
            <a:pPr marL="215900" eaLnBrk="1">
              <a:lnSpc>
                <a:spcPct val="94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endParaRPr lang="en-CA" altLang="en-US"/>
          </a:p>
        </p:txBody>
      </p:sp>
    </p:spTree>
    <p:extLst>
      <p:ext uri="{BB962C8B-B14F-4D97-AF65-F5344CB8AC3E}">
        <p14:creationId xmlns:p14="http://schemas.microsoft.com/office/powerpoint/2010/main" val="4863622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A76EB0C-5611-41A7-97C7-A83C202667BC}" type="slidenum">
              <a:rPr lang="en-CA" altLang="en-US">
                <a:solidFill>
                  <a:prstClr val="black"/>
                </a:solidFill>
              </a:rPr>
              <a:pPr/>
              <a:t>78</a:t>
            </a:fld>
            <a:endParaRPr lang="en-CA" altLang="en-US">
              <a:solidFill>
                <a:prstClr val="black"/>
              </a:solidFill>
            </a:endParaRPr>
          </a:p>
        </p:txBody>
      </p:sp>
      <p:sp>
        <p:nvSpPr>
          <p:cNvPr id="58369"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837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120" rIns="0" bIns="0"/>
          <a:lstStyle/>
          <a:p>
            <a:pPr marL="215900" eaLnBrk="1">
              <a:lnSpc>
                <a:spcPct val="94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endParaRPr lang="en-CA" altLang="en-US"/>
          </a:p>
        </p:txBody>
      </p:sp>
    </p:spTree>
    <p:extLst>
      <p:ext uri="{BB962C8B-B14F-4D97-AF65-F5344CB8AC3E}">
        <p14:creationId xmlns:p14="http://schemas.microsoft.com/office/powerpoint/2010/main" val="29571529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A76EB0C-5611-41A7-97C7-A83C202667BC}" type="slidenum">
              <a:rPr lang="en-CA" altLang="en-US">
                <a:solidFill>
                  <a:prstClr val="black"/>
                </a:solidFill>
              </a:rPr>
              <a:pPr/>
              <a:t>79</a:t>
            </a:fld>
            <a:endParaRPr lang="en-CA" altLang="en-US">
              <a:solidFill>
                <a:prstClr val="black"/>
              </a:solidFill>
            </a:endParaRPr>
          </a:p>
        </p:txBody>
      </p:sp>
      <p:sp>
        <p:nvSpPr>
          <p:cNvPr id="58369"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837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5120" rIns="0" bIns="0"/>
          <a:lstStyle/>
          <a:p>
            <a:pPr marL="215900" eaLnBrk="1">
              <a:lnSpc>
                <a:spcPct val="94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Lst>
            </a:pPr>
            <a:endParaRPr lang="en-CA" altLang="en-US"/>
          </a:p>
        </p:txBody>
      </p:sp>
    </p:spTree>
    <p:extLst>
      <p:ext uri="{BB962C8B-B14F-4D97-AF65-F5344CB8AC3E}">
        <p14:creationId xmlns:p14="http://schemas.microsoft.com/office/powerpoint/2010/main" val="2688516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4DBFF44-95A8-4750-B5DC-32821BCC1EC7}" type="slidenum">
              <a:rPr lang="en-US" smtClean="0">
                <a:solidFill>
                  <a:prstClr val="black"/>
                </a:solidFill>
              </a:rPr>
              <a:pPr>
                <a:defRPr/>
              </a:pPr>
              <a:t>82</a:t>
            </a:fld>
            <a:endParaRPr lang="en-US" dirty="0">
              <a:solidFill>
                <a:prstClr val="black"/>
              </a:solidFill>
            </a:endParaRPr>
          </a:p>
        </p:txBody>
      </p:sp>
    </p:spTree>
    <p:extLst>
      <p:ext uri="{BB962C8B-B14F-4D97-AF65-F5344CB8AC3E}">
        <p14:creationId xmlns:p14="http://schemas.microsoft.com/office/powerpoint/2010/main" val="10827340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DD3DF7-B070-49FD-8C0B-315275581897}" type="slidenum">
              <a:rPr lang="en-US" smtClean="0">
                <a:solidFill>
                  <a:prstClr val="black"/>
                </a:solidFill>
              </a:rPr>
              <a:pPr/>
              <a:t>84</a:t>
            </a:fld>
            <a:endParaRPr lang="en-US">
              <a:solidFill>
                <a:prstClr val="black"/>
              </a:solidFill>
            </a:endParaRPr>
          </a:p>
        </p:txBody>
      </p:sp>
    </p:spTree>
    <p:extLst>
      <p:ext uri="{BB962C8B-B14F-4D97-AF65-F5344CB8AC3E}">
        <p14:creationId xmlns:p14="http://schemas.microsoft.com/office/powerpoint/2010/main" val="4185899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
        <p:nvSpPr>
          <p:cNvPr id="10" name="Date Placeholder 9"/>
          <p:cNvSpPr>
            <a:spLocks noGrp="1"/>
          </p:cNvSpPr>
          <p:nvPr>
            <p:ph type="dt" idx="13"/>
          </p:nvPr>
        </p:nvSpPr>
        <p:spPr/>
        <p:txBody>
          <a:bodyPr/>
          <a:lstStyle/>
          <a:p>
            <a:fld id="{495562DE-B93B-4FA5-ACB5-9EF3421E072B}" type="datetime8">
              <a:rPr lang="en-US" smtClean="0">
                <a:solidFill>
                  <a:prstClr val="black"/>
                </a:solidFill>
              </a:rPr>
              <a:pPr/>
              <a:t>20/02/15 15:14</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38813508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DD3DF7-B070-49FD-8C0B-315275581897}" type="slidenum">
              <a:rPr lang="en-US" smtClean="0">
                <a:solidFill>
                  <a:prstClr val="black"/>
                </a:solidFill>
              </a:rPr>
              <a:pPr/>
              <a:t>86</a:t>
            </a:fld>
            <a:endParaRPr lang="en-US">
              <a:solidFill>
                <a:prstClr val="black"/>
              </a:solidFill>
            </a:endParaRPr>
          </a:p>
        </p:txBody>
      </p:sp>
    </p:spTree>
    <p:extLst>
      <p:ext uri="{BB962C8B-B14F-4D97-AF65-F5344CB8AC3E}">
        <p14:creationId xmlns:p14="http://schemas.microsoft.com/office/powerpoint/2010/main" val="42054274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DD3DF7-B070-49FD-8C0B-315275581897}" type="slidenum">
              <a:rPr lang="en-US" smtClean="0">
                <a:solidFill>
                  <a:prstClr val="black"/>
                </a:solidFill>
              </a:rPr>
              <a:pPr/>
              <a:t>87</a:t>
            </a:fld>
            <a:endParaRPr lang="en-US">
              <a:solidFill>
                <a:prstClr val="black"/>
              </a:solidFill>
            </a:endParaRPr>
          </a:p>
        </p:txBody>
      </p:sp>
    </p:spTree>
    <p:extLst>
      <p:ext uri="{BB962C8B-B14F-4D97-AF65-F5344CB8AC3E}">
        <p14:creationId xmlns:p14="http://schemas.microsoft.com/office/powerpoint/2010/main" val="7278983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DD3DF7-B070-49FD-8C0B-315275581897}"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19745980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DD3DF7-B070-49FD-8C0B-315275581897}"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27857657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DD3DF7-B070-49FD-8C0B-315275581897}" type="slidenum">
              <a:rPr lang="en-US" smtClean="0"/>
              <a:t>91</a:t>
            </a:fld>
            <a:endParaRPr lang="en-US"/>
          </a:p>
        </p:txBody>
      </p:sp>
    </p:spTree>
    <p:extLst>
      <p:ext uri="{BB962C8B-B14F-4D97-AF65-F5344CB8AC3E}">
        <p14:creationId xmlns:p14="http://schemas.microsoft.com/office/powerpoint/2010/main" val="4816505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DD3DF7-B070-49FD-8C0B-315275581897}" type="slidenum">
              <a:rPr lang="en-US">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39810292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93</a:t>
            </a:fld>
            <a:endParaRPr lang="en-US" dirty="0">
              <a:solidFill>
                <a:prstClr val="black"/>
              </a:solidFill>
            </a:endParaRPr>
          </a:p>
        </p:txBody>
      </p:sp>
      <p:sp>
        <p:nvSpPr>
          <p:cNvPr id="10" name="Date Placeholder 9"/>
          <p:cNvSpPr>
            <a:spLocks noGrp="1"/>
          </p:cNvSpPr>
          <p:nvPr>
            <p:ph type="dt" idx="13"/>
          </p:nvPr>
        </p:nvSpPr>
        <p:spPr/>
        <p:txBody>
          <a:bodyPr/>
          <a:lstStyle/>
          <a:p>
            <a:fld id="{495562DE-B93B-4FA5-ACB5-9EF3421E072B}" type="datetime8">
              <a:rPr lang="en-US" smtClean="0">
                <a:solidFill>
                  <a:prstClr val="black"/>
                </a:solidFill>
              </a:rPr>
              <a:pPr/>
              <a:t>20/02/15 15:15</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22149759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94</a:t>
            </a:fld>
            <a:endParaRPr lang="en-US" dirty="0">
              <a:solidFill>
                <a:prstClr val="black"/>
              </a:solidFill>
            </a:endParaRPr>
          </a:p>
        </p:txBody>
      </p:sp>
      <p:sp>
        <p:nvSpPr>
          <p:cNvPr id="11" name="Date Placeholder 10"/>
          <p:cNvSpPr>
            <a:spLocks noGrp="1"/>
          </p:cNvSpPr>
          <p:nvPr>
            <p:ph type="dt" idx="14"/>
          </p:nvPr>
        </p:nvSpPr>
        <p:spPr/>
        <p:txBody>
          <a:bodyPr/>
          <a:lstStyle/>
          <a:p>
            <a:fld id="{88A14CBB-3B41-4EA9-BAC8-6B73863190D9}" type="datetime8">
              <a:rPr lang="en-US" smtClean="0">
                <a:solidFill>
                  <a:prstClr val="black"/>
                </a:solidFill>
              </a:rPr>
              <a:pPr/>
              <a:t>20/02/15 15:15</a:t>
            </a:fld>
            <a:endParaRPr lang="en-US" dirty="0">
              <a:solidFill>
                <a:prstClr val="black"/>
              </a:solidFill>
            </a:endParaRPr>
          </a:p>
        </p:txBody>
      </p:sp>
      <p:sp>
        <p:nvSpPr>
          <p:cNvPr id="12" name="Footer Placeholder 11"/>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3" name="Header Placeholder 12"/>
          <p:cNvSpPr>
            <a:spLocks noGrp="1"/>
          </p:cNvSpPr>
          <p:nvPr>
            <p:ph type="hdr" sz="quarter" idx="16"/>
          </p:nvPr>
        </p:nvSpPr>
        <p:spPr/>
        <p:txBody>
          <a:bodyPr/>
          <a:lstStyle/>
          <a:p>
            <a:endParaRPr lang="en-US" dirty="0">
              <a:solidFill>
                <a:prstClr val="black"/>
              </a:solidFill>
            </a:endParaRPr>
          </a:p>
        </p:txBody>
      </p:sp>
    </p:spTree>
    <p:extLst>
      <p:ext uri="{BB962C8B-B14F-4D97-AF65-F5344CB8AC3E}">
        <p14:creationId xmlns:p14="http://schemas.microsoft.com/office/powerpoint/2010/main" val="4071845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10" name="Date Placeholder 9"/>
          <p:cNvSpPr>
            <a:spLocks noGrp="1"/>
          </p:cNvSpPr>
          <p:nvPr>
            <p:ph type="dt" idx="13"/>
          </p:nvPr>
        </p:nvSpPr>
        <p:spPr/>
        <p:txBody>
          <a:bodyPr/>
          <a:lstStyle/>
          <a:p>
            <a:fld id="{495562DE-B93B-4FA5-ACB5-9EF3421E072B}" type="datetime8">
              <a:rPr lang="en-US" smtClean="0">
                <a:solidFill>
                  <a:prstClr val="black"/>
                </a:solidFill>
              </a:rPr>
              <a:pPr/>
              <a:t>20/02/15 15:14</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2512338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10" name="Date Placeholder 9"/>
          <p:cNvSpPr>
            <a:spLocks noGrp="1"/>
          </p:cNvSpPr>
          <p:nvPr>
            <p:ph type="dt" idx="13"/>
          </p:nvPr>
        </p:nvSpPr>
        <p:spPr/>
        <p:txBody>
          <a:bodyPr/>
          <a:lstStyle/>
          <a:p>
            <a:fld id="{495562DE-B93B-4FA5-ACB5-9EF3421E072B}" type="datetime8">
              <a:rPr lang="en-US" smtClean="0">
                <a:solidFill>
                  <a:prstClr val="black"/>
                </a:solidFill>
              </a:rPr>
              <a:pPr/>
              <a:t>20/02/15 15:14</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3389381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DD3DF7-B070-49FD-8C0B-315275581897}"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518955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Master" Target="../slideMasters/slideMaster8.xml"/><Relationship Id="rId2" Type="http://schemas.openxmlformats.org/officeDocument/2006/relationships/image" Target="../media/image14.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emf"/><Relationship Id="rId5" Type="http://schemas.openxmlformats.org/officeDocument/2006/relationships/image" Target="../media/image4.png"/><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png"/><Relationship Id="rId1" Type="http://schemas.openxmlformats.org/officeDocument/2006/relationships/slideMaster" Target="../slideMasters/slideMaster6.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emf"/><Relationship Id="rId5" Type="http://schemas.openxmlformats.org/officeDocument/2006/relationships/image" Target="../media/image4.png"/><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emf"/><Relationship Id="rId5" Type="http://schemas.openxmlformats.org/officeDocument/2006/relationships/image" Target="../media/image4.png"/><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emf"/><Relationship Id="rId1" Type="http://schemas.openxmlformats.org/officeDocument/2006/relationships/slideMaster" Target="../slideMasters/slideMaster6.xml"/><Relationship Id="rId2" Type="http://schemas.openxmlformats.org/officeDocument/2006/relationships/image" Target="../media/image5.jp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3.emf"/><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 Id="rId3" Type="http://schemas.openxmlformats.org/officeDocument/2006/relationships/image" Target="../media/image1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474A817-9139-481D-B158-E1869473B653}" type="datetime1">
              <a:rPr lang="en-US" smtClean="0"/>
              <a:t>20/02/15</a:t>
            </a:fld>
            <a:endParaRPr lang="en-US"/>
          </a:p>
        </p:txBody>
      </p:sp>
      <p:sp>
        <p:nvSpPr>
          <p:cNvPr id="5" name="Footer Placeholder 4"/>
          <p:cNvSpPr>
            <a:spLocks noGrp="1"/>
          </p:cNvSpPr>
          <p:nvPr>
            <p:ph type="ftr" sz="quarter" idx="11"/>
          </p:nvPr>
        </p:nvSpPr>
        <p:spPr/>
        <p:txBody>
          <a:bodyPr/>
          <a:lstStyle/>
          <a:p>
            <a:r>
              <a:rPr lang="en-US" smtClean="0"/>
              <a:t>Microsoft Proprietary</a:t>
            </a:r>
            <a:endParaRPr lang="en-US"/>
          </a:p>
        </p:txBody>
      </p:sp>
      <p:sp>
        <p:nvSpPr>
          <p:cNvPr id="6" name="Slide Number Placeholder 5"/>
          <p:cNvSpPr>
            <a:spLocks noGrp="1"/>
          </p:cNvSpPr>
          <p:nvPr>
            <p:ph type="sldNum" sz="quarter" idx="12"/>
          </p:nvPr>
        </p:nvSpPr>
        <p:spPr/>
        <p:txBody>
          <a:bodyPr/>
          <a:lstStyle/>
          <a:p>
            <a:fld id="{0272CA9B-8467-46F7-A6CD-55E6F2FC371D}" type="slidenum">
              <a:rPr lang="en-US" smtClean="0"/>
              <a:t>‹#›</a:t>
            </a:fld>
            <a:endParaRPr lang="en-US"/>
          </a:p>
        </p:txBody>
      </p:sp>
    </p:spTree>
    <p:extLst>
      <p:ext uri="{BB962C8B-B14F-4D97-AF65-F5344CB8AC3E}">
        <p14:creationId xmlns:p14="http://schemas.microsoft.com/office/powerpoint/2010/main" val="2791819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9654FE-53FC-4956-B303-FBBF7010DCF4}" type="datetime1">
              <a:rPr lang="en-US" smtClean="0"/>
              <a:t>20/02/15</a:t>
            </a:fld>
            <a:endParaRPr lang="en-US"/>
          </a:p>
        </p:txBody>
      </p:sp>
      <p:sp>
        <p:nvSpPr>
          <p:cNvPr id="5" name="Footer Placeholder 4"/>
          <p:cNvSpPr>
            <a:spLocks noGrp="1"/>
          </p:cNvSpPr>
          <p:nvPr>
            <p:ph type="ftr" sz="quarter" idx="11"/>
          </p:nvPr>
        </p:nvSpPr>
        <p:spPr/>
        <p:txBody>
          <a:bodyPr/>
          <a:lstStyle/>
          <a:p>
            <a:r>
              <a:rPr lang="en-US" smtClean="0"/>
              <a:t>Microsoft Proprietary</a:t>
            </a:r>
            <a:endParaRPr lang="en-US"/>
          </a:p>
        </p:txBody>
      </p:sp>
      <p:sp>
        <p:nvSpPr>
          <p:cNvPr id="6" name="Slide Number Placeholder 5"/>
          <p:cNvSpPr>
            <a:spLocks noGrp="1"/>
          </p:cNvSpPr>
          <p:nvPr>
            <p:ph type="sldNum" sz="quarter" idx="12"/>
          </p:nvPr>
        </p:nvSpPr>
        <p:spPr/>
        <p:txBody>
          <a:bodyPr/>
          <a:lstStyle/>
          <a:p>
            <a:fld id="{0272CA9B-8467-46F7-A6CD-55E6F2FC371D}" type="slidenum">
              <a:rPr lang="en-US" smtClean="0"/>
              <a:t>‹#›</a:t>
            </a:fld>
            <a:endParaRPr lang="en-US"/>
          </a:p>
        </p:txBody>
      </p:sp>
    </p:spTree>
    <p:extLst>
      <p:ext uri="{BB962C8B-B14F-4D97-AF65-F5344CB8AC3E}">
        <p14:creationId xmlns:p14="http://schemas.microsoft.com/office/powerpoint/2010/main" val="201109346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663009"/>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5042"/>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1464301"/>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9278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597630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481" y="1121879"/>
            <a:ext cx="9143040" cy="2387771"/>
          </a:xfrm>
        </p:spPr>
        <p:txBody>
          <a:bodyPr anchor="b"/>
          <a:lstStyle>
            <a:lvl1pPr algn="ctr">
              <a:defRPr sz="5443"/>
            </a:lvl1pPr>
          </a:lstStyle>
          <a:p>
            <a:r>
              <a:rPr lang="en-US" smtClean="0"/>
              <a:t>Click to edit Master title style</a:t>
            </a:r>
            <a:endParaRPr lang="en-US"/>
          </a:p>
        </p:txBody>
      </p:sp>
      <p:sp>
        <p:nvSpPr>
          <p:cNvPr id="3" name="Subtitle 2"/>
          <p:cNvSpPr>
            <a:spLocks noGrp="1"/>
          </p:cNvSpPr>
          <p:nvPr>
            <p:ph type="subTitle" idx="1"/>
          </p:nvPr>
        </p:nvSpPr>
        <p:spPr>
          <a:xfrm>
            <a:off x="1524481" y="3601819"/>
            <a:ext cx="9143040" cy="1656174"/>
          </a:xfrm>
        </p:spPr>
        <p:txBody>
          <a:bodyPr/>
          <a:lstStyle>
            <a:lvl1pPr marL="0" indent="0" algn="ctr">
              <a:buNone/>
              <a:defRPr sz="2177"/>
            </a:lvl1pPr>
            <a:lvl2pPr marL="414772" indent="0" algn="ctr">
              <a:buNone/>
              <a:defRPr sz="1814"/>
            </a:lvl2pPr>
            <a:lvl3pPr marL="829544" indent="0" algn="ctr">
              <a:buNone/>
              <a:defRPr sz="1633"/>
            </a:lvl3pPr>
            <a:lvl4pPr marL="1244316" indent="0" algn="ctr">
              <a:buNone/>
              <a:defRPr sz="1452"/>
            </a:lvl4pPr>
            <a:lvl5pPr marL="1659087" indent="0" algn="ctr">
              <a:buNone/>
              <a:defRPr sz="1452"/>
            </a:lvl5pPr>
            <a:lvl6pPr marL="2073859" indent="0" algn="ctr">
              <a:buNone/>
              <a:defRPr sz="1452"/>
            </a:lvl6pPr>
            <a:lvl7pPr marL="2488631" indent="0" algn="ctr">
              <a:buNone/>
              <a:defRPr sz="1452"/>
            </a:lvl7pPr>
            <a:lvl8pPr marL="2903403" indent="0" algn="ctr">
              <a:buNone/>
              <a:defRPr sz="1452"/>
            </a:lvl8pPr>
            <a:lvl9pPr marL="3318175" indent="0" algn="ctr">
              <a:buNone/>
              <a:defRPr sz="1452"/>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fld id="{5890C7B0-A1E0-49AC-9EC5-C85F6CC8EB07}" type="datetime1">
              <a:rPr lang="en-US" altLang="en-US" smtClean="0"/>
              <a:t>20/02/15</a:t>
            </a:fld>
            <a:endParaRPr lang="en-CA" altLang="en-US"/>
          </a:p>
        </p:txBody>
      </p:sp>
      <p:sp>
        <p:nvSpPr>
          <p:cNvPr id="5" name="Footer Placeholder 4"/>
          <p:cNvSpPr>
            <a:spLocks noGrp="1"/>
          </p:cNvSpPr>
          <p:nvPr>
            <p:ph type="ftr" idx="11"/>
          </p:nvPr>
        </p:nvSpPr>
        <p:spPr/>
        <p:txBody>
          <a:bodyPr/>
          <a:lstStyle>
            <a:lvl1pPr>
              <a:defRPr/>
            </a:lvl1pPr>
          </a:lstStyle>
          <a:p>
            <a:r>
              <a:rPr lang="en-CA" altLang="en-US" smtClean="0"/>
              <a:t>Microsoft Proprietary</a:t>
            </a:r>
            <a:endParaRPr lang="en-CA" altLang="en-US"/>
          </a:p>
        </p:txBody>
      </p:sp>
      <p:sp>
        <p:nvSpPr>
          <p:cNvPr id="6" name="Slide Number Placeholder 5"/>
          <p:cNvSpPr>
            <a:spLocks noGrp="1"/>
          </p:cNvSpPr>
          <p:nvPr>
            <p:ph type="sldNum" idx="12"/>
          </p:nvPr>
        </p:nvSpPr>
        <p:spPr/>
        <p:txBody>
          <a:bodyPr/>
          <a:lstStyle>
            <a:lvl1pPr>
              <a:defRPr/>
            </a:lvl1pPr>
          </a:lstStyle>
          <a:p>
            <a:fld id="{21554197-D991-474A-BA1F-DD6C16A0DA51}" type="slidenum">
              <a:rPr lang="en-CA" altLang="en-US"/>
              <a:pPr/>
              <a:t>‹#›</a:t>
            </a:fld>
            <a:endParaRPr lang="en-CA" altLang="en-US"/>
          </a:p>
        </p:txBody>
      </p:sp>
    </p:spTree>
    <p:extLst>
      <p:ext uri="{BB962C8B-B14F-4D97-AF65-F5344CB8AC3E}">
        <p14:creationId xmlns:p14="http://schemas.microsoft.com/office/powerpoint/2010/main" val="258303240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fld id="{1F02C46A-2672-4467-A4B0-7C1CBD21ED87}" type="datetime1">
              <a:rPr lang="en-US" altLang="en-US" smtClean="0"/>
              <a:t>20/02/15</a:t>
            </a:fld>
            <a:endParaRPr lang="en-CA" altLang="en-US"/>
          </a:p>
        </p:txBody>
      </p:sp>
      <p:sp>
        <p:nvSpPr>
          <p:cNvPr id="5" name="Footer Placeholder 4"/>
          <p:cNvSpPr>
            <a:spLocks noGrp="1"/>
          </p:cNvSpPr>
          <p:nvPr>
            <p:ph type="ftr" idx="11"/>
          </p:nvPr>
        </p:nvSpPr>
        <p:spPr/>
        <p:txBody>
          <a:bodyPr/>
          <a:lstStyle>
            <a:lvl1pPr>
              <a:defRPr/>
            </a:lvl1pPr>
          </a:lstStyle>
          <a:p>
            <a:r>
              <a:rPr lang="en-CA" altLang="en-US" smtClean="0"/>
              <a:t>Microsoft Proprietary</a:t>
            </a:r>
            <a:endParaRPr lang="en-CA" altLang="en-US"/>
          </a:p>
        </p:txBody>
      </p:sp>
      <p:sp>
        <p:nvSpPr>
          <p:cNvPr id="6" name="Slide Number Placeholder 5"/>
          <p:cNvSpPr>
            <a:spLocks noGrp="1"/>
          </p:cNvSpPr>
          <p:nvPr>
            <p:ph type="sldNum" idx="12"/>
          </p:nvPr>
        </p:nvSpPr>
        <p:spPr/>
        <p:txBody>
          <a:bodyPr/>
          <a:lstStyle>
            <a:lvl1pPr>
              <a:defRPr/>
            </a:lvl1pPr>
          </a:lstStyle>
          <a:p>
            <a:fld id="{B8865BD1-D0F2-46CC-9CF7-0C11D5595EAE}" type="slidenum">
              <a:rPr lang="en-CA" altLang="en-US"/>
              <a:pPr/>
              <a:t>‹#›</a:t>
            </a:fld>
            <a:endParaRPr lang="en-CA" altLang="en-US"/>
          </a:p>
        </p:txBody>
      </p:sp>
    </p:spTree>
    <p:extLst>
      <p:ext uri="{BB962C8B-B14F-4D97-AF65-F5344CB8AC3E}">
        <p14:creationId xmlns:p14="http://schemas.microsoft.com/office/powerpoint/2010/main" val="116020323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361" y="1709460"/>
            <a:ext cx="10515839" cy="2852939"/>
          </a:xfrm>
        </p:spPr>
        <p:txBody>
          <a:bodyPr anchor="b"/>
          <a:lstStyle>
            <a:lvl1pPr>
              <a:defRPr sz="5443"/>
            </a:lvl1pPr>
          </a:lstStyle>
          <a:p>
            <a:r>
              <a:rPr lang="en-US" smtClean="0"/>
              <a:t>Click to edit Master title style</a:t>
            </a:r>
            <a:endParaRPr lang="en-US"/>
          </a:p>
        </p:txBody>
      </p:sp>
      <p:sp>
        <p:nvSpPr>
          <p:cNvPr id="3" name="Text Placeholder 2"/>
          <p:cNvSpPr>
            <a:spLocks noGrp="1"/>
          </p:cNvSpPr>
          <p:nvPr>
            <p:ph type="body" idx="1"/>
          </p:nvPr>
        </p:nvSpPr>
        <p:spPr>
          <a:xfrm>
            <a:off x="831361" y="4589763"/>
            <a:ext cx="10515839" cy="1499197"/>
          </a:xfrm>
        </p:spPr>
        <p:txBody>
          <a:bodyPr/>
          <a:lstStyle>
            <a:lvl1pPr marL="0" indent="0">
              <a:buNone/>
              <a:defRPr sz="2177"/>
            </a:lvl1pPr>
            <a:lvl2pPr marL="414772" indent="0">
              <a:buNone/>
              <a:defRPr sz="1814"/>
            </a:lvl2pPr>
            <a:lvl3pPr marL="829544" indent="0">
              <a:buNone/>
              <a:defRPr sz="1633"/>
            </a:lvl3pPr>
            <a:lvl4pPr marL="1244316" indent="0">
              <a:buNone/>
              <a:defRPr sz="1452"/>
            </a:lvl4pPr>
            <a:lvl5pPr marL="1659087" indent="0">
              <a:buNone/>
              <a:defRPr sz="1452"/>
            </a:lvl5pPr>
            <a:lvl6pPr marL="2073859" indent="0">
              <a:buNone/>
              <a:defRPr sz="1452"/>
            </a:lvl6pPr>
            <a:lvl7pPr marL="2488631" indent="0">
              <a:buNone/>
              <a:defRPr sz="1452"/>
            </a:lvl7pPr>
            <a:lvl8pPr marL="2903403" indent="0">
              <a:buNone/>
              <a:defRPr sz="1452"/>
            </a:lvl8pPr>
            <a:lvl9pPr marL="3318175" indent="0">
              <a:buNone/>
              <a:defRPr sz="1452"/>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fld id="{B7B94425-5FCA-4556-BBA8-7E600B4F7B50}" type="datetime1">
              <a:rPr lang="en-US" altLang="en-US" smtClean="0"/>
              <a:t>20/02/15</a:t>
            </a:fld>
            <a:endParaRPr lang="en-CA" altLang="en-US"/>
          </a:p>
        </p:txBody>
      </p:sp>
      <p:sp>
        <p:nvSpPr>
          <p:cNvPr id="5" name="Footer Placeholder 4"/>
          <p:cNvSpPr>
            <a:spLocks noGrp="1"/>
          </p:cNvSpPr>
          <p:nvPr>
            <p:ph type="ftr" idx="11"/>
          </p:nvPr>
        </p:nvSpPr>
        <p:spPr/>
        <p:txBody>
          <a:bodyPr/>
          <a:lstStyle>
            <a:lvl1pPr>
              <a:defRPr/>
            </a:lvl1pPr>
          </a:lstStyle>
          <a:p>
            <a:r>
              <a:rPr lang="en-CA" altLang="en-US" smtClean="0"/>
              <a:t>Microsoft Proprietary</a:t>
            </a:r>
            <a:endParaRPr lang="en-CA" altLang="en-US"/>
          </a:p>
        </p:txBody>
      </p:sp>
      <p:sp>
        <p:nvSpPr>
          <p:cNvPr id="6" name="Slide Number Placeholder 5"/>
          <p:cNvSpPr>
            <a:spLocks noGrp="1"/>
          </p:cNvSpPr>
          <p:nvPr>
            <p:ph type="sldNum" idx="12"/>
          </p:nvPr>
        </p:nvSpPr>
        <p:spPr/>
        <p:txBody>
          <a:bodyPr/>
          <a:lstStyle>
            <a:lvl1pPr>
              <a:defRPr/>
            </a:lvl1pPr>
          </a:lstStyle>
          <a:p>
            <a:fld id="{38DF504C-9652-4B60-A5A0-D314FB60EE73}" type="slidenum">
              <a:rPr lang="en-CA" altLang="en-US"/>
              <a:pPr/>
              <a:t>‹#›</a:t>
            </a:fld>
            <a:endParaRPr lang="en-CA" altLang="en-US"/>
          </a:p>
        </p:txBody>
      </p:sp>
    </p:spTree>
    <p:extLst>
      <p:ext uri="{BB962C8B-B14F-4D97-AF65-F5344CB8AC3E}">
        <p14:creationId xmlns:p14="http://schemas.microsoft.com/office/powerpoint/2010/main" val="271417997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8641" y="1604328"/>
            <a:ext cx="5270399" cy="397625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063360" y="1604328"/>
            <a:ext cx="5270401" cy="397625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fld id="{7500AA77-909B-475D-9CA0-E11E391112AF}" type="datetime1">
              <a:rPr lang="en-US" altLang="en-US" smtClean="0"/>
              <a:t>20/02/15</a:t>
            </a:fld>
            <a:endParaRPr lang="en-CA" altLang="en-US"/>
          </a:p>
        </p:txBody>
      </p:sp>
      <p:sp>
        <p:nvSpPr>
          <p:cNvPr id="6" name="Footer Placeholder 5"/>
          <p:cNvSpPr>
            <a:spLocks noGrp="1"/>
          </p:cNvSpPr>
          <p:nvPr>
            <p:ph type="ftr" idx="11"/>
          </p:nvPr>
        </p:nvSpPr>
        <p:spPr/>
        <p:txBody>
          <a:bodyPr/>
          <a:lstStyle>
            <a:lvl1pPr>
              <a:defRPr/>
            </a:lvl1pPr>
          </a:lstStyle>
          <a:p>
            <a:r>
              <a:rPr lang="en-CA" altLang="en-US" smtClean="0"/>
              <a:t>Microsoft Proprietary</a:t>
            </a:r>
            <a:endParaRPr lang="en-CA" altLang="en-US"/>
          </a:p>
        </p:txBody>
      </p:sp>
      <p:sp>
        <p:nvSpPr>
          <p:cNvPr id="7" name="Slide Number Placeholder 6"/>
          <p:cNvSpPr>
            <a:spLocks noGrp="1"/>
          </p:cNvSpPr>
          <p:nvPr>
            <p:ph type="sldNum" idx="12"/>
          </p:nvPr>
        </p:nvSpPr>
        <p:spPr/>
        <p:txBody>
          <a:bodyPr/>
          <a:lstStyle>
            <a:lvl1pPr>
              <a:defRPr/>
            </a:lvl1pPr>
          </a:lstStyle>
          <a:p>
            <a:fld id="{738942D9-BA3C-4F45-9CEB-FF6F4D9F785E}" type="slidenum">
              <a:rPr lang="en-CA" altLang="en-US"/>
              <a:pPr/>
              <a:t>‹#›</a:t>
            </a:fld>
            <a:endParaRPr lang="en-CA" altLang="en-US"/>
          </a:p>
        </p:txBody>
      </p:sp>
    </p:spTree>
    <p:extLst>
      <p:ext uri="{BB962C8B-B14F-4D97-AF65-F5344CB8AC3E}">
        <p14:creationId xmlns:p14="http://schemas.microsoft.com/office/powerpoint/2010/main" val="64400790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041" y="365798"/>
            <a:ext cx="10515839" cy="1324939"/>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041" y="1680657"/>
            <a:ext cx="5159039" cy="823766"/>
          </a:xfrm>
        </p:spPr>
        <p:txBody>
          <a:bodyPr anchor="b"/>
          <a:lstStyle>
            <a:lvl1pPr marL="0" indent="0">
              <a:buNone/>
              <a:defRPr sz="2177" b="1"/>
            </a:lvl1pPr>
            <a:lvl2pPr marL="414772" indent="0">
              <a:buNone/>
              <a:defRPr sz="1814" b="1"/>
            </a:lvl2pPr>
            <a:lvl3pPr marL="829544" indent="0">
              <a:buNone/>
              <a:defRPr sz="1633" b="1"/>
            </a:lvl3pPr>
            <a:lvl4pPr marL="1244316" indent="0">
              <a:buNone/>
              <a:defRPr sz="1452" b="1"/>
            </a:lvl4pPr>
            <a:lvl5pPr marL="1659087" indent="0">
              <a:buNone/>
              <a:defRPr sz="1452" b="1"/>
            </a:lvl5pPr>
            <a:lvl6pPr marL="2073859" indent="0">
              <a:buNone/>
              <a:defRPr sz="1452" b="1"/>
            </a:lvl6pPr>
            <a:lvl7pPr marL="2488631" indent="0">
              <a:buNone/>
              <a:defRPr sz="1452" b="1"/>
            </a:lvl7pPr>
            <a:lvl8pPr marL="2903403" indent="0">
              <a:buNone/>
              <a:defRPr sz="1452" b="1"/>
            </a:lvl8pPr>
            <a:lvl9pPr marL="3318175" indent="0">
              <a:buNone/>
              <a:defRPr sz="1452" b="1"/>
            </a:lvl9pPr>
          </a:lstStyle>
          <a:p>
            <a:pPr lvl="0"/>
            <a:r>
              <a:rPr lang="en-US" smtClean="0"/>
              <a:t>Click to edit Master text styles</a:t>
            </a:r>
          </a:p>
        </p:txBody>
      </p:sp>
      <p:sp>
        <p:nvSpPr>
          <p:cNvPr id="4" name="Content Placeholder 3"/>
          <p:cNvSpPr>
            <a:spLocks noGrp="1"/>
          </p:cNvSpPr>
          <p:nvPr>
            <p:ph sz="half" idx="2"/>
          </p:nvPr>
        </p:nvSpPr>
        <p:spPr>
          <a:xfrm>
            <a:off x="839041" y="2504424"/>
            <a:ext cx="5159039" cy="368534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801" y="1680657"/>
            <a:ext cx="5182079" cy="823766"/>
          </a:xfrm>
        </p:spPr>
        <p:txBody>
          <a:bodyPr anchor="b"/>
          <a:lstStyle>
            <a:lvl1pPr marL="0" indent="0">
              <a:buNone/>
              <a:defRPr sz="2177" b="1"/>
            </a:lvl1pPr>
            <a:lvl2pPr marL="414772" indent="0">
              <a:buNone/>
              <a:defRPr sz="1814" b="1"/>
            </a:lvl2pPr>
            <a:lvl3pPr marL="829544" indent="0">
              <a:buNone/>
              <a:defRPr sz="1633" b="1"/>
            </a:lvl3pPr>
            <a:lvl4pPr marL="1244316" indent="0">
              <a:buNone/>
              <a:defRPr sz="1452" b="1"/>
            </a:lvl4pPr>
            <a:lvl5pPr marL="1659087" indent="0">
              <a:buNone/>
              <a:defRPr sz="1452" b="1"/>
            </a:lvl5pPr>
            <a:lvl6pPr marL="2073859" indent="0">
              <a:buNone/>
              <a:defRPr sz="1452" b="1"/>
            </a:lvl6pPr>
            <a:lvl7pPr marL="2488631" indent="0">
              <a:buNone/>
              <a:defRPr sz="1452" b="1"/>
            </a:lvl7pPr>
            <a:lvl8pPr marL="2903403" indent="0">
              <a:buNone/>
              <a:defRPr sz="1452" b="1"/>
            </a:lvl8pPr>
            <a:lvl9pPr marL="3318175" indent="0">
              <a:buNone/>
              <a:defRPr sz="1452" b="1"/>
            </a:lvl9pPr>
          </a:lstStyle>
          <a:p>
            <a:pPr lvl="0"/>
            <a:r>
              <a:rPr lang="en-US" smtClean="0"/>
              <a:t>Click to edit Master text styles</a:t>
            </a:r>
          </a:p>
        </p:txBody>
      </p:sp>
      <p:sp>
        <p:nvSpPr>
          <p:cNvPr id="6" name="Content Placeholder 5"/>
          <p:cNvSpPr>
            <a:spLocks noGrp="1"/>
          </p:cNvSpPr>
          <p:nvPr>
            <p:ph sz="quarter" idx="4"/>
          </p:nvPr>
        </p:nvSpPr>
        <p:spPr>
          <a:xfrm>
            <a:off x="6172801" y="2504424"/>
            <a:ext cx="5182079" cy="368534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fld id="{80CC63CE-A3D7-46A2-8357-B56AF1436B0A}" type="datetime1">
              <a:rPr lang="en-US" altLang="en-US" smtClean="0"/>
              <a:t>20/02/15</a:t>
            </a:fld>
            <a:endParaRPr lang="en-CA" altLang="en-US"/>
          </a:p>
        </p:txBody>
      </p:sp>
      <p:sp>
        <p:nvSpPr>
          <p:cNvPr id="8" name="Footer Placeholder 7"/>
          <p:cNvSpPr>
            <a:spLocks noGrp="1"/>
          </p:cNvSpPr>
          <p:nvPr>
            <p:ph type="ftr" idx="11"/>
          </p:nvPr>
        </p:nvSpPr>
        <p:spPr/>
        <p:txBody>
          <a:bodyPr/>
          <a:lstStyle>
            <a:lvl1pPr>
              <a:defRPr/>
            </a:lvl1pPr>
          </a:lstStyle>
          <a:p>
            <a:r>
              <a:rPr lang="en-CA" altLang="en-US" smtClean="0"/>
              <a:t>Microsoft Proprietary</a:t>
            </a:r>
            <a:endParaRPr lang="en-CA" altLang="en-US"/>
          </a:p>
        </p:txBody>
      </p:sp>
      <p:sp>
        <p:nvSpPr>
          <p:cNvPr id="9" name="Slide Number Placeholder 8"/>
          <p:cNvSpPr>
            <a:spLocks noGrp="1"/>
          </p:cNvSpPr>
          <p:nvPr>
            <p:ph type="sldNum" idx="12"/>
          </p:nvPr>
        </p:nvSpPr>
        <p:spPr/>
        <p:txBody>
          <a:bodyPr/>
          <a:lstStyle>
            <a:lvl1pPr>
              <a:defRPr/>
            </a:lvl1pPr>
          </a:lstStyle>
          <a:p>
            <a:fld id="{5D41193B-E37C-4D64-B26A-99272F910DB9}" type="slidenum">
              <a:rPr lang="en-CA" altLang="en-US"/>
              <a:pPr/>
              <a:t>‹#›</a:t>
            </a:fld>
            <a:endParaRPr lang="en-CA" altLang="en-US"/>
          </a:p>
        </p:txBody>
      </p:sp>
    </p:spTree>
    <p:extLst>
      <p:ext uri="{BB962C8B-B14F-4D97-AF65-F5344CB8AC3E}">
        <p14:creationId xmlns:p14="http://schemas.microsoft.com/office/powerpoint/2010/main" val="203879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6BFECE-BC3B-4C54-8C11-11A015DF4789}" type="datetime1">
              <a:rPr lang="en-US" smtClean="0"/>
              <a:t>20/02/15</a:t>
            </a:fld>
            <a:endParaRPr lang="en-US"/>
          </a:p>
        </p:txBody>
      </p:sp>
      <p:sp>
        <p:nvSpPr>
          <p:cNvPr id="5" name="Footer Placeholder 4"/>
          <p:cNvSpPr>
            <a:spLocks noGrp="1"/>
          </p:cNvSpPr>
          <p:nvPr>
            <p:ph type="ftr" sz="quarter" idx="11"/>
          </p:nvPr>
        </p:nvSpPr>
        <p:spPr/>
        <p:txBody>
          <a:bodyPr/>
          <a:lstStyle/>
          <a:p>
            <a:r>
              <a:rPr lang="en-US" smtClean="0"/>
              <a:t>Microsoft Proprietary</a:t>
            </a:r>
            <a:endParaRPr lang="en-US"/>
          </a:p>
        </p:txBody>
      </p:sp>
      <p:sp>
        <p:nvSpPr>
          <p:cNvPr id="6" name="Slide Number Placeholder 5"/>
          <p:cNvSpPr>
            <a:spLocks noGrp="1"/>
          </p:cNvSpPr>
          <p:nvPr>
            <p:ph type="sldNum" sz="quarter" idx="12"/>
          </p:nvPr>
        </p:nvSpPr>
        <p:spPr/>
        <p:txBody>
          <a:bodyPr/>
          <a:lstStyle/>
          <a:p>
            <a:fld id="{0272CA9B-8467-46F7-A6CD-55E6F2FC371D}" type="slidenum">
              <a:rPr lang="en-US" smtClean="0"/>
              <a:t>‹#›</a:t>
            </a:fld>
            <a:endParaRPr lang="en-US"/>
          </a:p>
        </p:txBody>
      </p:sp>
    </p:spTree>
    <p:extLst>
      <p:ext uri="{BB962C8B-B14F-4D97-AF65-F5344CB8AC3E}">
        <p14:creationId xmlns:p14="http://schemas.microsoft.com/office/powerpoint/2010/main" val="7627514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fld id="{795E80FA-EB90-41AA-8554-E44A1D23E79C}" type="datetime1">
              <a:rPr lang="en-US" altLang="en-US" smtClean="0"/>
              <a:t>20/02/15</a:t>
            </a:fld>
            <a:endParaRPr lang="en-CA" altLang="en-US"/>
          </a:p>
        </p:txBody>
      </p:sp>
      <p:sp>
        <p:nvSpPr>
          <p:cNvPr id="4" name="Footer Placeholder 3"/>
          <p:cNvSpPr>
            <a:spLocks noGrp="1"/>
          </p:cNvSpPr>
          <p:nvPr>
            <p:ph type="ftr" idx="11"/>
          </p:nvPr>
        </p:nvSpPr>
        <p:spPr/>
        <p:txBody>
          <a:bodyPr/>
          <a:lstStyle>
            <a:lvl1pPr>
              <a:defRPr/>
            </a:lvl1pPr>
          </a:lstStyle>
          <a:p>
            <a:r>
              <a:rPr lang="en-CA" altLang="en-US" smtClean="0"/>
              <a:t>Microsoft Proprietary</a:t>
            </a:r>
            <a:endParaRPr lang="en-CA" altLang="en-US"/>
          </a:p>
        </p:txBody>
      </p:sp>
      <p:sp>
        <p:nvSpPr>
          <p:cNvPr id="5" name="Slide Number Placeholder 4"/>
          <p:cNvSpPr>
            <a:spLocks noGrp="1"/>
          </p:cNvSpPr>
          <p:nvPr>
            <p:ph type="sldNum" idx="12"/>
          </p:nvPr>
        </p:nvSpPr>
        <p:spPr/>
        <p:txBody>
          <a:bodyPr/>
          <a:lstStyle>
            <a:lvl1pPr>
              <a:defRPr/>
            </a:lvl1pPr>
          </a:lstStyle>
          <a:p>
            <a:fld id="{658F009A-2144-4169-8DD7-D3CF2C7E66B3}" type="slidenum">
              <a:rPr lang="en-CA" altLang="en-US"/>
              <a:pPr/>
              <a:t>‹#›</a:t>
            </a:fld>
            <a:endParaRPr lang="en-CA" altLang="en-US"/>
          </a:p>
        </p:txBody>
      </p:sp>
    </p:spTree>
    <p:extLst>
      <p:ext uri="{BB962C8B-B14F-4D97-AF65-F5344CB8AC3E}">
        <p14:creationId xmlns:p14="http://schemas.microsoft.com/office/powerpoint/2010/main" val="333076503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fld id="{6BE1BEB9-95D2-4FA3-AF29-B99D9ACC052D}" type="datetime1">
              <a:rPr lang="en-US" altLang="en-US" smtClean="0"/>
              <a:t>20/02/15</a:t>
            </a:fld>
            <a:endParaRPr lang="en-CA" altLang="en-US"/>
          </a:p>
        </p:txBody>
      </p:sp>
      <p:sp>
        <p:nvSpPr>
          <p:cNvPr id="3" name="Footer Placeholder 2"/>
          <p:cNvSpPr>
            <a:spLocks noGrp="1"/>
          </p:cNvSpPr>
          <p:nvPr>
            <p:ph type="ftr" idx="11"/>
          </p:nvPr>
        </p:nvSpPr>
        <p:spPr/>
        <p:txBody>
          <a:bodyPr/>
          <a:lstStyle>
            <a:lvl1pPr>
              <a:defRPr/>
            </a:lvl1pPr>
          </a:lstStyle>
          <a:p>
            <a:r>
              <a:rPr lang="en-CA" altLang="en-US" smtClean="0"/>
              <a:t>Microsoft Proprietary</a:t>
            </a:r>
            <a:endParaRPr lang="en-CA" altLang="en-US"/>
          </a:p>
        </p:txBody>
      </p:sp>
      <p:sp>
        <p:nvSpPr>
          <p:cNvPr id="4" name="Slide Number Placeholder 3"/>
          <p:cNvSpPr>
            <a:spLocks noGrp="1"/>
          </p:cNvSpPr>
          <p:nvPr>
            <p:ph type="sldNum" idx="12"/>
          </p:nvPr>
        </p:nvSpPr>
        <p:spPr/>
        <p:txBody>
          <a:bodyPr/>
          <a:lstStyle>
            <a:lvl1pPr>
              <a:defRPr/>
            </a:lvl1pPr>
          </a:lstStyle>
          <a:p>
            <a:fld id="{CBE5193C-C0A7-49F6-8375-99F9BE78B836}" type="slidenum">
              <a:rPr lang="en-CA" altLang="en-US"/>
              <a:pPr/>
              <a:t>‹#›</a:t>
            </a:fld>
            <a:endParaRPr lang="en-CA" altLang="en-US"/>
          </a:p>
        </p:txBody>
      </p:sp>
    </p:spTree>
    <p:extLst>
      <p:ext uri="{BB962C8B-B14F-4D97-AF65-F5344CB8AC3E}">
        <p14:creationId xmlns:p14="http://schemas.microsoft.com/office/powerpoint/2010/main" val="64594496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41" y="456528"/>
            <a:ext cx="3932160" cy="1601448"/>
          </a:xfrm>
        </p:spPr>
        <p:txBody>
          <a:bodyPr anchor="b"/>
          <a:lstStyle>
            <a:lvl1pPr>
              <a:defRPr sz="2903"/>
            </a:lvl1pPr>
          </a:lstStyle>
          <a:p>
            <a:r>
              <a:rPr lang="en-US" smtClean="0"/>
              <a:t>Click to edit Master title style</a:t>
            </a:r>
            <a:endParaRPr lang="en-US"/>
          </a:p>
        </p:txBody>
      </p:sp>
      <p:sp>
        <p:nvSpPr>
          <p:cNvPr id="3" name="Content Placeholder 2"/>
          <p:cNvSpPr>
            <a:spLocks noGrp="1"/>
          </p:cNvSpPr>
          <p:nvPr>
            <p:ph idx="1"/>
          </p:nvPr>
        </p:nvSpPr>
        <p:spPr>
          <a:xfrm>
            <a:off x="5184001" y="987944"/>
            <a:ext cx="617088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041" y="2057977"/>
            <a:ext cx="3932160" cy="3810640"/>
          </a:xfrm>
        </p:spPr>
        <p:txBody>
          <a:bodyPr/>
          <a:lstStyle>
            <a:lvl1pPr marL="0" indent="0">
              <a:buNone/>
              <a:defRPr sz="1452"/>
            </a:lvl1pPr>
            <a:lvl2pPr marL="414772" indent="0">
              <a:buNone/>
              <a:defRPr sz="1270"/>
            </a:lvl2pPr>
            <a:lvl3pPr marL="829544" indent="0">
              <a:buNone/>
              <a:defRPr sz="1089"/>
            </a:lvl3pPr>
            <a:lvl4pPr marL="1244316" indent="0">
              <a:buNone/>
              <a:defRPr sz="907"/>
            </a:lvl4pPr>
            <a:lvl5pPr marL="1659087" indent="0">
              <a:buNone/>
              <a:defRPr sz="907"/>
            </a:lvl5pPr>
            <a:lvl6pPr marL="2073859" indent="0">
              <a:buNone/>
              <a:defRPr sz="907"/>
            </a:lvl6pPr>
            <a:lvl7pPr marL="2488631" indent="0">
              <a:buNone/>
              <a:defRPr sz="907"/>
            </a:lvl7pPr>
            <a:lvl8pPr marL="2903403" indent="0">
              <a:buNone/>
              <a:defRPr sz="907"/>
            </a:lvl8pPr>
            <a:lvl9pPr marL="3318175" indent="0">
              <a:buNone/>
              <a:defRPr sz="907"/>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fld id="{90725728-BD20-4E3A-A854-96A4227B79F6}" type="datetime1">
              <a:rPr lang="en-US" altLang="en-US" smtClean="0"/>
              <a:t>20/02/15</a:t>
            </a:fld>
            <a:endParaRPr lang="en-CA" altLang="en-US"/>
          </a:p>
        </p:txBody>
      </p:sp>
      <p:sp>
        <p:nvSpPr>
          <p:cNvPr id="6" name="Footer Placeholder 5"/>
          <p:cNvSpPr>
            <a:spLocks noGrp="1"/>
          </p:cNvSpPr>
          <p:nvPr>
            <p:ph type="ftr" idx="11"/>
          </p:nvPr>
        </p:nvSpPr>
        <p:spPr/>
        <p:txBody>
          <a:bodyPr/>
          <a:lstStyle>
            <a:lvl1pPr>
              <a:defRPr/>
            </a:lvl1pPr>
          </a:lstStyle>
          <a:p>
            <a:r>
              <a:rPr lang="en-CA" altLang="en-US" smtClean="0"/>
              <a:t>Microsoft Proprietary</a:t>
            </a:r>
            <a:endParaRPr lang="en-CA" altLang="en-US"/>
          </a:p>
        </p:txBody>
      </p:sp>
      <p:sp>
        <p:nvSpPr>
          <p:cNvPr id="7" name="Slide Number Placeholder 6"/>
          <p:cNvSpPr>
            <a:spLocks noGrp="1"/>
          </p:cNvSpPr>
          <p:nvPr>
            <p:ph type="sldNum" idx="12"/>
          </p:nvPr>
        </p:nvSpPr>
        <p:spPr/>
        <p:txBody>
          <a:bodyPr/>
          <a:lstStyle>
            <a:lvl1pPr>
              <a:defRPr/>
            </a:lvl1pPr>
          </a:lstStyle>
          <a:p>
            <a:fld id="{C5D15212-7F5F-4E9E-91B3-7C984FB956DE}" type="slidenum">
              <a:rPr lang="en-CA" altLang="en-US"/>
              <a:pPr/>
              <a:t>‹#›</a:t>
            </a:fld>
            <a:endParaRPr lang="en-CA" altLang="en-US"/>
          </a:p>
        </p:txBody>
      </p:sp>
    </p:spTree>
    <p:extLst>
      <p:ext uri="{BB962C8B-B14F-4D97-AF65-F5344CB8AC3E}">
        <p14:creationId xmlns:p14="http://schemas.microsoft.com/office/powerpoint/2010/main" val="258649325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41" y="456528"/>
            <a:ext cx="3932160" cy="1601448"/>
          </a:xfrm>
        </p:spPr>
        <p:txBody>
          <a:bodyPr anchor="b"/>
          <a:lstStyle>
            <a:lvl1pPr>
              <a:defRPr sz="2903"/>
            </a:lvl1pPr>
          </a:lstStyle>
          <a:p>
            <a:r>
              <a:rPr lang="en-US" smtClean="0"/>
              <a:t>Click to edit Master title style</a:t>
            </a:r>
            <a:endParaRPr lang="en-US"/>
          </a:p>
        </p:txBody>
      </p:sp>
      <p:sp>
        <p:nvSpPr>
          <p:cNvPr id="3" name="Picture Placeholder 2"/>
          <p:cNvSpPr>
            <a:spLocks noGrp="1"/>
          </p:cNvSpPr>
          <p:nvPr>
            <p:ph type="pic" idx="1"/>
          </p:nvPr>
        </p:nvSpPr>
        <p:spPr>
          <a:xfrm>
            <a:off x="5184001" y="987944"/>
            <a:ext cx="6170880" cy="4873472"/>
          </a:xfrm>
        </p:spPr>
        <p:txBody>
          <a:bodyPr/>
          <a:lstStyle>
            <a:lvl1pPr marL="0" indent="0">
              <a:buNone/>
              <a:defRPr sz="2903"/>
            </a:lvl1pPr>
            <a:lvl2pPr marL="414772" indent="0">
              <a:buNone/>
              <a:defRPr sz="2540"/>
            </a:lvl2pPr>
            <a:lvl3pPr marL="829544" indent="0">
              <a:buNone/>
              <a:defRPr sz="2177"/>
            </a:lvl3pPr>
            <a:lvl4pPr marL="1244316" indent="0">
              <a:buNone/>
              <a:defRPr sz="1814"/>
            </a:lvl4pPr>
            <a:lvl5pPr marL="1659087" indent="0">
              <a:buNone/>
              <a:defRPr sz="1814"/>
            </a:lvl5pPr>
            <a:lvl6pPr marL="2073859" indent="0">
              <a:buNone/>
              <a:defRPr sz="1814"/>
            </a:lvl6pPr>
            <a:lvl7pPr marL="2488631" indent="0">
              <a:buNone/>
              <a:defRPr sz="1814"/>
            </a:lvl7pPr>
            <a:lvl8pPr marL="2903403" indent="0">
              <a:buNone/>
              <a:defRPr sz="1814"/>
            </a:lvl8pPr>
            <a:lvl9pPr marL="3318175" indent="0">
              <a:buNone/>
              <a:defRPr sz="1814"/>
            </a:lvl9pPr>
          </a:lstStyle>
          <a:p>
            <a:endParaRPr lang="en-US"/>
          </a:p>
        </p:txBody>
      </p:sp>
      <p:sp>
        <p:nvSpPr>
          <p:cNvPr id="4" name="Text Placeholder 3"/>
          <p:cNvSpPr>
            <a:spLocks noGrp="1"/>
          </p:cNvSpPr>
          <p:nvPr>
            <p:ph type="body" sz="half" idx="2"/>
          </p:nvPr>
        </p:nvSpPr>
        <p:spPr>
          <a:xfrm>
            <a:off x="839041" y="2057977"/>
            <a:ext cx="3932160" cy="3810640"/>
          </a:xfrm>
        </p:spPr>
        <p:txBody>
          <a:bodyPr/>
          <a:lstStyle>
            <a:lvl1pPr marL="0" indent="0">
              <a:buNone/>
              <a:defRPr sz="1452"/>
            </a:lvl1pPr>
            <a:lvl2pPr marL="414772" indent="0">
              <a:buNone/>
              <a:defRPr sz="1270"/>
            </a:lvl2pPr>
            <a:lvl3pPr marL="829544" indent="0">
              <a:buNone/>
              <a:defRPr sz="1089"/>
            </a:lvl3pPr>
            <a:lvl4pPr marL="1244316" indent="0">
              <a:buNone/>
              <a:defRPr sz="907"/>
            </a:lvl4pPr>
            <a:lvl5pPr marL="1659087" indent="0">
              <a:buNone/>
              <a:defRPr sz="907"/>
            </a:lvl5pPr>
            <a:lvl6pPr marL="2073859" indent="0">
              <a:buNone/>
              <a:defRPr sz="907"/>
            </a:lvl6pPr>
            <a:lvl7pPr marL="2488631" indent="0">
              <a:buNone/>
              <a:defRPr sz="907"/>
            </a:lvl7pPr>
            <a:lvl8pPr marL="2903403" indent="0">
              <a:buNone/>
              <a:defRPr sz="907"/>
            </a:lvl8pPr>
            <a:lvl9pPr marL="3318175" indent="0">
              <a:buNone/>
              <a:defRPr sz="907"/>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fld id="{A965ECE3-C636-4145-926E-EF36878E3214}" type="datetime1">
              <a:rPr lang="en-US" altLang="en-US" smtClean="0"/>
              <a:t>20/02/15</a:t>
            </a:fld>
            <a:endParaRPr lang="en-CA" altLang="en-US"/>
          </a:p>
        </p:txBody>
      </p:sp>
      <p:sp>
        <p:nvSpPr>
          <p:cNvPr id="6" name="Footer Placeholder 5"/>
          <p:cNvSpPr>
            <a:spLocks noGrp="1"/>
          </p:cNvSpPr>
          <p:nvPr>
            <p:ph type="ftr" idx="11"/>
          </p:nvPr>
        </p:nvSpPr>
        <p:spPr/>
        <p:txBody>
          <a:bodyPr/>
          <a:lstStyle>
            <a:lvl1pPr>
              <a:defRPr/>
            </a:lvl1pPr>
          </a:lstStyle>
          <a:p>
            <a:r>
              <a:rPr lang="en-CA" altLang="en-US" smtClean="0"/>
              <a:t>Microsoft Proprietary</a:t>
            </a:r>
            <a:endParaRPr lang="en-CA" altLang="en-US"/>
          </a:p>
        </p:txBody>
      </p:sp>
      <p:sp>
        <p:nvSpPr>
          <p:cNvPr id="7" name="Slide Number Placeholder 6"/>
          <p:cNvSpPr>
            <a:spLocks noGrp="1"/>
          </p:cNvSpPr>
          <p:nvPr>
            <p:ph type="sldNum" idx="12"/>
          </p:nvPr>
        </p:nvSpPr>
        <p:spPr/>
        <p:txBody>
          <a:bodyPr/>
          <a:lstStyle>
            <a:lvl1pPr>
              <a:defRPr/>
            </a:lvl1pPr>
          </a:lstStyle>
          <a:p>
            <a:fld id="{93FE4AE5-7046-4F5F-8DEC-B90518ADE746}" type="slidenum">
              <a:rPr lang="en-CA" altLang="en-US"/>
              <a:pPr/>
              <a:t>‹#›</a:t>
            </a:fld>
            <a:endParaRPr lang="en-CA" altLang="en-US"/>
          </a:p>
        </p:txBody>
      </p:sp>
    </p:spTree>
    <p:extLst>
      <p:ext uri="{BB962C8B-B14F-4D97-AF65-F5344CB8AC3E}">
        <p14:creationId xmlns:p14="http://schemas.microsoft.com/office/powerpoint/2010/main" val="10409095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fld id="{D15B8851-0438-4EA7-9992-46C69E68AA44}" type="datetime1">
              <a:rPr lang="en-US" altLang="en-US" smtClean="0"/>
              <a:t>20/02/15</a:t>
            </a:fld>
            <a:endParaRPr lang="en-CA" altLang="en-US"/>
          </a:p>
        </p:txBody>
      </p:sp>
      <p:sp>
        <p:nvSpPr>
          <p:cNvPr id="5" name="Footer Placeholder 4"/>
          <p:cNvSpPr>
            <a:spLocks noGrp="1"/>
          </p:cNvSpPr>
          <p:nvPr>
            <p:ph type="ftr" idx="11"/>
          </p:nvPr>
        </p:nvSpPr>
        <p:spPr/>
        <p:txBody>
          <a:bodyPr/>
          <a:lstStyle>
            <a:lvl1pPr>
              <a:defRPr/>
            </a:lvl1pPr>
          </a:lstStyle>
          <a:p>
            <a:r>
              <a:rPr lang="en-CA" altLang="en-US" smtClean="0"/>
              <a:t>Microsoft Proprietary</a:t>
            </a:r>
            <a:endParaRPr lang="en-CA" altLang="en-US"/>
          </a:p>
        </p:txBody>
      </p:sp>
      <p:sp>
        <p:nvSpPr>
          <p:cNvPr id="6" name="Slide Number Placeholder 5"/>
          <p:cNvSpPr>
            <a:spLocks noGrp="1"/>
          </p:cNvSpPr>
          <p:nvPr>
            <p:ph type="sldNum" idx="12"/>
          </p:nvPr>
        </p:nvSpPr>
        <p:spPr/>
        <p:txBody>
          <a:bodyPr/>
          <a:lstStyle>
            <a:lvl1pPr>
              <a:defRPr/>
            </a:lvl1pPr>
          </a:lstStyle>
          <a:p>
            <a:fld id="{B3D3BA2A-8A1F-4ADF-A33F-1D4523F26B29}" type="slidenum">
              <a:rPr lang="en-CA" altLang="en-US"/>
              <a:pPr/>
              <a:t>‹#›</a:t>
            </a:fld>
            <a:endParaRPr lang="en-CA" altLang="en-US"/>
          </a:p>
        </p:txBody>
      </p:sp>
    </p:spTree>
    <p:extLst>
      <p:ext uri="{BB962C8B-B14F-4D97-AF65-F5344CB8AC3E}">
        <p14:creationId xmlns:p14="http://schemas.microsoft.com/office/powerpoint/2010/main" val="363541299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5840" y="273629"/>
            <a:ext cx="2741760" cy="530695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8641" y="273629"/>
            <a:ext cx="8042879" cy="530695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fld id="{CEAE0FAF-E563-4677-BF73-6B9D3013979C}" type="datetime1">
              <a:rPr lang="en-US" altLang="en-US" smtClean="0"/>
              <a:t>20/02/15</a:t>
            </a:fld>
            <a:endParaRPr lang="en-CA" altLang="en-US"/>
          </a:p>
        </p:txBody>
      </p:sp>
      <p:sp>
        <p:nvSpPr>
          <p:cNvPr id="5" name="Footer Placeholder 4"/>
          <p:cNvSpPr>
            <a:spLocks noGrp="1"/>
          </p:cNvSpPr>
          <p:nvPr>
            <p:ph type="ftr" idx="11"/>
          </p:nvPr>
        </p:nvSpPr>
        <p:spPr/>
        <p:txBody>
          <a:bodyPr/>
          <a:lstStyle>
            <a:lvl1pPr>
              <a:defRPr/>
            </a:lvl1pPr>
          </a:lstStyle>
          <a:p>
            <a:r>
              <a:rPr lang="en-CA" altLang="en-US" smtClean="0"/>
              <a:t>Microsoft Proprietary</a:t>
            </a:r>
            <a:endParaRPr lang="en-CA" altLang="en-US"/>
          </a:p>
        </p:txBody>
      </p:sp>
      <p:sp>
        <p:nvSpPr>
          <p:cNvPr id="6" name="Slide Number Placeholder 5"/>
          <p:cNvSpPr>
            <a:spLocks noGrp="1"/>
          </p:cNvSpPr>
          <p:nvPr>
            <p:ph type="sldNum" idx="12"/>
          </p:nvPr>
        </p:nvSpPr>
        <p:spPr/>
        <p:txBody>
          <a:bodyPr/>
          <a:lstStyle>
            <a:lvl1pPr>
              <a:defRPr/>
            </a:lvl1pPr>
          </a:lstStyle>
          <a:p>
            <a:fld id="{FFA32A3C-09FE-40AE-A352-C7B4365F99BC}" type="slidenum">
              <a:rPr lang="en-CA" altLang="en-US"/>
              <a:pPr/>
              <a:t>‹#›</a:t>
            </a:fld>
            <a:endParaRPr lang="en-CA" altLang="en-US"/>
          </a:p>
        </p:txBody>
      </p:sp>
    </p:spTree>
    <p:extLst>
      <p:ext uri="{BB962C8B-B14F-4D97-AF65-F5344CB8AC3E}">
        <p14:creationId xmlns:p14="http://schemas.microsoft.com/office/powerpoint/2010/main" val="38312360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8641" y="273629"/>
            <a:ext cx="10968959" cy="1143480"/>
          </a:xfrm>
        </p:spPr>
        <p:txBody>
          <a:bodyPr/>
          <a:lstStyle/>
          <a:p>
            <a:r>
              <a:rPr lang="en-US" smtClean="0"/>
              <a:t>Click to edit Master title style</a:t>
            </a:r>
            <a:endParaRPr lang="en-US"/>
          </a:p>
        </p:txBody>
      </p:sp>
      <p:sp>
        <p:nvSpPr>
          <p:cNvPr id="3" name="Date Placeholder 2"/>
          <p:cNvSpPr>
            <a:spLocks noGrp="1"/>
          </p:cNvSpPr>
          <p:nvPr>
            <p:ph type="dt" idx="10"/>
          </p:nvPr>
        </p:nvSpPr>
        <p:spPr>
          <a:xfrm>
            <a:off x="608641" y="6247376"/>
            <a:ext cx="2837760" cy="470930"/>
          </a:xfrm>
        </p:spPr>
        <p:txBody>
          <a:bodyPr/>
          <a:lstStyle>
            <a:lvl1pPr>
              <a:defRPr/>
            </a:lvl1pPr>
          </a:lstStyle>
          <a:p>
            <a:fld id="{BF7B6E1E-4D55-4390-BA7A-A1EADF7D6955}" type="datetime1">
              <a:rPr lang="en-US" altLang="en-US" smtClean="0"/>
              <a:t>20/02/15</a:t>
            </a:fld>
            <a:endParaRPr lang="en-CA" altLang="en-US"/>
          </a:p>
        </p:txBody>
      </p:sp>
      <p:sp>
        <p:nvSpPr>
          <p:cNvPr id="4" name="Footer Placeholder 3"/>
          <p:cNvSpPr>
            <a:spLocks noGrp="1"/>
          </p:cNvSpPr>
          <p:nvPr>
            <p:ph type="ftr" idx="11"/>
          </p:nvPr>
        </p:nvSpPr>
        <p:spPr>
          <a:xfrm>
            <a:off x="4170240" y="6247376"/>
            <a:ext cx="3863040" cy="470930"/>
          </a:xfrm>
        </p:spPr>
        <p:txBody>
          <a:bodyPr/>
          <a:lstStyle>
            <a:lvl1pPr>
              <a:defRPr/>
            </a:lvl1pPr>
          </a:lstStyle>
          <a:p>
            <a:r>
              <a:rPr lang="en-CA" altLang="en-US" smtClean="0"/>
              <a:t>Microsoft Proprietary</a:t>
            </a:r>
            <a:endParaRPr lang="en-CA" altLang="en-US"/>
          </a:p>
        </p:txBody>
      </p:sp>
      <p:sp>
        <p:nvSpPr>
          <p:cNvPr id="5" name="Slide Number Placeholder 4"/>
          <p:cNvSpPr>
            <a:spLocks noGrp="1"/>
          </p:cNvSpPr>
          <p:nvPr>
            <p:ph type="sldNum" idx="12"/>
          </p:nvPr>
        </p:nvSpPr>
        <p:spPr>
          <a:xfrm>
            <a:off x="8741761" y="6247376"/>
            <a:ext cx="2837760" cy="470930"/>
          </a:xfrm>
        </p:spPr>
        <p:txBody>
          <a:bodyPr/>
          <a:lstStyle>
            <a:lvl1pPr>
              <a:defRPr/>
            </a:lvl1pPr>
          </a:lstStyle>
          <a:p>
            <a:fld id="{D389EF50-02D9-4CAB-9CCE-5C6B749178AB}" type="slidenum">
              <a:rPr lang="en-CA" altLang="en-US"/>
              <a:pPr/>
              <a:t>‹#›</a:t>
            </a:fld>
            <a:endParaRPr lang="en-CA" altLang="en-US"/>
          </a:p>
        </p:txBody>
      </p:sp>
    </p:spTree>
    <p:extLst>
      <p:ext uri="{BB962C8B-B14F-4D97-AF65-F5344CB8AC3E}">
        <p14:creationId xmlns:p14="http://schemas.microsoft.com/office/powerpoint/2010/main" val="196721937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Interior1">
    <p:spTree>
      <p:nvGrpSpPr>
        <p:cNvPr id="1" name=""/>
        <p:cNvGrpSpPr/>
        <p:nvPr/>
      </p:nvGrpSpPr>
      <p:grpSpPr>
        <a:xfrm>
          <a:off x="0" y="0"/>
          <a:ext cx="0" cy="0"/>
          <a:chOff x="0" y="0"/>
          <a:chExt cx="0" cy="0"/>
        </a:xfrm>
      </p:grpSpPr>
      <p:sp>
        <p:nvSpPr>
          <p:cNvPr id="21" name="Content Placeholder 2"/>
          <p:cNvSpPr>
            <a:spLocks noGrp="1"/>
          </p:cNvSpPr>
          <p:nvPr>
            <p:ph idx="1"/>
          </p:nvPr>
        </p:nvSpPr>
        <p:spPr>
          <a:xfrm>
            <a:off x="0" y="1211309"/>
            <a:ext cx="12192000" cy="4869877"/>
          </a:xfrm>
          <a:prstGeom prst="rect">
            <a:avLst/>
          </a:prstGeom>
        </p:spPr>
        <p:txBody>
          <a:bodyPr lIns="182880" tIns="182880" rIns="182880" bIns="182880"/>
          <a:lstStyle>
            <a:lvl1pPr>
              <a:spcBef>
                <a:spcPts val="1333"/>
              </a:spcBef>
              <a:defRPr sz="2400">
                <a:solidFill>
                  <a:srgbClr val="FFFFFF"/>
                </a:solidFill>
                <a:latin typeface="Segoe UI"/>
                <a:cs typeface="Segoe UI"/>
              </a:defRPr>
            </a:lvl1pPr>
            <a:lvl2pPr>
              <a:spcBef>
                <a:spcPts val="1333"/>
              </a:spcBef>
              <a:defRPr sz="2133">
                <a:solidFill>
                  <a:srgbClr val="FFFFFF"/>
                </a:solidFill>
                <a:latin typeface="Segoe UI"/>
                <a:cs typeface="Segoe UI"/>
              </a:defRPr>
            </a:lvl2pPr>
            <a:lvl3pPr>
              <a:spcBef>
                <a:spcPts val="1333"/>
              </a:spcBef>
              <a:defRPr sz="1867">
                <a:solidFill>
                  <a:srgbClr val="FFFFFF"/>
                </a:solidFill>
                <a:latin typeface="Segoe UI"/>
                <a:cs typeface="Segoe UI"/>
              </a:defRPr>
            </a:lvl3pPr>
            <a:lvl4pPr>
              <a:spcBef>
                <a:spcPts val="1333"/>
              </a:spcBef>
              <a:defRPr sz="1600">
                <a:solidFill>
                  <a:srgbClr val="FFFFFF"/>
                </a:solidFill>
                <a:latin typeface="Segoe UI"/>
                <a:cs typeface="Segoe UI"/>
              </a:defRPr>
            </a:lvl4pPr>
            <a:lvl5pPr>
              <a:spcBef>
                <a:spcPts val="1333"/>
              </a:spcBef>
              <a:defRPr sz="1333">
                <a:solidFill>
                  <a:srgbClr val="FFFFFF"/>
                </a:solidFill>
                <a:latin typeface="Segoe UI"/>
                <a:cs typeface="Segoe U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p:nvPr>
        </p:nvSpPr>
        <p:spPr>
          <a:xfrm>
            <a:off x="374537" y="-7891"/>
            <a:ext cx="10058400" cy="1219200"/>
          </a:xfrm>
          <a:prstGeom prst="rect">
            <a:avLst/>
          </a:prstGeom>
        </p:spPr>
        <p:txBody>
          <a:bodyPr lIns="91440" tIns="91440" bIns="91440" anchor="ctr"/>
          <a:lstStyle>
            <a:lvl1pPr algn="l">
              <a:defRPr sz="4400">
                <a:solidFill>
                  <a:srgbClr val="FFFFFF"/>
                </a:solidFill>
                <a:latin typeface="Calibri Light" panose="020F0302020204030204" pitchFamily="34" charset="0"/>
                <a:cs typeface="Segoe UI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36104756"/>
      </p:ext>
    </p:extLst>
  </p:cSld>
  <p:clrMapOvr>
    <a:masterClrMapping/>
  </p:clrMapOvr>
  <p:timing>
    <p:tnLst>
      <p:par>
        <p:cTn xmlns:p14="http://schemas.microsoft.com/office/powerpoint/2010/mai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Interior1a">
    <p:spTree>
      <p:nvGrpSpPr>
        <p:cNvPr id="1" name=""/>
        <p:cNvGrpSpPr/>
        <p:nvPr/>
      </p:nvGrpSpPr>
      <p:grpSpPr>
        <a:xfrm>
          <a:off x="0" y="0"/>
          <a:ext cx="0" cy="0"/>
          <a:chOff x="0" y="0"/>
          <a:chExt cx="0" cy="0"/>
        </a:xfrm>
      </p:grpSpPr>
      <p:sp>
        <p:nvSpPr>
          <p:cNvPr id="21" name="Content Placeholder 2"/>
          <p:cNvSpPr>
            <a:spLocks noGrp="1"/>
          </p:cNvSpPr>
          <p:nvPr>
            <p:ph idx="1"/>
          </p:nvPr>
        </p:nvSpPr>
        <p:spPr>
          <a:xfrm>
            <a:off x="0" y="1211309"/>
            <a:ext cx="12192000" cy="4869877"/>
          </a:xfrm>
          <a:prstGeom prst="rect">
            <a:avLst/>
          </a:prstGeom>
        </p:spPr>
        <p:txBody>
          <a:bodyPr lIns="182880" tIns="182880" rIns="182880" bIns="182880"/>
          <a:lstStyle>
            <a:lvl1pPr>
              <a:spcBef>
                <a:spcPts val="1333"/>
              </a:spcBef>
              <a:defRPr sz="2400">
                <a:solidFill>
                  <a:srgbClr val="FFFFFF"/>
                </a:solidFill>
                <a:latin typeface="Segoe UI"/>
                <a:cs typeface="Segoe UI"/>
              </a:defRPr>
            </a:lvl1pPr>
            <a:lvl2pPr>
              <a:spcBef>
                <a:spcPts val="1333"/>
              </a:spcBef>
              <a:defRPr sz="2133">
                <a:solidFill>
                  <a:srgbClr val="FFFFFF"/>
                </a:solidFill>
                <a:latin typeface="Segoe UI"/>
                <a:cs typeface="Segoe UI"/>
              </a:defRPr>
            </a:lvl2pPr>
            <a:lvl3pPr>
              <a:spcBef>
                <a:spcPts val="1333"/>
              </a:spcBef>
              <a:defRPr sz="1867">
                <a:solidFill>
                  <a:srgbClr val="FFFFFF"/>
                </a:solidFill>
                <a:latin typeface="Segoe UI"/>
                <a:cs typeface="Segoe UI"/>
              </a:defRPr>
            </a:lvl3pPr>
            <a:lvl4pPr>
              <a:spcBef>
                <a:spcPts val="1333"/>
              </a:spcBef>
              <a:defRPr sz="1600">
                <a:solidFill>
                  <a:srgbClr val="FFFFFF"/>
                </a:solidFill>
                <a:latin typeface="Segoe UI"/>
                <a:cs typeface="Segoe UI"/>
              </a:defRPr>
            </a:lvl4pPr>
            <a:lvl5pPr>
              <a:spcBef>
                <a:spcPts val="1333"/>
              </a:spcBef>
              <a:defRPr sz="1333">
                <a:solidFill>
                  <a:srgbClr val="FFFFFF"/>
                </a:solidFill>
                <a:latin typeface="Segoe UI"/>
                <a:cs typeface="Segoe U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p:nvPr>
        </p:nvSpPr>
        <p:spPr>
          <a:xfrm>
            <a:off x="316575" y="-7891"/>
            <a:ext cx="10058400" cy="1219200"/>
          </a:xfrm>
          <a:prstGeom prst="rect">
            <a:avLst/>
          </a:prstGeom>
        </p:spPr>
        <p:txBody>
          <a:bodyPr lIns="91440" tIns="91440" bIns="91440" anchor="ctr"/>
          <a:lstStyle>
            <a:lvl1pPr algn="l">
              <a:defRPr sz="4400">
                <a:solidFill>
                  <a:srgbClr val="FFFFFF"/>
                </a:solidFill>
                <a:latin typeface="Calibri Light" panose="020F0302020204030204" pitchFamily="34" charset="0"/>
                <a:cs typeface="Segoe UI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94878528"/>
      </p:ext>
    </p:extLst>
  </p:cSld>
  <p:clrMapOvr>
    <a:masterClrMapping/>
  </p:clrMapOvr>
  <p:timing>
    <p:tnLst>
      <p:par>
        <p:cTn xmlns:p14="http://schemas.microsoft.com/office/powerpoint/2010/mai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Interior3">
    <p:spTree>
      <p:nvGrpSpPr>
        <p:cNvPr id="1" name=""/>
        <p:cNvGrpSpPr/>
        <p:nvPr/>
      </p:nvGrpSpPr>
      <p:grpSpPr>
        <a:xfrm>
          <a:off x="0" y="0"/>
          <a:ext cx="0" cy="0"/>
          <a:chOff x="0" y="0"/>
          <a:chExt cx="0" cy="0"/>
        </a:xfrm>
      </p:grpSpPr>
      <p:sp>
        <p:nvSpPr>
          <p:cNvPr id="15" name="Content Placeholder 2"/>
          <p:cNvSpPr>
            <a:spLocks noGrp="1"/>
          </p:cNvSpPr>
          <p:nvPr>
            <p:ph idx="1"/>
          </p:nvPr>
        </p:nvSpPr>
        <p:spPr>
          <a:xfrm>
            <a:off x="0" y="1211309"/>
            <a:ext cx="6094811" cy="4869877"/>
          </a:xfrm>
          <a:prstGeom prst="rect">
            <a:avLst/>
          </a:prstGeom>
        </p:spPr>
        <p:txBody>
          <a:bodyPr lIns="182880" tIns="182880" rIns="182880" bIns="182880"/>
          <a:lstStyle>
            <a:lvl1pPr>
              <a:spcBef>
                <a:spcPts val="1333"/>
              </a:spcBef>
              <a:defRPr sz="2400">
                <a:solidFill>
                  <a:srgbClr val="FFFFFF"/>
                </a:solidFill>
                <a:latin typeface="Segoe UI"/>
                <a:cs typeface="Segoe UI"/>
              </a:defRPr>
            </a:lvl1pPr>
            <a:lvl2pPr>
              <a:spcBef>
                <a:spcPts val="1333"/>
              </a:spcBef>
              <a:defRPr sz="2133">
                <a:solidFill>
                  <a:srgbClr val="FFFFFF"/>
                </a:solidFill>
                <a:latin typeface="Segoe UI"/>
                <a:cs typeface="Segoe UI"/>
              </a:defRPr>
            </a:lvl2pPr>
            <a:lvl3pPr>
              <a:spcBef>
                <a:spcPts val="1333"/>
              </a:spcBef>
              <a:defRPr sz="1867">
                <a:solidFill>
                  <a:srgbClr val="FFFFFF"/>
                </a:solidFill>
                <a:latin typeface="Segoe UI"/>
                <a:cs typeface="Segoe UI"/>
              </a:defRPr>
            </a:lvl3pPr>
            <a:lvl4pPr>
              <a:spcBef>
                <a:spcPts val="1333"/>
              </a:spcBef>
              <a:defRPr sz="1600">
                <a:solidFill>
                  <a:srgbClr val="FFFFFF"/>
                </a:solidFill>
                <a:latin typeface="Segoe UI"/>
                <a:cs typeface="Segoe UI"/>
              </a:defRPr>
            </a:lvl4pPr>
            <a:lvl5pPr>
              <a:spcBef>
                <a:spcPts val="1333"/>
              </a:spcBef>
              <a:defRPr sz="1333">
                <a:solidFill>
                  <a:srgbClr val="FFFFFF"/>
                </a:solidFill>
                <a:latin typeface="Segoe UI"/>
                <a:cs typeface="Segoe U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itle 1"/>
          <p:cNvSpPr>
            <a:spLocks noGrp="1"/>
          </p:cNvSpPr>
          <p:nvPr>
            <p:ph type="title"/>
          </p:nvPr>
        </p:nvSpPr>
        <p:spPr>
          <a:xfrm>
            <a:off x="272684" y="-576"/>
            <a:ext cx="10058400" cy="1219200"/>
          </a:xfrm>
          <a:prstGeom prst="rect">
            <a:avLst/>
          </a:prstGeom>
        </p:spPr>
        <p:txBody>
          <a:bodyPr lIns="91440" tIns="91440" bIns="91440" anchor="ctr"/>
          <a:lstStyle>
            <a:lvl1pPr algn="l">
              <a:defRPr sz="4400">
                <a:solidFill>
                  <a:srgbClr val="FFFFFF"/>
                </a:solidFill>
                <a:latin typeface="Calibri Light" panose="020F0302020204030204" pitchFamily="34" charset="0"/>
                <a:cs typeface="Segoe UI Light"/>
              </a:defRPr>
            </a:lvl1pPr>
          </a:lstStyle>
          <a:p>
            <a:r>
              <a:rPr lang="en-US" dirty="0" smtClean="0"/>
              <a:t>Click to edit Master title style</a:t>
            </a:r>
            <a:endParaRPr lang="en-US" dirty="0"/>
          </a:p>
        </p:txBody>
      </p:sp>
      <p:sp>
        <p:nvSpPr>
          <p:cNvPr id="22" name="Content Placeholder 2"/>
          <p:cNvSpPr>
            <a:spLocks noGrp="1"/>
          </p:cNvSpPr>
          <p:nvPr>
            <p:ph idx="10"/>
          </p:nvPr>
        </p:nvSpPr>
        <p:spPr>
          <a:xfrm>
            <a:off x="6097189" y="1211309"/>
            <a:ext cx="6094811" cy="4869877"/>
          </a:xfrm>
          <a:prstGeom prst="rect">
            <a:avLst/>
          </a:prstGeom>
        </p:spPr>
        <p:txBody>
          <a:bodyPr lIns="182880" tIns="182880" rIns="182880" bIns="182880"/>
          <a:lstStyle>
            <a:lvl1pPr>
              <a:spcBef>
                <a:spcPts val="1333"/>
              </a:spcBef>
              <a:defRPr sz="2400">
                <a:solidFill>
                  <a:srgbClr val="FFFFFF"/>
                </a:solidFill>
                <a:latin typeface="Segoe UI"/>
                <a:cs typeface="Segoe UI"/>
              </a:defRPr>
            </a:lvl1pPr>
            <a:lvl2pPr>
              <a:spcBef>
                <a:spcPts val="1333"/>
              </a:spcBef>
              <a:defRPr sz="2133">
                <a:solidFill>
                  <a:srgbClr val="FFFFFF"/>
                </a:solidFill>
                <a:latin typeface="Segoe UI"/>
                <a:cs typeface="Segoe UI"/>
              </a:defRPr>
            </a:lvl2pPr>
            <a:lvl3pPr>
              <a:spcBef>
                <a:spcPts val="1333"/>
              </a:spcBef>
              <a:defRPr sz="1867">
                <a:solidFill>
                  <a:srgbClr val="FFFFFF"/>
                </a:solidFill>
                <a:latin typeface="Segoe UI"/>
                <a:cs typeface="Segoe UI"/>
              </a:defRPr>
            </a:lvl3pPr>
            <a:lvl4pPr>
              <a:spcBef>
                <a:spcPts val="1333"/>
              </a:spcBef>
              <a:defRPr sz="1600">
                <a:solidFill>
                  <a:srgbClr val="FFFFFF"/>
                </a:solidFill>
                <a:latin typeface="Segoe UI"/>
                <a:cs typeface="Segoe UI"/>
              </a:defRPr>
            </a:lvl4pPr>
            <a:lvl5pPr>
              <a:spcBef>
                <a:spcPts val="1333"/>
              </a:spcBef>
              <a:defRPr sz="1333">
                <a:solidFill>
                  <a:srgbClr val="FFFFFF"/>
                </a:solidFill>
                <a:latin typeface="Segoe UI"/>
                <a:cs typeface="Segoe U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93435159"/>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48A6C2-7AB7-4981-8897-E22BBCE61C1B}"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232598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NDA Slide- Do Not Alter">
    <p:spTree>
      <p:nvGrpSpPr>
        <p:cNvPr id="1" name=""/>
        <p:cNvGrpSpPr/>
        <p:nvPr/>
      </p:nvGrpSpPr>
      <p:grpSpPr>
        <a:xfrm>
          <a:off x="0" y="0"/>
          <a:ext cx="0" cy="0"/>
          <a:chOff x="0" y="0"/>
          <a:chExt cx="0" cy="0"/>
        </a:xfrm>
      </p:grpSpPr>
      <p:sp>
        <p:nvSpPr>
          <p:cNvPr id="35" name="Title 1"/>
          <p:cNvSpPr>
            <a:spLocks noGrp="1"/>
          </p:cNvSpPr>
          <p:nvPr>
            <p:ph type="title"/>
          </p:nvPr>
        </p:nvSpPr>
        <p:spPr>
          <a:xfrm>
            <a:off x="258054" y="7315"/>
            <a:ext cx="10058400" cy="1219200"/>
          </a:xfrm>
          <a:prstGeom prst="rect">
            <a:avLst/>
          </a:prstGeom>
        </p:spPr>
        <p:txBody>
          <a:bodyPr lIns="91440" tIns="91440" bIns="91440" anchor="ctr"/>
          <a:lstStyle>
            <a:lvl1pPr algn="l">
              <a:defRPr sz="3333">
                <a:solidFill>
                  <a:srgbClr val="FFFFFF"/>
                </a:solidFill>
                <a:latin typeface="Segoe UI Light"/>
                <a:cs typeface="Segoe UI Light"/>
              </a:defRPr>
            </a:lvl1pPr>
          </a:lstStyle>
          <a:p>
            <a:r>
              <a:rPr lang="en-US" dirty="0" smtClean="0"/>
              <a:t>Click to edit Master title style</a:t>
            </a:r>
            <a:endParaRPr lang="en-US" dirty="0"/>
          </a:p>
        </p:txBody>
      </p:sp>
      <p:sp>
        <p:nvSpPr>
          <p:cNvPr id="68" name="Rectangle 67"/>
          <p:cNvSpPr/>
          <p:nvPr userDrawn="1"/>
        </p:nvSpPr>
        <p:spPr>
          <a:xfrm>
            <a:off x="7314788" y="3646577"/>
            <a:ext cx="2438400" cy="2438400"/>
          </a:xfrm>
          <a:prstGeom prst="rect">
            <a:avLst/>
          </a:prstGeom>
          <a:solidFill>
            <a:schemeClr val="accent3"/>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defTabSz="609585"/>
            <a:endParaRPr lang="en-US" sz="2000" dirty="0" smtClean="0">
              <a:solidFill>
                <a:srgbClr val="FFFFFF"/>
              </a:solidFill>
              <a:cs typeface="Segoe UI"/>
            </a:endParaRPr>
          </a:p>
        </p:txBody>
      </p:sp>
      <p:sp>
        <p:nvSpPr>
          <p:cNvPr id="71" name="Rectangle 70"/>
          <p:cNvSpPr>
            <a:spLocks noChangeAspect="1"/>
          </p:cNvSpPr>
          <p:nvPr userDrawn="1"/>
        </p:nvSpPr>
        <p:spPr>
          <a:xfrm>
            <a:off x="4874051" y="3646577"/>
            <a:ext cx="2438400" cy="2438400"/>
          </a:xfrm>
          <a:prstGeom prst="rect">
            <a:avLst/>
          </a:prstGeom>
          <a:solidFill>
            <a:schemeClr val="accent2"/>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defTabSz="609585"/>
            <a:endParaRPr lang="en-US" sz="2000" dirty="0" smtClean="0">
              <a:solidFill>
                <a:srgbClr val="FFFFFE"/>
              </a:solidFill>
              <a:cs typeface="Segoe UI"/>
            </a:endParaRPr>
          </a:p>
        </p:txBody>
      </p:sp>
      <p:sp>
        <p:nvSpPr>
          <p:cNvPr id="74" name="Rectangle 73"/>
          <p:cNvSpPr>
            <a:spLocks/>
          </p:cNvSpPr>
          <p:nvPr userDrawn="1"/>
        </p:nvSpPr>
        <p:spPr>
          <a:xfrm>
            <a:off x="2433313" y="3646577"/>
            <a:ext cx="2438400" cy="2438400"/>
          </a:xfrm>
          <a:prstGeom prst="rect">
            <a:avLst/>
          </a:prstGeom>
          <a:solidFill>
            <a:schemeClr val="accent3">
              <a:lumMod val="50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609585"/>
            <a:endParaRPr lang="en-US" sz="2000" dirty="0" smtClean="0">
              <a:solidFill>
                <a:srgbClr val="FFFFFF"/>
              </a:solidFill>
              <a:cs typeface="Segoe UI"/>
            </a:endParaRPr>
          </a:p>
        </p:txBody>
      </p:sp>
      <p:sp>
        <p:nvSpPr>
          <p:cNvPr id="77" name="Rectangle 76"/>
          <p:cNvSpPr>
            <a:spLocks noChangeAspect="1"/>
          </p:cNvSpPr>
          <p:nvPr userDrawn="1"/>
        </p:nvSpPr>
        <p:spPr>
          <a:xfrm>
            <a:off x="0" y="3646577"/>
            <a:ext cx="2438400" cy="2438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000" dirty="0" smtClean="0">
              <a:solidFill>
                <a:srgbClr val="FFFFFF"/>
              </a:solidFill>
              <a:cs typeface="Segoe UI"/>
            </a:endParaRPr>
          </a:p>
        </p:txBody>
      </p:sp>
      <p:pic>
        <p:nvPicPr>
          <p:cNvPr id="80" name="Picture 79" descr="PhoneIcon.png"/>
          <p:cNvPicPr>
            <a:picLocks noChangeAspect="1"/>
          </p:cNvPicPr>
          <p:nvPr userDrawn="1"/>
        </p:nvPicPr>
        <p:blipFill>
          <a:blip r:embed="rId2"/>
          <a:stretch>
            <a:fillRect/>
          </a:stretch>
        </p:blipFill>
        <p:spPr>
          <a:xfrm>
            <a:off x="2433313" y="3646577"/>
            <a:ext cx="2438400" cy="2438400"/>
          </a:xfrm>
          <a:prstGeom prst="rect">
            <a:avLst/>
          </a:prstGeom>
        </p:spPr>
      </p:pic>
      <p:pic>
        <p:nvPicPr>
          <p:cNvPr id="81" name="Picture 80" descr="SocialMedia.png"/>
          <p:cNvPicPr>
            <a:picLocks noChangeAspect="1"/>
          </p:cNvPicPr>
          <p:nvPr userDrawn="1"/>
        </p:nvPicPr>
        <p:blipFill>
          <a:blip r:embed="rId3"/>
          <a:stretch>
            <a:fillRect/>
          </a:stretch>
        </p:blipFill>
        <p:spPr>
          <a:xfrm>
            <a:off x="0" y="3646577"/>
            <a:ext cx="2438400" cy="2438400"/>
          </a:xfrm>
          <a:prstGeom prst="rect">
            <a:avLst/>
          </a:prstGeom>
        </p:spPr>
      </p:pic>
      <p:pic>
        <p:nvPicPr>
          <p:cNvPr id="82" name="Picture 81" descr="TalkIcon.png"/>
          <p:cNvPicPr>
            <a:picLocks noChangeAspect="1"/>
          </p:cNvPicPr>
          <p:nvPr userDrawn="1"/>
        </p:nvPicPr>
        <p:blipFill>
          <a:blip r:embed="rId4"/>
          <a:stretch>
            <a:fillRect/>
          </a:stretch>
        </p:blipFill>
        <p:spPr>
          <a:xfrm>
            <a:off x="7314788" y="3646577"/>
            <a:ext cx="2438400" cy="2438400"/>
          </a:xfrm>
          <a:prstGeom prst="rect">
            <a:avLst/>
          </a:prstGeom>
        </p:spPr>
      </p:pic>
      <p:pic>
        <p:nvPicPr>
          <p:cNvPr id="83" name="Picture 82" descr="CameraIcon.png"/>
          <p:cNvPicPr>
            <a:picLocks noChangeAspect="1"/>
          </p:cNvPicPr>
          <p:nvPr userDrawn="1"/>
        </p:nvPicPr>
        <p:blipFill>
          <a:blip r:embed="rId5"/>
          <a:stretch>
            <a:fillRect/>
          </a:stretch>
        </p:blipFill>
        <p:spPr>
          <a:xfrm>
            <a:off x="4874051" y="3646577"/>
            <a:ext cx="2438400" cy="2438400"/>
          </a:xfrm>
          <a:prstGeom prst="rect">
            <a:avLst/>
          </a:prstGeom>
        </p:spPr>
      </p:pic>
    </p:spTree>
    <p:extLst>
      <p:ext uri="{BB962C8B-B14F-4D97-AF65-F5344CB8AC3E}">
        <p14:creationId xmlns:p14="http://schemas.microsoft.com/office/powerpoint/2010/main" val="1022890006"/>
      </p:ext>
    </p:extLst>
  </p:cSld>
  <p:clrMapOvr>
    <a:masterClrMapping/>
  </p:clrMapOvr>
  <p:timing>
    <p:tnLst>
      <p:par>
        <p:cTn xmlns:p14="http://schemas.microsoft.com/office/powerpoint/2010/mai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Interior1">
    <p:spTree>
      <p:nvGrpSpPr>
        <p:cNvPr id="1" name=""/>
        <p:cNvGrpSpPr/>
        <p:nvPr/>
      </p:nvGrpSpPr>
      <p:grpSpPr>
        <a:xfrm>
          <a:off x="0" y="0"/>
          <a:ext cx="0" cy="0"/>
          <a:chOff x="0" y="0"/>
          <a:chExt cx="0" cy="0"/>
        </a:xfrm>
      </p:grpSpPr>
      <p:sp>
        <p:nvSpPr>
          <p:cNvPr id="21" name="Content Placeholder 2"/>
          <p:cNvSpPr>
            <a:spLocks noGrp="1"/>
          </p:cNvSpPr>
          <p:nvPr>
            <p:ph idx="1"/>
          </p:nvPr>
        </p:nvSpPr>
        <p:spPr>
          <a:xfrm>
            <a:off x="0" y="1211309"/>
            <a:ext cx="12192000" cy="4869877"/>
          </a:xfrm>
          <a:prstGeom prst="rect">
            <a:avLst/>
          </a:prstGeom>
        </p:spPr>
        <p:txBody>
          <a:bodyPr lIns="182880" tIns="182880" rIns="182880" bIns="182880"/>
          <a:lstStyle>
            <a:lvl1pPr>
              <a:spcBef>
                <a:spcPts val="1333"/>
              </a:spcBef>
              <a:defRPr sz="2400">
                <a:solidFill>
                  <a:srgbClr val="FFFFFF"/>
                </a:solidFill>
                <a:latin typeface="Segoe UI"/>
                <a:cs typeface="Segoe UI"/>
              </a:defRPr>
            </a:lvl1pPr>
            <a:lvl2pPr>
              <a:spcBef>
                <a:spcPts val="1333"/>
              </a:spcBef>
              <a:defRPr sz="2133">
                <a:solidFill>
                  <a:srgbClr val="FFFFFF"/>
                </a:solidFill>
                <a:latin typeface="Segoe UI"/>
                <a:cs typeface="Segoe UI"/>
              </a:defRPr>
            </a:lvl2pPr>
            <a:lvl3pPr>
              <a:spcBef>
                <a:spcPts val="1333"/>
              </a:spcBef>
              <a:defRPr sz="1867">
                <a:solidFill>
                  <a:srgbClr val="FFFFFF"/>
                </a:solidFill>
                <a:latin typeface="Segoe UI"/>
                <a:cs typeface="Segoe UI"/>
              </a:defRPr>
            </a:lvl3pPr>
            <a:lvl4pPr>
              <a:spcBef>
                <a:spcPts val="1333"/>
              </a:spcBef>
              <a:defRPr sz="1600">
                <a:solidFill>
                  <a:srgbClr val="FFFFFF"/>
                </a:solidFill>
                <a:latin typeface="Segoe UI"/>
                <a:cs typeface="Segoe UI"/>
              </a:defRPr>
            </a:lvl4pPr>
            <a:lvl5pPr>
              <a:spcBef>
                <a:spcPts val="1333"/>
              </a:spcBef>
              <a:defRPr sz="1333">
                <a:solidFill>
                  <a:srgbClr val="FFFFFF"/>
                </a:solidFill>
                <a:latin typeface="Segoe UI"/>
                <a:cs typeface="Segoe U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p:nvPr>
        </p:nvSpPr>
        <p:spPr>
          <a:xfrm>
            <a:off x="360467" y="-12687"/>
            <a:ext cx="10058400" cy="1219200"/>
          </a:xfrm>
          <a:prstGeom prst="rect">
            <a:avLst/>
          </a:prstGeom>
        </p:spPr>
        <p:txBody>
          <a:bodyPr lIns="91440" tIns="91440" bIns="91440" anchor="ctr"/>
          <a:lstStyle>
            <a:lvl1pPr algn="l">
              <a:defRPr sz="4400">
                <a:solidFill>
                  <a:srgbClr val="FFFFFF"/>
                </a:solidFill>
                <a:latin typeface="Calibri Light" panose="020F0302020204030204" pitchFamily="34" charset="0"/>
                <a:cs typeface="Segoe UI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930519207"/>
      </p:ext>
    </p:extLst>
  </p:cSld>
  <p:clrMapOvr>
    <a:masterClrMapping/>
  </p:clrMapOvr>
  <p:timing>
    <p:tnLst>
      <p:par>
        <p:cTn xmlns:p14="http://schemas.microsoft.com/office/powerpoint/2010/mai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3707729"/>
      </p:ext>
    </p:extLst>
  </p:cSld>
  <p:clrMapOvr>
    <a:masterClrMapping/>
  </p:clrMapOvr>
  <p:timing>
    <p:tnLst>
      <p:par>
        <p:cTn xmlns:p14="http://schemas.microsoft.com/office/powerpoint/2010/mai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42416"/>
            <a:ext cx="10972801" cy="5285232"/>
          </a:xfrm>
          <a:prstGeom prst="rect">
            <a:avLst/>
          </a:prstGeom>
        </p:spPr>
        <p:txBody>
          <a:bodyPr>
            <a:normAutofit/>
          </a:bodyPr>
          <a:lstStyle>
            <a:lvl1pPr marL="274320" indent="-274320">
              <a:spcBef>
                <a:spcPts val="1200"/>
              </a:spcBef>
              <a:buClr>
                <a:schemeClr val="tx2">
                  <a:lumMod val="75000"/>
                </a:schemeClr>
              </a:buClr>
              <a:defRPr sz="2800"/>
            </a:lvl1pPr>
            <a:lvl2pPr marL="548640" indent="-274320">
              <a:spcBef>
                <a:spcPts val="600"/>
              </a:spcBef>
              <a:spcAft>
                <a:spcPts val="600"/>
              </a:spcAft>
              <a:defRPr sz="2400"/>
            </a:lvl2pPr>
            <a:lvl3pPr marL="822960" indent="-274320">
              <a:spcBef>
                <a:spcPts val="600"/>
              </a:spcBef>
              <a:spcAft>
                <a:spcPts val="600"/>
              </a:spcAft>
              <a:defRPr sz="2000"/>
            </a:lvl3pPr>
            <a:lvl4pPr marL="1097280" indent="-274320">
              <a:spcBef>
                <a:spcPts val="600"/>
              </a:spcBef>
              <a:spcAft>
                <a:spcPts val="600"/>
              </a:spcAft>
              <a:defRPr sz="20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itle 3"/>
          <p:cNvSpPr>
            <a:spLocks noGrp="1"/>
          </p:cNvSpPr>
          <p:nvPr>
            <p:ph type="title"/>
          </p:nvPr>
        </p:nvSpPr>
        <p:spPr>
          <a:xfrm>
            <a:off x="609760" y="279400"/>
            <a:ext cx="10972482" cy="584200"/>
          </a:xfrm>
          <a:prstGeom prst="rect">
            <a:avLst/>
          </a:prstGeom>
        </p:spPr>
        <p:txBody>
          <a:bodyPr/>
          <a:lstStyle>
            <a:lvl1pPr>
              <a:defRPr sz="3500">
                <a:solidFill>
                  <a:schemeClr val="tx2">
                    <a:lumMod val="60000"/>
                    <a:lumOff val="40000"/>
                  </a:schemeClr>
                </a:solidFill>
              </a:defRPr>
            </a:lvl1pPr>
          </a:lstStyle>
          <a:p>
            <a:r>
              <a:rPr lang="en-US" dirty="0" smtClean="0"/>
              <a:t>Click to edit Master title style</a:t>
            </a:r>
            <a:endParaRPr lang="en-US" dirty="0"/>
          </a:p>
        </p:txBody>
      </p:sp>
      <p:sp>
        <p:nvSpPr>
          <p:cNvPr id="5" name="Slide Number Placeholder 4"/>
          <p:cNvSpPr>
            <a:spLocks noGrp="1"/>
          </p:cNvSpPr>
          <p:nvPr>
            <p:ph type="sldNum" sz="quarter" idx="10"/>
          </p:nvPr>
        </p:nvSpPr>
        <p:spPr>
          <a:xfrm>
            <a:off x="10343669" y="6473826"/>
            <a:ext cx="392215" cy="365125"/>
          </a:xfrm>
          <a:prstGeom prst="rect">
            <a:avLst/>
          </a:prstGeom>
        </p:spPr>
        <p:txBody>
          <a:bodyPr/>
          <a:lstStyle>
            <a:lvl1pPr>
              <a:defRPr/>
            </a:lvl1pPr>
          </a:lstStyle>
          <a:p>
            <a:pPr>
              <a:defRPr/>
            </a:pPr>
            <a:fld id="{719750CC-00D2-426A-B436-3B7E8D8E9CC0}" type="slidenum">
              <a:rPr lang="en-US"/>
              <a:pPr>
                <a:defRPr/>
              </a:pPr>
              <a:t>‹#›</a:t>
            </a:fld>
            <a:endParaRPr lang="en-US" dirty="0"/>
          </a:p>
        </p:txBody>
      </p:sp>
      <p:sp>
        <p:nvSpPr>
          <p:cNvPr id="6" name="Date Placeholder 4"/>
          <p:cNvSpPr>
            <a:spLocks noGrp="1"/>
          </p:cNvSpPr>
          <p:nvPr>
            <p:ph type="dt" sz="half" idx="11"/>
          </p:nvPr>
        </p:nvSpPr>
        <p:spPr>
          <a:xfrm>
            <a:off x="188962" y="6477001"/>
            <a:ext cx="2843953" cy="365125"/>
          </a:xfrm>
          <a:prstGeom prst="rect">
            <a:avLst/>
          </a:prstGeom>
        </p:spPr>
        <p:txBody>
          <a:bodyPr/>
          <a:lstStyle>
            <a:lvl1pPr algn="l">
              <a:defRPr sz="1200" dirty="0">
                <a:solidFill>
                  <a:schemeClr val="tx1">
                    <a:tint val="75000"/>
                  </a:schemeClr>
                </a:solidFill>
              </a:defRPr>
            </a:lvl1pPr>
          </a:lstStyle>
          <a:p>
            <a:pPr>
              <a:defRPr/>
            </a:pPr>
            <a:fld id="{B9E7E2B2-590B-4724-8291-8639DA9622EE}" type="datetime1">
              <a:rPr lang="en-US" smtClean="0"/>
              <a:t>20/02/15</a:t>
            </a:fld>
            <a:endParaRPr lang="en-US" dirty="0"/>
          </a:p>
        </p:txBody>
      </p:sp>
    </p:spTree>
    <p:extLst>
      <p:ext uri="{BB962C8B-B14F-4D97-AF65-F5344CB8AC3E}">
        <p14:creationId xmlns:p14="http://schemas.microsoft.com/office/powerpoint/2010/main" val="264806386"/>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EBE120A0-0AC7-46F2-9CCC-4C6726AF1435}"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BDA9AEF-71CA-47AD-BB66-07927C853C4B}"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25381715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55F8A30-7DF4-48BE-BE0C-A6D3D4FAE1C1}"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1518B8D-8644-4C2C-8A75-8459167D0B0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42781372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ED5C540-0C8E-4902-B70B-B735FAEEDA86}"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97497738-C63B-4953-8D9D-C16D41E2C1B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27654965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90075B42-7BD1-452C-95E7-D76687E411F2}" type="datetime1">
              <a:rPr lang="en-US" smtClean="0">
                <a:solidFill>
                  <a:prstClr val="black">
                    <a:tint val="75000"/>
                  </a:prstClr>
                </a:solidFill>
              </a:rPr>
              <a:t>20/02/15</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DA7FD1FA-A0CE-4827-BE21-BFEF23D89C2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29053699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E728331B-F678-408D-9D05-37D6A480FDE7}" type="datetime1">
              <a:rPr lang="en-US" smtClean="0">
                <a:solidFill>
                  <a:prstClr val="black">
                    <a:tint val="75000"/>
                  </a:prstClr>
                </a:solidFill>
              </a:rPr>
              <a:t>20/02/15</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33BAE18F-CA0F-4435-A1B4-A9B990CD0E97}"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0785302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1BA90CA-781A-42F4-A3E2-D0D6413105F7}" type="datetime1">
              <a:rPr lang="en-US" smtClean="0">
                <a:solidFill>
                  <a:prstClr val="black">
                    <a:tint val="75000"/>
                  </a:prstClr>
                </a:solidFill>
              </a:rPr>
              <a:t>20/02/15</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C6F412DF-D76F-4A2D-9C0A-12B950F28C5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285536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F1ECED-1260-4EF2-A890-3079F8126BDB}"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395335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E86996C-B962-432A-8D67-D10BEA9143C0}" type="datetime1">
              <a:rPr lang="en-US" smtClean="0">
                <a:solidFill>
                  <a:prstClr val="black">
                    <a:tint val="75000"/>
                  </a:prstClr>
                </a:solidFill>
              </a:rPr>
              <a:t>20/02/15</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7325352E-E6B1-4CE6-956C-A30EA31C9CA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89117338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1E14F5A-EE9B-411C-B84F-7E486BD62C98}" type="datetime1">
              <a:rPr lang="en-US" smtClean="0">
                <a:solidFill>
                  <a:prstClr val="black">
                    <a:tint val="75000"/>
                  </a:prstClr>
                </a:solidFill>
              </a:rPr>
              <a:t>20/02/15</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1FE107C1-DCD3-4E2D-8E45-E8E2723551AA}"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593179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9741AD6-DD65-48A2-9C10-A9D476B5DAD5}"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6DD6EE97-5AAA-49C4-8EC1-05BE0FB0E868}"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9183329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736D328-2E37-436D-8954-357FB6B789DC}"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49513A65-479A-419E-A033-D4B1F6EE28CB}"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82306881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274638"/>
            <a:ext cx="109728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09600" y="1600200"/>
            <a:ext cx="53848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0"/>
            <a:ext cx="53848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09600" y="3938589"/>
            <a:ext cx="53848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6197600" y="3938589"/>
            <a:ext cx="53848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09600" y="6245225"/>
            <a:ext cx="2844800" cy="476250"/>
          </a:xfrm>
        </p:spPr>
        <p:txBody>
          <a:bodyPr/>
          <a:lstStyle>
            <a:lvl1pPr>
              <a:defRPr/>
            </a:lvl1pPr>
          </a:lstStyle>
          <a:p>
            <a:pPr>
              <a:defRPr/>
            </a:pPr>
            <a:fld id="{46668FA6-46FE-49EC-B799-CA5883AD2B5A}" type="datetime1">
              <a:rPr lang="en-US" smtClean="0">
                <a:solidFill>
                  <a:prstClr val="black">
                    <a:tint val="75000"/>
                  </a:prstClr>
                </a:solidFill>
              </a:rPr>
              <a:t>20/02/15</a:t>
            </a:fld>
            <a:endParaRPr lang="en-US">
              <a:solidFill>
                <a:prstClr val="black">
                  <a:tint val="75000"/>
                </a:prstClr>
              </a:solidFill>
            </a:endParaRPr>
          </a:p>
        </p:txBody>
      </p:sp>
      <p:sp>
        <p:nvSpPr>
          <p:cNvPr id="8" name="Footer Placeholder 7"/>
          <p:cNvSpPr>
            <a:spLocks noGrp="1"/>
          </p:cNvSpPr>
          <p:nvPr>
            <p:ph type="ftr" sz="quarter" idx="11"/>
          </p:nvPr>
        </p:nvSpPr>
        <p:spPr>
          <a:xfrm>
            <a:off x="4165600" y="6245225"/>
            <a:ext cx="3860800" cy="476250"/>
          </a:xfrm>
        </p:spPr>
        <p:txBody>
          <a:bodyPr/>
          <a:lstStyle>
            <a:lvl1pPr>
              <a:defRPr/>
            </a:lvl1pPr>
          </a:lstStyle>
          <a:p>
            <a:pPr>
              <a:defRPr/>
            </a:pPr>
            <a:r>
              <a:rPr lang="en-US" smtClean="0">
                <a:solidFill>
                  <a:prstClr val="black">
                    <a:tint val="75000"/>
                  </a:prstClr>
                </a:solidFill>
              </a:rPr>
              <a:t>Microsoft Proprietary</a:t>
            </a:r>
            <a:endParaRPr lang="en-US">
              <a:solidFill>
                <a:prstClr val="black">
                  <a:tint val="75000"/>
                </a:prstClr>
              </a:solidFill>
            </a:endParaRPr>
          </a:p>
        </p:txBody>
      </p:sp>
      <p:sp>
        <p:nvSpPr>
          <p:cNvPr id="9" name="Slide Number Placeholder 8"/>
          <p:cNvSpPr>
            <a:spLocks noGrp="1"/>
          </p:cNvSpPr>
          <p:nvPr>
            <p:ph type="sldNum" sz="quarter" idx="12"/>
          </p:nvPr>
        </p:nvSpPr>
        <p:spPr>
          <a:xfrm>
            <a:off x="8737600" y="6245225"/>
            <a:ext cx="2844800" cy="476250"/>
          </a:xfrm>
        </p:spPr>
        <p:txBody>
          <a:bodyPr/>
          <a:lstStyle>
            <a:lvl1pPr>
              <a:defRPr/>
            </a:lvl1pPr>
          </a:lstStyle>
          <a:p>
            <a:fld id="{09CD9FF7-D16C-4A18-9005-B5472F382B84}"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730450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a:xfrm>
            <a:off x="609600" y="6492876"/>
            <a:ext cx="2844800" cy="365125"/>
          </a:xfrm>
        </p:spPr>
        <p:txBody>
          <a:bodyPr/>
          <a:lstStyle>
            <a:lvl1pPr>
              <a:defRPr/>
            </a:lvl1pPr>
          </a:lstStyle>
          <a:p>
            <a:pPr>
              <a:defRPr/>
            </a:pPr>
            <a:fld id="{B77BAFD5-258C-47A5-82E4-DB273AEDDC5C}" type="datetime1">
              <a:rPr lang="en-US" smtClean="0">
                <a:solidFill>
                  <a:prstClr val="black">
                    <a:tint val="75000"/>
                  </a:prstClr>
                </a:solidFill>
              </a:rPr>
              <a:t>20/02/15</a:t>
            </a:fld>
            <a:endParaRPr lang="en-US" dirty="0">
              <a:solidFill>
                <a:prstClr val="black">
                  <a:tint val="75000"/>
                </a:prstClr>
              </a:solidFill>
            </a:endParaRPr>
          </a:p>
        </p:txBody>
      </p:sp>
      <p:sp>
        <p:nvSpPr>
          <p:cNvPr id="4" name="Footer Placeholder 4"/>
          <p:cNvSpPr>
            <a:spLocks noGrp="1"/>
          </p:cNvSpPr>
          <p:nvPr>
            <p:ph type="ftr" sz="quarter" idx="11"/>
          </p:nvPr>
        </p:nvSpPr>
        <p:spPr>
          <a:xfrm>
            <a:off x="4267200" y="6492876"/>
            <a:ext cx="3860800" cy="365125"/>
          </a:xfrm>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5" name="Slide Number Placeholder 5"/>
          <p:cNvSpPr>
            <a:spLocks noGrp="1"/>
          </p:cNvSpPr>
          <p:nvPr>
            <p:ph type="sldNum" sz="quarter" idx="12"/>
          </p:nvPr>
        </p:nvSpPr>
        <p:spPr>
          <a:xfrm>
            <a:off x="8737600" y="6492876"/>
            <a:ext cx="2844800" cy="365125"/>
          </a:xfrm>
        </p:spPr>
        <p:txBody>
          <a:bodyPr/>
          <a:lstStyle>
            <a:lvl1pPr>
              <a:defRPr/>
            </a:lvl1pPr>
          </a:lstStyle>
          <a:p>
            <a:pPr>
              <a:defRPr/>
            </a:pPr>
            <a:fld id="{E8B7496A-6294-4EA6-B43F-A48964E0DD6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768224424"/>
      </p:ext>
    </p:extLst>
  </p:cSld>
  <p:clrMapOvr>
    <a:masterClrMapping/>
  </p:clrMapOvr>
  <p:timing>
    <p:tnLst>
      <p:par>
        <p:cTn xmlns:p14="http://schemas.microsoft.com/office/powerpoint/2010/mai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09600" y="1600201"/>
            <a:ext cx="10972800" cy="4525963"/>
          </a:xfrm>
        </p:spPr>
        <p:txBody>
          <a:bodyPr/>
          <a:lstStyle/>
          <a:p>
            <a:endParaRPr lang="en-US"/>
          </a:p>
        </p:txBody>
      </p:sp>
      <p:sp>
        <p:nvSpPr>
          <p:cNvPr id="4" name="Date Placeholder 3"/>
          <p:cNvSpPr>
            <a:spLocks noGrp="1"/>
          </p:cNvSpPr>
          <p:nvPr>
            <p:ph type="dt" sz="half" idx="10"/>
          </p:nvPr>
        </p:nvSpPr>
        <p:spPr>
          <a:xfrm>
            <a:off x="609600" y="6245225"/>
            <a:ext cx="2844800" cy="476250"/>
          </a:xfrm>
        </p:spPr>
        <p:txBody>
          <a:bodyPr/>
          <a:lstStyle>
            <a:lvl1pPr>
              <a:defRPr/>
            </a:lvl1pPr>
          </a:lstStyle>
          <a:p>
            <a:fld id="{E6C2723A-6FB3-4D75-8136-C55436EEAE97}" type="datetime1">
              <a:rPr lang="en-US" smtClean="0">
                <a:solidFill>
                  <a:srgbClr val="000000"/>
                </a:solidFill>
              </a:rPr>
              <a:t>20/02/15</a:t>
            </a:fld>
            <a:endParaRPr lang="en-US">
              <a:solidFill>
                <a:srgbClr val="000000"/>
              </a:solidFill>
            </a:endParaRPr>
          </a:p>
        </p:txBody>
      </p:sp>
      <p:sp>
        <p:nvSpPr>
          <p:cNvPr id="5" name="Footer Placeholder 4"/>
          <p:cNvSpPr>
            <a:spLocks noGrp="1"/>
          </p:cNvSpPr>
          <p:nvPr>
            <p:ph type="ftr" sz="quarter" idx="11"/>
          </p:nvPr>
        </p:nvSpPr>
        <p:spPr>
          <a:xfrm>
            <a:off x="4165600" y="6245225"/>
            <a:ext cx="3860800" cy="476250"/>
          </a:xfrm>
        </p:spPr>
        <p:txBody>
          <a:bodyPr/>
          <a:lstStyle>
            <a:lvl1pPr>
              <a:defRPr/>
            </a:lvl1pPr>
          </a:lstStyle>
          <a:p>
            <a:r>
              <a:rPr lang="en-US" smtClean="0">
                <a:solidFill>
                  <a:srgbClr val="000000"/>
                </a:solidFill>
              </a:rPr>
              <a:t>Microsoft Proprietary</a:t>
            </a:r>
            <a:endParaRPr lang="en-US">
              <a:solidFill>
                <a:srgbClr val="000000"/>
              </a:solidFill>
            </a:endParaRPr>
          </a:p>
        </p:txBody>
      </p:sp>
      <p:sp>
        <p:nvSpPr>
          <p:cNvPr id="6" name="Slide Number Placeholder 5"/>
          <p:cNvSpPr>
            <a:spLocks noGrp="1"/>
          </p:cNvSpPr>
          <p:nvPr>
            <p:ph type="sldNum" sz="quarter" idx="12"/>
          </p:nvPr>
        </p:nvSpPr>
        <p:spPr>
          <a:xfrm>
            <a:off x="8737600" y="6245225"/>
            <a:ext cx="2844800" cy="476250"/>
          </a:xfrm>
        </p:spPr>
        <p:txBody>
          <a:bodyPr/>
          <a:lstStyle>
            <a:lvl1pPr>
              <a:defRPr/>
            </a:lvl1pPr>
          </a:lstStyle>
          <a:p>
            <a:fld id="{D218AD6D-3342-4A92-932C-9DAA31C1633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71470958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DE47CEFA-D572-4F40-B926-A5B8AE981BBA}"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BDA9AEF-71CA-47AD-BB66-07927C853C4B}"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00440007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CF6F9B6-4B90-4839-8EB4-69A093B6C3CB}"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1518B8D-8644-4C2C-8A75-8459167D0B0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5219878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2133148-9D19-454B-9C10-A9C1CAD8AC0A}"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97497738-C63B-4953-8D9D-C16D41E2C1B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736478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63E117-665F-4CF9-BDB6-B1683A5FE1E9}"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44095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AE7162A4-02CB-404F-9AB1-D884212FBDEE}" type="datetime1">
              <a:rPr lang="en-US" smtClean="0">
                <a:solidFill>
                  <a:prstClr val="black">
                    <a:tint val="75000"/>
                  </a:prstClr>
                </a:solidFill>
              </a:rPr>
              <a:t>20/02/15</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DA7FD1FA-A0CE-4827-BE21-BFEF23D89C2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5767910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C120BA7F-755D-49DE-BA26-566B94717F4A}" type="datetime1">
              <a:rPr lang="en-US" smtClean="0">
                <a:solidFill>
                  <a:prstClr val="black">
                    <a:tint val="75000"/>
                  </a:prstClr>
                </a:solidFill>
              </a:rPr>
              <a:t>20/02/15</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33BAE18F-CA0F-4435-A1B4-A9B990CD0E97}"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78681188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lvl1pPr>
              <a:defRPr b="1">
                <a:solidFill>
                  <a:srgbClr val="FF0000"/>
                </a:solidFill>
              </a:defRPr>
            </a:lvl1pPr>
          </a:lstStyle>
          <a:p>
            <a:r>
              <a:rPr lang="en-US" dirty="0" smtClean="0"/>
              <a:t>Click to edit Master title style</a:t>
            </a:r>
            <a:endParaRPr lang="en-US" dirty="0"/>
          </a:p>
        </p:txBody>
      </p:sp>
      <p:sp>
        <p:nvSpPr>
          <p:cNvPr id="3" name="Date Placeholder 3"/>
          <p:cNvSpPr>
            <a:spLocks noGrp="1"/>
          </p:cNvSpPr>
          <p:nvPr>
            <p:ph type="dt" sz="half" idx="10"/>
          </p:nvPr>
        </p:nvSpPr>
        <p:spPr>
          <a:xfrm>
            <a:off x="609600" y="6492876"/>
            <a:ext cx="2844800" cy="365125"/>
          </a:xfrm>
        </p:spPr>
        <p:txBody>
          <a:bodyPr/>
          <a:lstStyle>
            <a:lvl1pPr>
              <a:defRPr/>
            </a:lvl1pPr>
          </a:lstStyle>
          <a:p>
            <a:pPr>
              <a:defRPr/>
            </a:pPr>
            <a:fld id="{58B254C1-28D4-4047-82C1-0165C8AD2993}" type="datetime1">
              <a:rPr lang="en-US" smtClean="0">
                <a:solidFill>
                  <a:prstClr val="black">
                    <a:tint val="75000"/>
                  </a:prstClr>
                </a:solidFill>
              </a:rPr>
              <a:t>20/02/15</a:t>
            </a:fld>
            <a:endParaRPr lang="en-US" dirty="0">
              <a:solidFill>
                <a:prstClr val="black">
                  <a:tint val="75000"/>
                </a:prstClr>
              </a:solidFill>
            </a:endParaRPr>
          </a:p>
        </p:txBody>
      </p:sp>
      <p:sp>
        <p:nvSpPr>
          <p:cNvPr id="4" name="Footer Placeholder 4"/>
          <p:cNvSpPr>
            <a:spLocks noGrp="1"/>
          </p:cNvSpPr>
          <p:nvPr>
            <p:ph type="ftr" sz="quarter" idx="11"/>
          </p:nvPr>
        </p:nvSpPr>
        <p:spPr>
          <a:xfrm>
            <a:off x="4267200" y="6492876"/>
            <a:ext cx="3860800" cy="365125"/>
          </a:xfrm>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5" name="Slide Number Placeholder 5"/>
          <p:cNvSpPr>
            <a:spLocks noGrp="1"/>
          </p:cNvSpPr>
          <p:nvPr>
            <p:ph type="sldNum" sz="quarter" idx="12"/>
          </p:nvPr>
        </p:nvSpPr>
        <p:spPr>
          <a:xfrm>
            <a:off x="8737600" y="6492876"/>
            <a:ext cx="2844800" cy="365125"/>
          </a:xfrm>
        </p:spPr>
        <p:txBody>
          <a:bodyPr/>
          <a:lstStyle>
            <a:lvl1pPr>
              <a:defRPr/>
            </a:lvl1pPr>
          </a:lstStyle>
          <a:p>
            <a:pPr>
              <a:defRPr/>
            </a:pPr>
            <a:fld id="{E8B7496A-6294-4EA6-B43F-A48964E0DD6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295545820"/>
      </p:ext>
    </p:extLst>
  </p:cSld>
  <p:clrMapOvr>
    <a:masterClrMapping/>
  </p:clrMapOvr>
  <p:timing>
    <p:tnLst>
      <p:par>
        <p:cTn xmlns:p14="http://schemas.microsoft.com/office/powerpoint/2010/mai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3C6CE55-A223-4554-8973-3776E0B0E29B}" type="datetime1">
              <a:rPr lang="en-US" smtClean="0">
                <a:solidFill>
                  <a:prstClr val="black">
                    <a:tint val="75000"/>
                  </a:prstClr>
                </a:solidFill>
              </a:rPr>
              <a:t>20/02/15</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C6F412DF-D76F-4A2D-9C0A-12B950F28C5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66335739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0739576-FFE4-4E27-88DF-B1CB61222F17}" type="datetime1">
              <a:rPr lang="en-US" smtClean="0">
                <a:solidFill>
                  <a:prstClr val="black">
                    <a:tint val="75000"/>
                  </a:prstClr>
                </a:solidFill>
              </a:rPr>
              <a:t>20/02/15</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7325352E-E6B1-4CE6-956C-A30EA31C9CA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66314847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0E92510-CE5D-493B-BBF2-D67B18E6F93F}" type="datetime1">
              <a:rPr lang="en-US" smtClean="0">
                <a:solidFill>
                  <a:prstClr val="black">
                    <a:tint val="75000"/>
                  </a:prstClr>
                </a:solidFill>
              </a:rPr>
              <a:t>20/02/15</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1FE107C1-DCD3-4E2D-8E45-E8E2723551AA}"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00731657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D61F22C-32F5-40E3-B70B-49A7A07A0508}"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6DD6EE97-5AAA-49C4-8EC1-05BE0FB0E868}"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34973388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3DF0551-C47D-4D86-8F47-4D69CD45B3D7}"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49513A65-479A-419E-A033-D4B1F6EE28CB}"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19560599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46E1653-4F43-4438-9726-B0CE996C1E11}"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4775189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5AF48E-25D8-49E6-BEFD-3F150F47AD6B}"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98925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B25B179-209C-4339-8B75-FD155511BD25}" type="datetime1">
              <a:rPr lang="en-US" smtClean="0">
                <a:solidFill>
                  <a:prstClr val="black">
                    <a:tint val="75000"/>
                  </a:prstClr>
                </a:solidFill>
              </a:rPr>
              <a:t>20/02/15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689890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7170F6-77A3-4AB5-89EC-896CB8F56964}"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5905477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1D92AEB-5250-438A-AAB3-3325F7E4CA48}" type="datetime1">
              <a:rPr lang="en-US" smtClean="0">
                <a:solidFill>
                  <a:prstClr val="black">
                    <a:tint val="75000"/>
                  </a:prstClr>
                </a:solidFill>
              </a:rPr>
              <a:t>20/02/15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386182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9010B84-2BE5-4291-B32C-DA45CBF15E1E}" type="datetime1">
              <a:rPr lang="en-US" smtClean="0">
                <a:solidFill>
                  <a:prstClr val="black">
                    <a:tint val="75000"/>
                  </a:prstClr>
                </a:solidFill>
              </a:rPr>
              <a:t>20/02/15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092890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82F9D7-44AA-410C-A17E-691D81CA44DF}" type="datetime1">
              <a:rPr lang="en-US" smtClean="0">
                <a:solidFill>
                  <a:prstClr val="black">
                    <a:tint val="75000"/>
                  </a:prstClr>
                </a:solidFill>
              </a:rPr>
              <a:t>20/02/15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9263702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9D0A93-5771-4928-BD94-BADE9D2D7AF9}" type="datetime1">
              <a:rPr lang="en-US" smtClean="0">
                <a:solidFill>
                  <a:prstClr val="black">
                    <a:tint val="75000"/>
                  </a:prstClr>
                </a:solidFill>
              </a:rPr>
              <a:t>20/02/15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448906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1AD572-E159-4F8A-A5E3-FA83A1262D0E}" type="datetime1">
              <a:rPr lang="en-US" smtClean="0">
                <a:solidFill>
                  <a:prstClr val="black">
                    <a:tint val="75000"/>
                  </a:prstClr>
                </a:solidFill>
              </a:rPr>
              <a:t>20/02/15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439809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048D858-959A-410A-9473-7213FF2FBD5D}" type="datetime1">
              <a:rPr lang="en-US" smtClean="0">
                <a:solidFill>
                  <a:prstClr val="black">
                    <a:tint val="75000"/>
                  </a:prstClr>
                </a:solidFill>
              </a:rPr>
              <a:t>20/02/15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6518425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0F5757-7C4D-4D1F-9DC0-171F0C9E007C}"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000640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D1E627-3BDA-4A35-97C3-91CD48A5C354}"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3604346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1459"/>
            <a:ext cx="11655840" cy="899665"/>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924930"/>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514614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F70DE2C-C10A-44A0-9269-48D607CC0203}" type="datetime1">
              <a:rPr lang="en-US" smtClean="0">
                <a:solidFill>
                  <a:prstClr val="black">
                    <a:tint val="75000"/>
                  </a:prstClr>
                </a:solidFill>
              </a:rPr>
              <a:t>20/02/15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44965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41112495"/>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831977"/>
            <a:ext cx="10515600" cy="1730499"/>
          </a:xfrm>
        </p:spPr>
        <p:txBody>
          <a:bodyPr anchor="b">
            <a:normAutofit/>
          </a:bodyPr>
          <a:lstStyle>
            <a:lvl1pPr>
              <a:defRPr sz="4800" baseline="0">
                <a:solidFill>
                  <a:schemeClr val="bg1"/>
                </a:solidFill>
              </a:defRPr>
            </a:lvl1pPr>
          </a:lstStyle>
          <a:p>
            <a:r>
              <a:rPr lang="en-US" dirty="0" smtClean="0"/>
              <a:t>Subtitle </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F56ECCB1-8298-4E66-BA17-745A92980926}" type="datetime1">
              <a:rPr lang="en-US" smtClean="0">
                <a:solidFill>
                  <a:prstClr val="white"/>
                </a:solidFill>
              </a:rPr>
              <a:t>20/02/15</a:t>
            </a:fld>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smtClean="0">
                <a:solidFill>
                  <a:prstClr val="white"/>
                </a:solidFill>
              </a:rPr>
              <a:t>Microsoft Proprietary</a:t>
            </a:r>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DBEBC56-EB11-46A2-969C-E281BC7400E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689773304"/>
      </p:ext>
    </p:extLst>
  </p:cSld>
  <p:clrMapOvr>
    <a:masterClrMapping/>
  </p:clrMapOvr>
  <p:timing>
    <p:tnLst>
      <p:par>
        <p:cTn xmlns:p14="http://schemas.microsoft.com/office/powerpoint/2010/mai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_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831977"/>
            <a:ext cx="10515600" cy="1730499"/>
          </a:xfrm>
        </p:spPr>
        <p:txBody>
          <a:bodyPr anchor="b">
            <a:normAutofit/>
          </a:bodyPr>
          <a:lstStyle>
            <a:lvl1pPr>
              <a:defRPr sz="4800" baseline="0">
                <a:solidFill>
                  <a:schemeClr val="bg1"/>
                </a:solidFill>
              </a:defRPr>
            </a:lvl1pPr>
          </a:lstStyle>
          <a:p>
            <a:r>
              <a:rPr lang="en-US" dirty="0" smtClean="0"/>
              <a:t>Subtitle </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EDE3CE6B-CFFD-4D39-9780-2E48D05446DA}" type="datetime1">
              <a:rPr lang="en-US" smtClean="0">
                <a:solidFill>
                  <a:prstClr val="white"/>
                </a:solidFill>
              </a:rPr>
              <a:t>20/02/15</a:t>
            </a:fld>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smtClean="0">
                <a:solidFill>
                  <a:prstClr val="white"/>
                </a:solidFill>
              </a:rPr>
              <a:t>Microsoft Proprietary</a:t>
            </a:r>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DBEBC56-EB11-46A2-969C-E281BC7400E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353258886"/>
      </p:ext>
    </p:extLst>
  </p:cSld>
  <p:clrMapOvr>
    <a:masterClrMapping/>
  </p:clrMapOvr>
  <p:timing>
    <p:tnLst>
      <p:par>
        <p:cTn xmlns:p14="http://schemas.microsoft.com/office/powerpoint/2010/mai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831977"/>
            <a:ext cx="10515600" cy="1730499"/>
          </a:xfrm>
        </p:spPr>
        <p:txBody>
          <a:bodyPr anchor="b">
            <a:normAutofit/>
          </a:bodyPr>
          <a:lstStyle>
            <a:lvl1pPr>
              <a:defRPr sz="4800" baseline="0">
                <a:solidFill>
                  <a:schemeClr val="bg1"/>
                </a:solidFill>
              </a:defRPr>
            </a:lvl1pPr>
          </a:lstStyle>
          <a:p>
            <a:r>
              <a:rPr lang="en-US" dirty="0" smtClean="0"/>
              <a:t>Subtitle </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3DEDC911-2A2E-4A58-9757-339E96AE4479}" type="datetime1">
              <a:rPr lang="en-US" smtClean="0">
                <a:solidFill>
                  <a:prstClr val="white"/>
                </a:solidFill>
              </a:rPr>
              <a:t>20/02/15</a:t>
            </a:fld>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smtClean="0">
                <a:solidFill>
                  <a:prstClr val="white"/>
                </a:solidFill>
              </a:rPr>
              <a:t>Microsoft Proprietary</a:t>
            </a:r>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DBEBC56-EB11-46A2-969C-E281BC7400E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435424646"/>
      </p:ext>
    </p:extLst>
  </p:cSld>
  <p:clrMapOvr>
    <a:masterClrMapping/>
  </p:clrMapOvr>
  <p:timing>
    <p:tnLst>
      <p:par>
        <p:cTn xmlns:p14="http://schemas.microsoft.com/office/powerpoint/2010/mai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4_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831977"/>
            <a:ext cx="10515600" cy="1730499"/>
          </a:xfrm>
        </p:spPr>
        <p:txBody>
          <a:bodyPr anchor="b">
            <a:normAutofit/>
          </a:bodyPr>
          <a:lstStyle>
            <a:lvl1pPr>
              <a:defRPr sz="4800" baseline="0">
                <a:solidFill>
                  <a:schemeClr val="bg1"/>
                </a:solidFill>
              </a:defRPr>
            </a:lvl1pPr>
          </a:lstStyle>
          <a:p>
            <a:r>
              <a:rPr lang="en-US" dirty="0" smtClean="0"/>
              <a:t>Subtitle </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87754CB5-4A0E-4305-A5FA-FF1EA89FE091}" type="datetime1">
              <a:rPr lang="en-US" smtClean="0">
                <a:solidFill>
                  <a:prstClr val="white"/>
                </a:solidFill>
              </a:rPr>
              <a:t>20/02/15</a:t>
            </a:fld>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smtClean="0">
                <a:solidFill>
                  <a:prstClr val="white"/>
                </a:solidFill>
              </a:rPr>
              <a:t>Microsoft Proprietary</a:t>
            </a:r>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DBEBC56-EB11-46A2-969C-E281BC7400E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988737550"/>
      </p:ext>
    </p:extLst>
  </p:cSld>
  <p:clrMapOvr>
    <a:masterClrMapping/>
  </p:clrMapOvr>
  <p:timing>
    <p:tnLst>
      <p:par>
        <p:cTn xmlns:p14="http://schemas.microsoft.com/office/powerpoint/2010/mai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5_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831977"/>
            <a:ext cx="10515600" cy="1730499"/>
          </a:xfrm>
        </p:spPr>
        <p:txBody>
          <a:bodyPr anchor="b">
            <a:normAutofit/>
          </a:bodyPr>
          <a:lstStyle>
            <a:lvl1pPr>
              <a:defRPr sz="4800" baseline="0">
                <a:solidFill>
                  <a:schemeClr val="bg1"/>
                </a:solidFill>
              </a:defRPr>
            </a:lvl1pPr>
          </a:lstStyle>
          <a:p>
            <a:r>
              <a:rPr lang="en-US" dirty="0" smtClean="0"/>
              <a:t>Subtitle </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12FA482B-C041-48CE-8B18-719512113197}" type="datetime1">
              <a:rPr lang="en-US" smtClean="0">
                <a:solidFill>
                  <a:prstClr val="white"/>
                </a:solidFill>
              </a:rPr>
              <a:t>20/02/15</a:t>
            </a:fld>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smtClean="0">
                <a:solidFill>
                  <a:prstClr val="white"/>
                </a:solidFill>
              </a:rPr>
              <a:t>Microsoft Proprietary</a:t>
            </a:r>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DBEBC56-EB11-46A2-969C-E281BC7400E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861758567"/>
      </p:ext>
    </p:extLst>
  </p:cSld>
  <p:clrMapOvr>
    <a:masterClrMapping/>
  </p:clrMapOvr>
  <p:timing>
    <p:tnLst>
      <p:par>
        <p:cTn xmlns:p14="http://schemas.microsoft.com/office/powerpoint/2010/mai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6_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831977"/>
            <a:ext cx="10515600" cy="1730499"/>
          </a:xfrm>
        </p:spPr>
        <p:txBody>
          <a:bodyPr anchor="b">
            <a:normAutofit/>
          </a:bodyPr>
          <a:lstStyle>
            <a:lvl1pPr>
              <a:defRPr sz="4800" baseline="0">
                <a:solidFill>
                  <a:schemeClr val="bg1"/>
                </a:solidFill>
              </a:defRPr>
            </a:lvl1pPr>
          </a:lstStyle>
          <a:p>
            <a:r>
              <a:rPr lang="en-US" dirty="0" smtClean="0"/>
              <a:t>Subtitle </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13751AA7-2EA6-4D1C-B8BB-C8A9450F963B}" type="datetime1">
              <a:rPr lang="en-US" smtClean="0">
                <a:solidFill>
                  <a:prstClr val="white"/>
                </a:solidFill>
              </a:rPr>
              <a:t>20/02/15</a:t>
            </a:fld>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smtClean="0">
                <a:solidFill>
                  <a:prstClr val="white"/>
                </a:solidFill>
              </a:rPr>
              <a:t>Microsoft Proprietary</a:t>
            </a:r>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DBEBC56-EB11-46A2-969C-E281BC7400E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118601286"/>
      </p:ext>
    </p:extLst>
  </p:cSld>
  <p:clrMapOvr>
    <a:masterClrMapping/>
  </p:clrMapOvr>
  <p:timing>
    <p:tnLst>
      <p:par>
        <p:cTn xmlns:p14="http://schemas.microsoft.com/office/powerpoint/2010/mai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314D566-F8A0-4473-8DDA-CDAD17664F5C}"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1474842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5F1EF-838F-4A12-8F90-E4863EA5CE0D}"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2930671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9B42B5E-2689-492E-AF38-601AB9B198D2}"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624502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FC3E6B1-1A85-4A23-BABA-A110B12B9412}" type="datetime1">
              <a:rPr lang="en-US" smtClean="0">
                <a:solidFill>
                  <a:prstClr val="black">
                    <a:tint val="75000"/>
                  </a:prstClr>
                </a:solidFill>
              </a:rPr>
              <a:t>20/02/15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067236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836845F-4D2C-470A-9A80-36D09B8A2B8F}" type="datetime1">
              <a:rPr lang="en-US" smtClean="0">
                <a:solidFill>
                  <a:prstClr val="black">
                    <a:tint val="75000"/>
                  </a:prstClr>
                </a:solidFill>
              </a:rPr>
              <a:t>20/02/15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9876093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1503821-492C-4067-A6D1-7F1225E9EBBF}" type="datetime1">
              <a:rPr lang="en-US" smtClean="0">
                <a:solidFill>
                  <a:prstClr val="black">
                    <a:tint val="75000"/>
                  </a:prstClr>
                </a:solidFill>
              </a:rPr>
              <a:t>20/02/15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4385212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0AEB038-F31A-40DE-962C-624702E86D0D}" type="datetime1">
              <a:rPr lang="en-US" smtClean="0">
                <a:solidFill>
                  <a:prstClr val="black">
                    <a:tint val="75000"/>
                  </a:prstClr>
                </a:solidFill>
              </a:rPr>
              <a:t>20/02/15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9114752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2E5F67-E2EE-4FB6-BAD4-820B7FE91EF1}" type="datetime1">
              <a:rPr lang="en-US" smtClean="0">
                <a:solidFill>
                  <a:prstClr val="black">
                    <a:tint val="75000"/>
                  </a:prstClr>
                </a:solidFill>
              </a:rPr>
              <a:t>20/02/15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1021665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FEE0658-AEEE-4B1F-AC8A-D15270411893}" type="datetime1">
              <a:rPr lang="en-US" smtClean="0">
                <a:solidFill>
                  <a:prstClr val="black">
                    <a:tint val="75000"/>
                  </a:prstClr>
                </a:solidFill>
              </a:rPr>
              <a:t>20/02/15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939162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FD3A92-45BE-4239-9EEB-EC9F811A255D}" type="datetime1">
              <a:rPr lang="en-US" smtClean="0">
                <a:solidFill>
                  <a:prstClr val="black">
                    <a:tint val="75000"/>
                  </a:prstClr>
                </a:solidFill>
              </a:rPr>
              <a:t>20/02/15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6198150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F867FC-B01D-4EC7-A572-E153E1756824}"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829492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FF6144-14F2-4AAE-AC1B-A77D1FAD9B4B}"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841965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1459"/>
            <a:ext cx="11655840" cy="899665"/>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924930"/>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8084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81282837"/>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1CABEE-8A6F-4BB5-87BC-22908DBAD10D}" type="datetime1">
              <a:rPr lang="en-US" smtClean="0">
                <a:solidFill>
                  <a:prstClr val="black">
                    <a:tint val="75000"/>
                  </a:prstClr>
                </a:solidFill>
              </a:rPr>
              <a:t>20/02/15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838657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_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831977"/>
            <a:ext cx="10515600" cy="1730499"/>
          </a:xfrm>
        </p:spPr>
        <p:txBody>
          <a:bodyPr anchor="b">
            <a:normAutofit/>
          </a:bodyPr>
          <a:lstStyle>
            <a:lvl1pPr>
              <a:defRPr sz="4800" baseline="0">
                <a:solidFill>
                  <a:schemeClr val="bg1"/>
                </a:solidFill>
              </a:defRPr>
            </a:lvl1pPr>
          </a:lstStyle>
          <a:p>
            <a:r>
              <a:rPr lang="en-US" dirty="0" smtClean="0"/>
              <a:t>Subtitle </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A1824A2B-922A-4153-A9EB-3DD20A35105A}" type="datetime1">
              <a:rPr lang="en-US" smtClean="0">
                <a:solidFill>
                  <a:prstClr val="white"/>
                </a:solidFill>
              </a:rPr>
              <a:t>20/02/15</a:t>
            </a:fld>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smtClean="0">
                <a:solidFill>
                  <a:prstClr val="white"/>
                </a:solidFill>
              </a:rPr>
              <a:t>Microsoft Proprietary</a:t>
            </a:r>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DBEBC56-EB11-46A2-969C-E281BC7400E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630672668"/>
      </p:ext>
    </p:extLst>
  </p:cSld>
  <p:clrMapOvr>
    <a:masterClrMapping/>
  </p:clrMapOvr>
  <p:timing>
    <p:tnLst>
      <p:par>
        <p:cTn xmlns:p14="http://schemas.microsoft.com/office/powerpoint/2010/mai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2_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831977"/>
            <a:ext cx="10515600" cy="1730499"/>
          </a:xfrm>
        </p:spPr>
        <p:txBody>
          <a:bodyPr anchor="b">
            <a:normAutofit/>
          </a:bodyPr>
          <a:lstStyle>
            <a:lvl1pPr>
              <a:defRPr sz="4800" baseline="0">
                <a:solidFill>
                  <a:schemeClr val="bg1"/>
                </a:solidFill>
              </a:defRPr>
            </a:lvl1pPr>
          </a:lstStyle>
          <a:p>
            <a:r>
              <a:rPr lang="en-US" dirty="0" smtClean="0"/>
              <a:t>Subtitle </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AD55476C-FE13-4773-A811-3CC50C12DA4E}" type="datetime1">
              <a:rPr lang="en-US" smtClean="0">
                <a:solidFill>
                  <a:prstClr val="white"/>
                </a:solidFill>
              </a:rPr>
              <a:t>20/02/15</a:t>
            </a:fld>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smtClean="0">
                <a:solidFill>
                  <a:prstClr val="white"/>
                </a:solidFill>
              </a:rPr>
              <a:t>Microsoft Proprietary</a:t>
            </a:r>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DBEBC56-EB11-46A2-969C-E281BC7400E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112741162"/>
      </p:ext>
    </p:extLst>
  </p:cSld>
  <p:clrMapOvr>
    <a:masterClrMapping/>
  </p:clrMapOvr>
  <p:timing>
    <p:tnLst>
      <p:par>
        <p:cTn xmlns:p14="http://schemas.microsoft.com/office/powerpoint/2010/mai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831977"/>
            <a:ext cx="10515600" cy="1730499"/>
          </a:xfrm>
        </p:spPr>
        <p:txBody>
          <a:bodyPr anchor="b">
            <a:normAutofit/>
          </a:bodyPr>
          <a:lstStyle>
            <a:lvl1pPr>
              <a:defRPr sz="4800" baseline="0">
                <a:solidFill>
                  <a:schemeClr val="bg1"/>
                </a:solidFill>
              </a:defRPr>
            </a:lvl1pPr>
          </a:lstStyle>
          <a:p>
            <a:r>
              <a:rPr lang="en-US" dirty="0" smtClean="0"/>
              <a:t>Subtitle </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AB1E775E-18D4-41E9-9059-C0C2229F0516}" type="datetime1">
              <a:rPr lang="en-US" smtClean="0">
                <a:solidFill>
                  <a:prstClr val="white"/>
                </a:solidFill>
              </a:rPr>
              <a:t>20/02/15</a:t>
            </a:fld>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smtClean="0">
                <a:solidFill>
                  <a:prstClr val="white"/>
                </a:solidFill>
              </a:rPr>
              <a:t>Microsoft Proprietary</a:t>
            </a:r>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DBEBC56-EB11-46A2-969C-E281BC7400E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399374229"/>
      </p:ext>
    </p:extLst>
  </p:cSld>
  <p:clrMapOvr>
    <a:masterClrMapping/>
  </p:clrMapOvr>
  <p:timing>
    <p:tnLst>
      <p:par>
        <p:cTn xmlns:p14="http://schemas.microsoft.com/office/powerpoint/2010/mai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4_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831977"/>
            <a:ext cx="10515600" cy="1730499"/>
          </a:xfrm>
        </p:spPr>
        <p:txBody>
          <a:bodyPr anchor="b">
            <a:normAutofit/>
          </a:bodyPr>
          <a:lstStyle>
            <a:lvl1pPr>
              <a:defRPr sz="4800" baseline="0">
                <a:solidFill>
                  <a:schemeClr val="bg1"/>
                </a:solidFill>
              </a:defRPr>
            </a:lvl1pPr>
          </a:lstStyle>
          <a:p>
            <a:r>
              <a:rPr lang="en-US" dirty="0" smtClean="0"/>
              <a:t>Subtitle </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76EFEE0B-A7DF-4656-8A78-D4E65AA11766}" type="datetime1">
              <a:rPr lang="en-US" smtClean="0">
                <a:solidFill>
                  <a:prstClr val="white"/>
                </a:solidFill>
              </a:rPr>
              <a:t>20/02/15</a:t>
            </a:fld>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smtClean="0">
                <a:solidFill>
                  <a:prstClr val="white"/>
                </a:solidFill>
              </a:rPr>
              <a:t>Microsoft Proprietary</a:t>
            </a:r>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DBEBC56-EB11-46A2-969C-E281BC7400E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603783789"/>
      </p:ext>
    </p:extLst>
  </p:cSld>
  <p:clrMapOvr>
    <a:masterClrMapping/>
  </p:clrMapOvr>
  <p:timing>
    <p:tnLst>
      <p:par>
        <p:cTn xmlns:p14="http://schemas.microsoft.com/office/powerpoint/2010/mai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5_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831977"/>
            <a:ext cx="10515600" cy="1730499"/>
          </a:xfrm>
        </p:spPr>
        <p:txBody>
          <a:bodyPr anchor="b">
            <a:normAutofit/>
          </a:bodyPr>
          <a:lstStyle>
            <a:lvl1pPr>
              <a:defRPr sz="4800" baseline="0">
                <a:solidFill>
                  <a:schemeClr val="bg1"/>
                </a:solidFill>
              </a:defRPr>
            </a:lvl1pPr>
          </a:lstStyle>
          <a:p>
            <a:r>
              <a:rPr lang="en-US" dirty="0" smtClean="0"/>
              <a:t>Subtitle </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B4201B08-C03A-4620-9297-ED77D6B9FD8D}" type="datetime1">
              <a:rPr lang="en-US" smtClean="0">
                <a:solidFill>
                  <a:prstClr val="white"/>
                </a:solidFill>
              </a:rPr>
              <a:t>20/02/15</a:t>
            </a:fld>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smtClean="0">
                <a:solidFill>
                  <a:prstClr val="white"/>
                </a:solidFill>
              </a:rPr>
              <a:t>Microsoft Proprietary</a:t>
            </a:r>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DBEBC56-EB11-46A2-969C-E281BC7400E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855059420"/>
      </p:ext>
    </p:extLst>
  </p:cSld>
  <p:clrMapOvr>
    <a:masterClrMapping/>
  </p:clrMapOvr>
  <p:timing>
    <p:tnLst>
      <p:par>
        <p:cTn xmlns:p14="http://schemas.microsoft.com/office/powerpoint/2010/mai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6_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831977"/>
            <a:ext cx="10515600" cy="1730499"/>
          </a:xfrm>
        </p:spPr>
        <p:txBody>
          <a:bodyPr anchor="b">
            <a:normAutofit/>
          </a:bodyPr>
          <a:lstStyle>
            <a:lvl1pPr>
              <a:defRPr sz="4800" baseline="0">
                <a:solidFill>
                  <a:schemeClr val="bg1"/>
                </a:solidFill>
              </a:defRPr>
            </a:lvl1pPr>
          </a:lstStyle>
          <a:p>
            <a:r>
              <a:rPr lang="en-US" dirty="0" smtClean="0"/>
              <a:t>Subtitle </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4D92900D-42AC-46F6-97B5-560819108A6B}" type="datetime1">
              <a:rPr lang="en-US" smtClean="0">
                <a:solidFill>
                  <a:prstClr val="white"/>
                </a:solidFill>
              </a:rPr>
              <a:t>20/02/15</a:t>
            </a:fld>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smtClean="0">
                <a:solidFill>
                  <a:prstClr val="white"/>
                </a:solidFill>
              </a:rPr>
              <a:t>Microsoft Proprietary</a:t>
            </a:r>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DBEBC56-EB11-46A2-969C-E281BC7400E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781965192"/>
      </p:ext>
    </p:extLst>
  </p:cSld>
  <p:clrMapOvr>
    <a:masterClrMapping/>
  </p:clrMapOvr>
  <p:timing>
    <p:tnLst>
      <p:par>
        <p:cTn xmlns:p14="http://schemas.microsoft.com/office/powerpoint/2010/mai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BC4E39DC-17EA-4E9E-935C-E002B09C5719}" type="datetime1">
              <a:rPr lang="en-US" smtClean="0">
                <a:solidFill>
                  <a:prstClr val="black">
                    <a:tint val="75000"/>
                  </a:prstClr>
                </a:solidFill>
              </a:rPr>
              <a:t>20/02/15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BDA9AEF-71CA-47AD-BB66-07927C853C4B}"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64302689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DC68C0E-31E9-41D4-9C41-0C398FC6F2F9}" type="datetime1">
              <a:rPr lang="en-US" smtClean="0">
                <a:solidFill>
                  <a:prstClr val="black">
                    <a:tint val="75000"/>
                  </a:prstClr>
                </a:solidFill>
              </a:rPr>
              <a:t>20/02/15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1518B8D-8644-4C2C-8A75-8459167D0B01}"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8112590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5C5E5ED-88CA-49B1-AAC6-5B913347AE21}" type="datetime1">
              <a:rPr lang="en-US" smtClean="0">
                <a:solidFill>
                  <a:prstClr val="black">
                    <a:tint val="75000"/>
                  </a:prstClr>
                </a:solidFill>
              </a:rPr>
              <a:t>20/02/15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97497738-C63B-4953-8D9D-C16D41E2C1B3}"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4275811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65E9C8DF-FB7D-4FCC-AA13-CF15E9FA6300}" type="datetime1">
              <a:rPr lang="en-US" smtClean="0">
                <a:solidFill>
                  <a:prstClr val="black">
                    <a:tint val="75000"/>
                  </a:prstClr>
                </a:solidFill>
              </a:rPr>
              <a:t>20/02/15</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DA7FD1FA-A0CE-4827-BE21-BFEF23D89C2E}"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4502464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0CE52E-E241-4A15-9811-ABCFCB405152}" type="datetime1">
              <a:rPr lang="en-US" smtClean="0">
                <a:solidFill>
                  <a:prstClr val="black">
                    <a:tint val="75000"/>
                  </a:prstClr>
                </a:solidFill>
              </a:rPr>
              <a:t>20/02/15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030324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21F54BF3-ED13-4F3F-B6C2-5DED97EF6937}" type="datetime1">
              <a:rPr lang="en-US" smtClean="0">
                <a:solidFill>
                  <a:prstClr val="black">
                    <a:tint val="75000"/>
                  </a:prstClr>
                </a:solidFill>
              </a:rPr>
              <a:t>20/02/15</a:t>
            </a:fld>
            <a:endParaRPr lang="en-US" dirty="0">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33BAE18F-CA0F-4435-A1B4-A9B990CD0E97}"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977254241"/>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21A1E24-4069-41EC-BF9E-432BB50D34A9}" type="datetime1">
              <a:rPr lang="en-US" smtClean="0">
                <a:solidFill>
                  <a:prstClr val="black">
                    <a:tint val="75000"/>
                  </a:prstClr>
                </a:solidFill>
              </a:rPr>
              <a:t>20/02/15</a:t>
            </a:fld>
            <a:endParaRPr lang="en-US" dirty="0">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C6F412DF-D76F-4A2D-9C0A-12B950F28C53}"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75582761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8AFBE09-ECB0-4154-8A04-19CC17011621}" type="datetime1">
              <a:rPr lang="en-US" smtClean="0">
                <a:solidFill>
                  <a:prstClr val="black">
                    <a:tint val="75000"/>
                  </a:prstClr>
                </a:solidFill>
              </a:rPr>
              <a:t>20/02/15</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7325352E-E6B1-4CE6-956C-A30EA31C9CAD}"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9350786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19C39D3-89C3-49F6-B447-6332982B101E}" type="datetime1">
              <a:rPr lang="en-US" smtClean="0">
                <a:solidFill>
                  <a:prstClr val="black">
                    <a:tint val="75000"/>
                  </a:prstClr>
                </a:solidFill>
              </a:rPr>
              <a:t>20/02/15</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1FE107C1-DCD3-4E2D-8E45-E8E2723551AA}"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9687178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72531B9-BF6F-4928-8621-6941223C80B4}" type="datetime1">
              <a:rPr lang="en-US" smtClean="0">
                <a:solidFill>
                  <a:prstClr val="black">
                    <a:tint val="75000"/>
                  </a:prstClr>
                </a:solidFill>
              </a:rPr>
              <a:t>20/02/15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6DD6EE97-5AAA-49C4-8EC1-05BE0FB0E868}"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7326167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9364860-8264-4340-A837-A8FB71D94FBD}" type="datetime1">
              <a:rPr lang="en-US" smtClean="0">
                <a:solidFill>
                  <a:prstClr val="black">
                    <a:tint val="75000"/>
                  </a:prstClr>
                </a:solidFill>
              </a:rPr>
              <a:t>20/02/15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49513A65-479A-419E-A033-D4B1F6EE28CB}"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7747063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lvl1pPr>
              <a:defRPr b="1">
                <a:solidFill>
                  <a:srgbClr val="FF0000"/>
                </a:solidFill>
              </a:defRPr>
            </a:lvl1pPr>
          </a:lstStyle>
          <a:p>
            <a:r>
              <a:rPr lang="en-US" dirty="0" smtClean="0"/>
              <a:t>Click to edit Master title style</a:t>
            </a:r>
            <a:endParaRPr lang="en-US" dirty="0"/>
          </a:p>
        </p:txBody>
      </p:sp>
      <p:sp>
        <p:nvSpPr>
          <p:cNvPr id="3" name="Date Placeholder 3"/>
          <p:cNvSpPr>
            <a:spLocks noGrp="1"/>
          </p:cNvSpPr>
          <p:nvPr>
            <p:ph type="dt" sz="half" idx="10"/>
          </p:nvPr>
        </p:nvSpPr>
        <p:spPr>
          <a:xfrm>
            <a:off x="609600" y="6492876"/>
            <a:ext cx="2844800" cy="365125"/>
          </a:xfrm>
        </p:spPr>
        <p:txBody>
          <a:bodyPr/>
          <a:lstStyle>
            <a:lvl1pPr>
              <a:defRPr/>
            </a:lvl1pPr>
          </a:lstStyle>
          <a:p>
            <a:pPr>
              <a:defRPr/>
            </a:pPr>
            <a:fld id="{505DEB91-6749-4EC1-8973-BB7A6E055F34}" type="datetime1">
              <a:rPr lang="en-US" smtClean="0">
                <a:solidFill>
                  <a:prstClr val="black">
                    <a:tint val="75000"/>
                  </a:prstClr>
                </a:solidFill>
              </a:rPr>
              <a:t>20/02/15</a:t>
            </a:fld>
            <a:endParaRPr lang="en-US" dirty="0">
              <a:solidFill>
                <a:prstClr val="black">
                  <a:tint val="75000"/>
                </a:prstClr>
              </a:solidFill>
            </a:endParaRPr>
          </a:p>
        </p:txBody>
      </p:sp>
      <p:sp>
        <p:nvSpPr>
          <p:cNvPr id="4" name="Footer Placeholder 4"/>
          <p:cNvSpPr>
            <a:spLocks noGrp="1"/>
          </p:cNvSpPr>
          <p:nvPr>
            <p:ph type="ftr" sz="quarter" idx="11"/>
          </p:nvPr>
        </p:nvSpPr>
        <p:spPr>
          <a:xfrm>
            <a:off x="4267200" y="6492876"/>
            <a:ext cx="3860800" cy="365125"/>
          </a:xfrm>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5" name="Slide Number Placeholder 5"/>
          <p:cNvSpPr>
            <a:spLocks noGrp="1"/>
          </p:cNvSpPr>
          <p:nvPr>
            <p:ph type="sldNum" sz="quarter" idx="12"/>
          </p:nvPr>
        </p:nvSpPr>
        <p:spPr>
          <a:xfrm>
            <a:off x="8737600" y="6492876"/>
            <a:ext cx="2844800" cy="365125"/>
          </a:xfrm>
        </p:spPr>
        <p:txBody>
          <a:bodyPr/>
          <a:lstStyle>
            <a:lvl1pPr>
              <a:defRPr/>
            </a:lvl1pPr>
          </a:lstStyle>
          <a:p>
            <a:pPr>
              <a:defRPr/>
            </a:pPr>
            <a:fld id="{E8B7496A-6294-4EA6-B43F-A48964E0DD6C}"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124034462"/>
      </p:ext>
    </p:extLst>
  </p:cSld>
  <p:clrMapOvr>
    <a:masterClrMapping/>
  </p:clrMapOvr>
  <p:timing>
    <p:tnLst>
      <p:par>
        <p:cTn xmlns:p14="http://schemas.microsoft.com/office/powerpoint/2010/mai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14DC8DAD-CE26-444A-B7BF-5D40A83B1334}" type="datetime1">
              <a:rPr lang="en-US" smtClean="0">
                <a:solidFill>
                  <a:prstClr val="black">
                    <a:tint val="75000"/>
                  </a:prstClr>
                </a:solidFill>
              </a:rPr>
              <a:t>20/02/15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BDA9AEF-71CA-47AD-BB66-07927C853C4B}"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71758173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3C61217-65C2-4E73-B44D-2A7C04F96C9D}" type="datetime1">
              <a:rPr lang="en-US" smtClean="0">
                <a:solidFill>
                  <a:prstClr val="black">
                    <a:tint val="75000"/>
                  </a:prstClr>
                </a:solidFill>
              </a:rPr>
              <a:t>20/02/15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1518B8D-8644-4C2C-8A75-8459167D0B01}"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32875656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FCD35D08-6D08-40AF-ACEB-529C7ECB80FC}" type="datetime1">
              <a:rPr lang="en-US" smtClean="0">
                <a:solidFill>
                  <a:prstClr val="black">
                    <a:tint val="75000"/>
                  </a:prstClr>
                </a:solidFill>
              </a:rPr>
              <a:t>20/02/15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97497738-C63B-4953-8D9D-C16D41E2C1B3}"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635948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279BD0-58B2-4B14-9F23-07BD0BBE9A16}" type="datetime1">
              <a:rPr lang="en-US" smtClean="0"/>
              <a:t>20/02/15</a:t>
            </a:fld>
            <a:endParaRPr lang="en-US"/>
          </a:p>
        </p:txBody>
      </p:sp>
      <p:sp>
        <p:nvSpPr>
          <p:cNvPr id="5" name="Footer Placeholder 4"/>
          <p:cNvSpPr>
            <a:spLocks noGrp="1"/>
          </p:cNvSpPr>
          <p:nvPr>
            <p:ph type="ftr" sz="quarter" idx="11"/>
          </p:nvPr>
        </p:nvSpPr>
        <p:spPr/>
        <p:txBody>
          <a:bodyPr/>
          <a:lstStyle/>
          <a:p>
            <a:r>
              <a:rPr lang="en-US" smtClean="0"/>
              <a:t>Microsoft Proprietary</a:t>
            </a:r>
            <a:endParaRPr lang="en-US"/>
          </a:p>
        </p:txBody>
      </p:sp>
      <p:sp>
        <p:nvSpPr>
          <p:cNvPr id="6" name="Slide Number Placeholder 5"/>
          <p:cNvSpPr>
            <a:spLocks noGrp="1"/>
          </p:cNvSpPr>
          <p:nvPr>
            <p:ph type="sldNum" sz="quarter" idx="12"/>
          </p:nvPr>
        </p:nvSpPr>
        <p:spPr/>
        <p:txBody>
          <a:bodyPr/>
          <a:lstStyle/>
          <a:p>
            <a:fld id="{0272CA9B-8467-46F7-A6CD-55E6F2FC371D}" type="slidenum">
              <a:rPr lang="en-US" smtClean="0"/>
              <a:t>‹#›</a:t>
            </a:fld>
            <a:endParaRPr lang="en-US"/>
          </a:p>
        </p:txBody>
      </p:sp>
    </p:spTree>
    <p:extLst>
      <p:ext uri="{BB962C8B-B14F-4D97-AF65-F5344CB8AC3E}">
        <p14:creationId xmlns:p14="http://schemas.microsoft.com/office/powerpoint/2010/main" val="6057365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187687-36EE-410D-96DE-6BB6A06943F4}" type="datetime1">
              <a:rPr lang="en-US" smtClean="0">
                <a:solidFill>
                  <a:prstClr val="black">
                    <a:tint val="75000"/>
                  </a:prstClr>
                </a:solidFill>
              </a:rPr>
              <a:t>20/02/15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783135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4508C5CF-1038-4D9D-AA23-712C9053FFFF}" type="datetime1">
              <a:rPr lang="en-US" smtClean="0">
                <a:solidFill>
                  <a:prstClr val="black">
                    <a:tint val="75000"/>
                  </a:prstClr>
                </a:solidFill>
              </a:rPr>
              <a:t>20/02/15</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DA7FD1FA-A0CE-4827-BE21-BFEF23D89C2E}"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76833594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2C42E3D4-21F2-4555-92BF-815FE8E644E2}" type="datetime1">
              <a:rPr lang="en-US" smtClean="0">
                <a:solidFill>
                  <a:prstClr val="black">
                    <a:tint val="75000"/>
                  </a:prstClr>
                </a:solidFill>
              </a:rPr>
              <a:t>20/02/15</a:t>
            </a:fld>
            <a:endParaRPr lang="en-US" dirty="0">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33BAE18F-CA0F-4435-A1B4-A9B990CD0E97}"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76924572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517EE17-21DB-41F0-8816-281D2A10BA95}" type="datetime1">
              <a:rPr lang="en-US" smtClean="0">
                <a:solidFill>
                  <a:prstClr val="black">
                    <a:tint val="75000"/>
                  </a:prstClr>
                </a:solidFill>
              </a:rPr>
              <a:t>20/02/15</a:t>
            </a:fld>
            <a:endParaRPr lang="en-US" dirty="0">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C6F412DF-D76F-4A2D-9C0A-12B950F28C53}"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1022625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0BF7325-1102-422C-9B6B-D37199290670}" type="datetime1">
              <a:rPr lang="en-US" smtClean="0">
                <a:solidFill>
                  <a:prstClr val="black">
                    <a:tint val="75000"/>
                  </a:prstClr>
                </a:solidFill>
              </a:rPr>
              <a:t>20/02/15</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7325352E-E6B1-4CE6-956C-A30EA31C9CAD}"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20646945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262817F-7920-4DD6-9D2F-BE6E430E5AED}" type="datetime1">
              <a:rPr lang="en-US" smtClean="0">
                <a:solidFill>
                  <a:prstClr val="black">
                    <a:tint val="75000"/>
                  </a:prstClr>
                </a:solidFill>
              </a:rPr>
              <a:t>20/02/15</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1FE107C1-DCD3-4E2D-8E45-E8E2723551AA}"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04349877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DCFBD81-2757-44D9-909F-3DB736B8E0D2}" type="datetime1">
              <a:rPr lang="en-US" smtClean="0">
                <a:solidFill>
                  <a:prstClr val="black">
                    <a:tint val="75000"/>
                  </a:prstClr>
                </a:solidFill>
              </a:rPr>
              <a:t>20/02/15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6DD6EE97-5AAA-49C4-8EC1-05BE0FB0E868}"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9523525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28C49B8-0AFE-4DCC-80AC-FF8AA05191B6}" type="datetime1">
              <a:rPr lang="en-US" smtClean="0">
                <a:solidFill>
                  <a:prstClr val="black">
                    <a:tint val="75000"/>
                  </a:prstClr>
                </a:solidFill>
              </a:rPr>
              <a:t>20/02/15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49513A65-479A-419E-A033-D4B1F6EE28CB}"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12864613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lvl1pPr>
              <a:defRPr b="1">
                <a:solidFill>
                  <a:srgbClr val="FF0000"/>
                </a:solidFill>
              </a:defRPr>
            </a:lvl1pPr>
          </a:lstStyle>
          <a:p>
            <a:r>
              <a:rPr lang="en-US" dirty="0" smtClean="0"/>
              <a:t>Click to edit Master title style</a:t>
            </a:r>
            <a:endParaRPr lang="en-US" dirty="0"/>
          </a:p>
        </p:txBody>
      </p:sp>
      <p:sp>
        <p:nvSpPr>
          <p:cNvPr id="3" name="Date Placeholder 3"/>
          <p:cNvSpPr>
            <a:spLocks noGrp="1"/>
          </p:cNvSpPr>
          <p:nvPr>
            <p:ph type="dt" sz="half" idx="10"/>
          </p:nvPr>
        </p:nvSpPr>
        <p:spPr>
          <a:xfrm>
            <a:off x="609600" y="6492876"/>
            <a:ext cx="2844800" cy="365125"/>
          </a:xfrm>
        </p:spPr>
        <p:txBody>
          <a:bodyPr/>
          <a:lstStyle>
            <a:lvl1pPr>
              <a:defRPr/>
            </a:lvl1pPr>
          </a:lstStyle>
          <a:p>
            <a:pPr>
              <a:defRPr/>
            </a:pPr>
            <a:fld id="{DE7F2368-985B-4055-B59C-B225C6B1670F}" type="datetime1">
              <a:rPr lang="en-US" smtClean="0">
                <a:solidFill>
                  <a:prstClr val="black">
                    <a:tint val="75000"/>
                  </a:prstClr>
                </a:solidFill>
              </a:rPr>
              <a:t>20/02/15</a:t>
            </a:fld>
            <a:endParaRPr lang="en-US" dirty="0">
              <a:solidFill>
                <a:prstClr val="black">
                  <a:tint val="75000"/>
                </a:prstClr>
              </a:solidFill>
            </a:endParaRPr>
          </a:p>
        </p:txBody>
      </p:sp>
      <p:sp>
        <p:nvSpPr>
          <p:cNvPr id="4" name="Footer Placeholder 4"/>
          <p:cNvSpPr>
            <a:spLocks noGrp="1"/>
          </p:cNvSpPr>
          <p:nvPr>
            <p:ph type="ftr" sz="quarter" idx="11"/>
          </p:nvPr>
        </p:nvSpPr>
        <p:spPr>
          <a:xfrm>
            <a:off x="4267200" y="6492876"/>
            <a:ext cx="3860800" cy="365125"/>
          </a:xfrm>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5" name="Slide Number Placeholder 5"/>
          <p:cNvSpPr>
            <a:spLocks noGrp="1"/>
          </p:cNvSpPr>
          <p:nvPr>
            <p:ph type="sldNum" sz="quarter" idx="12"/>
          </p:nvPr>
        </p:nvSpPr>
        <p:spPr>
          <a:xfrm>
            <a:off x="8737600" y="6492876"/>
            <a:ext cx="2844800" cy="365125"/>
          </a:xfrm>
        </p:spPr>
        <p:txBody>
          <a:bodyPr/>
          <a:lstStyle>
            <a:lvl1pPr>
              <a:defRPr/>
            </a:lvl1pPr>
          </a:lstStyle>
          <a:p>
            <a:pPr>
              <a:defRPr/>
            </a:pPr>
            <a:fld id="{E8B7496A-6294-4EA6-B43F-A48964E0DD6C}"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078788754"/>
      </p:ext>
    </p:extLst>
  </p:cSld>
  <p:clrMapOvr>
    <a:masterClrMapping/>
  </p:clrMapOvr>
  <p:timing>
    <p:tnLst>
      <p:par>
        <p:cTn xmlns:p14="http://schemas.microsoft.com/office/powerpoint/2010/mai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6CB5E541-F9AE-483E-BC02-D4A1257EB7FF}" type="datetime1">
              <a:rPr lang="en-US" smtClean="0">
                <a:solidFill>
                  <a:prstClr val="black">
                    <a:tint val="75000"/>
                  </a:prstClr>
                </a:solidFill>
              </a:rPr>
              <a:t>20/02/15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BDA9AEF-71CA-47AD-BB66-07927C853C4B}"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353192896"/>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27A0723-292E-4226-AFE5-957C097B3F74}" type="datetime1">
              <a:rPr lang="en-US" smtClean="0">
                <a:solidFill>
                  <a:prstClr val="black">
                    <a:tint val="75000"/>
                  </a:prstClr>
                </a:solidFill>
              </a:rPr>
              <a:t>20/02/15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1518B8D-8644-4C2C-8A75-8459167D0B01}"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671930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F448DB-8130-4341-9C58-60402A9F6C0E}"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3004808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43321450-55E2-4B55-8EA9-CB15DA7B1801}" type="datetime1">
              <a:rPr lang="en-US" smtClean="0">
                <a:solidFill>
                  <a:prstClr val="black">
                    <a:tint val="75000"/>
                  </a:prstClr>
                </a:solidFill>
              </a:rPr>
              <a:t>20/02/15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97497738-C63B-4953-8D9D-C16D41E2C1B3}"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287646275"/>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7AC4B053-FA5F-4997-860B-9C0CDB98E5D2}" type="datetime1">
              <a:rPr lang="en-US" smtClean="0">
                <a:solidFill>
                  <a:prstClr val="black">
                    <a:tint val="75000"/>
                  </a:prstClr>
                </a:solidFill>
              </a:rPr>
              <a:t>20/02/15</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DA7FD1FA-A0CE-4827-BE21-BFEF23D89C2E}"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223552373"/>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E3BE79B8-0A23-4355-ACF4-996B6016994C}" type="datetime1">
              <a:rPr lang="en-US" smtClean="0">
                <a:solidFill>
                  <a:prstClr val="black">
                    <a:tint val="75000"/>
                  </a:prstClr>
                </a:solidFill>
              </a:rPr>
              <a:t>20/02/15</a:t>
            </a:fld>
            <a:endParaRPr lang="en-US" dirty="0">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33BAE18F-CA0F-4435-A1B4-A9B990CD0E97}"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75231165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ED39610-3F28-49F4-840F-611E25B91802}" type="datetime1">
              <a:rPr lang="en-US" smtClean="0">
                <a:solidFill>
                  <a:prstClr val="black">
                    <a:tint val="75000"/>
                  </a:prstClr>
                </a:solidFill>
              </a:rPr>
              <a:t>20/02/15</a:t>
            </a:fld>
            <a:endParaRPr lang="en-US" dirty="0">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C6F412DF-D76F-4A2D-9C0A-12B950F28C53}"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805526856"/>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B48EFF8-C948-4AB6-A238-77CF095E9BF9}" type="datetime1">
              <a:rPr lang="en-US" smtClean="0">
                <a:solidFill>
                  <a:prstClr val="black">
                    <a:tint val="75000"/>
                  </a:prstClr>
                </a:solidFill>
              </a:rPr>
              <a:t>20/02/15</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7325352E-E6B1-4CE6-956C-A30EA31C9CAD}"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108625376"/>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93DFF21-7D65-4FCA-8475-801DD964B2C7}" type="datetime1">
              <a:rPr lang="en-US" smtClean="0">
                <a:solidFill>
                  <a:prstClr val="black">
                    <a:tint val="75000"/>
                  </a:prstClr>
                </a:solidFill>
              </a:rPr>
              <a:t>20/02/15</a:t>
            </a:fld>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1FE107C1-DCD3-4E2D-8E45-E8E2723551AA}"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1218718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89E33F8-24A0-45D5-9353-23238231E0E3}" type="datetime1">
              <a:rPr lang="en-US" smtClean="0">
                <a:solidFill>
                  <a:prstClr val="black">
                    <a:tint val="75000"/>
                  </a:prstClr>
                </a:solidFill>
              </a:rPr>
              <a:t>20/02/15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6DD6EE97-5AAA-49C4-8EC1-05BE0FB0E868}"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7772742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7933FC4-89F4-4CA8-BF73-96B42EA62BCF}" type="datetime1">
              <a:rPr lang="en-US" smtClean="0">
                <a:solidFill>
                  <a:prstClr val="black">
                    <a:tint val="75000"/>
                  </a:prstClr>
                </a:solidFill>
              </a:rPr>
              <a:t>20/02/15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49513A65-479A-419E-A033-D4B1F6EE28CB}"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08601706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lvl1pPr>
              <a:defRPr b="1">
                <a:solidFill>
                  <a:srgbClr val="FF0000"/>
                </a:solidFill>
              </a:defRPr>
            </a:lvl1pPr>
          </a:lstStyle>
          <a:p>
            <a:r>
              <a:rPr lang="en-US" dirty="0" smtClean="0"/>
              <a:t>Click to edit Master title style</a:t>
            </a:r>
            <a:endParaRPr lang="en-US" dirty="0"/>
          </a:p>
        </p:txBody>
      </p:sp>
      <p:sp>
        <p:nvSpPr>
          <p:cNvPr id="3" name="Date Placeholder 3"/>
          <p:cNvSpPr>
            <a:spLocks noGrp="1"/>
          </p:cNvSpPr>
          <p:nvPr>
            <p:ph type="dt" sz="half" idx="10"/>
          </p:nvPr>
        </p:nvSpPr>
        <p:spPr>
          <a:xfrm>
            <a:off x="609600" y="6492876"/>
            <a:ext cx="2844800" cy="365125"/>
          </a:xfrm>
        </p:spPr>
        <p:txBody>
          <a:bodyPr/>
          <a:lstStyle>
            <a:lvl1pPr>
              <a:defRPr/>
            </a:lvl1pPr>
          </a:lstStyle>
          <a:p>
            <a:pPr>
              <a:defRPr/>
            </a:pPr>
            <a:fld id="{763B989A-CFA0-435E-91D2-97F80BE0B5F2}" type="datetime1">
              <a:rPr lang="en-US" smtClean="0">
                <a:solidFill>
                  <a:prstClr val="black">
                    <a:tint val="75000"/>
                  </a:prstClr>
                </a:solidFill>
              </a:rPr>
              <a:t>20/02/15</a:t>
            </a:fld>
            <a:endParaRPr lang="en-US" dirty="0">
              <a:solidFill>
                <a:prstClr val="black">
                  <a:tint val="75000"/>
                </a:prstClr>
              </a:solidFill>
            </a:endParaRPr>
          </a:p>
        </p:txBody>
      </p:sp>
      <p:sp>
        <p:nvSpPr>
          <p:cNvPr id="4" name="Footer Placeholder 4"/>
          <p:cNvSpPr>
            <a:spLocks noGrp="1"/>
          </p:cNvSpPr>
          <p:nvPr>
            <p:ph type="ftr" sz="quarter" idx="11"/>
          </p:nvPr>
        </p:nvSpPr>
        <p:spPr>
          <a:xfrm>
            <a:off x="4267200" y="6492876"/>
            <a:ext cx="3860800" cy="365125"/>
          </a:xfrm>
        </p:spPr>
        <p:txBody>
          <a:bodyPr/>
          <a:lstStyle>
            <a:lvl1pPr>
              <a:defRPr/>
            </a:lvl1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
        <p:nvSpPr>
          <p:cNvPr id="5" name="Slide Number Placeholder 5"/>
          <p:cNvSpPr>
            <a:spLocks noGrp="1"/>
          </p:cNvSpPr>
          <p:nvPr>
            <p:ph type="sldNum" sz="quarter" idx="12"/>
          </p:nvPr>
        </p:nvSpPr>
        <p:spPr>
          <a:xfrm>
            <a:off x="8737600" y="6492876"/>
            <a:ext cx="2844800" cy="365125"/>
          </a:xfrm>
        </p:spPr>
        <p:txBody>
          <a:bodyPr/>
          <a:lstStyle>
            <a:lvl1pPr>
              <a:defRPr/>
            </a:lvl1pPr>
          </a:lstStyle>
          <a:p>
            <a:pPr>
              <a:defRPr/>
            </a:pPr>
            <a:fld id="{E8B7496A-6294-4EA6-B43F-A48964E0DD6C}"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74557570"/>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72D3A5-ECAF-488C-8EDE-268F90A22BEA}"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397612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1459"/>
            <a:ext cx="11655840" cy="899665"/>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924930"/>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30879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831977"/>
            <a:ext cx="10515600" cy="1730499"/>
          </a:xfrm>
        </p:spPr>
        <p:txBody>
          <a:bodyPr anchor="b">
            <a:normAutofit/>
          </a:bodyPr>
          <a:lstStyle>
            <a:lvl1pPr>
              <a:defRPr sz="4800" baseline="0">
                <a:solidFill>
                  <a:schemeClr val="bg1"/>
                </a:solidFill>
              </a:defRPr>
            </a:lvl1pPr>
          </a:lstStyle>
          <a:p>
            <a:r>
              <a:rPr lang="en-US" dirty="0" smtClean="0"/>
              <a:t>Subtitle </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EAA9A2B4-529F-4B0A-A0A8-0F96D99E2540}" type="datetime1">
              <a:rPr lang="en-US" smtClean="0">
                <a:solidFill>
                  <a:prstClr val="white"/>
                </a:solidFill>
              </a:rPr>
              <a:t>20/02/15</a:t>
            </a:fld>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smtClean="0">
                <a:solidFill>
                  <a:prstClr val="white"/>
                </a:solidFill>
              </a:rPr>
              <a:t>Microsoft Proprietary</a:t>
            </a:r>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DBEBC56-EB11-46A2-969C-E281BC7400E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047689972"/>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831977"/>
            <a:ext cx="10515600" cy="1730499"/>
          </a:xfrm>
        </p:spPr>
        <p:txBody>
          <a:bodyPr anchor="b">
            <a:normAutofit/>
          </a:bodyPr>
          <a:lstStyle>
            <a:lvl1pPr>
              <a:defRPr sz="4800" baseline="0">
                <a:solidFill>
                  <a:schemeClr val="bg1"/>
                </a:solidFill>
              </a:defRPr>
            </a:lvl1pPr>
          </a:lstStyle>
          <a:p>
            <a:r>
              <a:rPr lang="en-US" dirty="0" smtClean="0"/>
              <a:t>Subtitle </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4CB899DB-535F-4666-95F1-08DDB25B4ACB}" type="datetime1">
              <a:rPr lang="en-US" smtClean="0">
                <a:solidFill>
                  <a:prstClr val="white"/>
                </a:solidFill>
              </a:rPr>
              <a:t>20/02/15</a:t>
            </a:fld>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smtClean="0">
                <a:solidFill>
                  <a:prstClr val="white"/>
                </a:solidFill>
              </a:rPr>
              <a:t>Microsoft Proprietary</a:t>
            </a:r>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DBEBC56-EB11-46A2-969C-E281BC7400E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412526567"/>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831977"/>
            <a:ext cx="10515600" cy="1730499"/>
          </a:xfrm>
        </p:spPr>
        <p:txBody>
          <a:bodyPr anchor="b">
            <a:normAutofit/>
          </a:bodyPr>
          <a:lstStyle>
            <a:lvl1pPr>
              <a:defRPr sz="4800" baseline="0">
                <a:solidFill>
                  <a:schemeClr val="bg1"/>
                </a:solidFill>
              </a:defRPr>
            </a:lvl1pPr>
          </a:lstStyle>
          <a:p>
            <a:r>
              <a:rPr lang="en-US" dirty="0" smtClean="0"/>
              <a:t>Subtitle </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AE4EAB42-EFE0-4610-B44B-A76045A61DD7}" type="datetime1">
              <a:rPr lang="en-US" smtClean="0">
                <a:solidFill>
                  <a:prstClr val="white"/>
                </a:solidFill>
              </a:rPr>
              <a:t>20/02/15</a:t>
            </a:fld>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smtClean="0">
                <a:solidFill>
                  <a:prstClr val="white"/>
                </a:solidFill>
              </a:rPr>
              <a:t>Microsoft Proprietary</a:t>
            </a:r>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DBEBC56-EB11-46A2-969C-E281BC7400E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08055788"/>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831977"/>
            <a:ext cx="10515600" cy="1730499"/>
          </a:xfrm>
        </p:spPr>
        <p:txBody>
          <a:bodyPr anchor="b">
            <a:normAutofit/>
          </a:bodyPr>
          <a:lstStyle>
            <a:lvl1pPr>
              <a:defRPr sz="4800" baseline="0">
                <a:solidFill>
                  <a:schemeClr val="bg1"/>
                </a:solidFill>
              </a:defRPr>
            </a:lvl1pPr>
          </a:lstStyle>
          <a:p>
            <a:r>
              <a:rPr lang="en-US" dirty="0" smtClean="0"/>
              <a:t>Subtitle </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CB0D19F3-E895-461B-B69B-5AB37A014632}" type="datetime1">
              <a:rPr lang="en-US" smtClean="0">
                <a:solidFill>
                  <a:prstClr val="white"/>
                </a:solidFill>
              </a:rPr>
              <a:t>20/02/15</a:t>
            </a:fld>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smtClean="0">
                <a:solidFill>
                  <a:prstClr val="white"/>
                </a:solidFill>
              </a:rPr>
              <a:t>Microsoft Proprietary</a:t>
            </a:r>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DBEBC56-EB11-46A2-969C-E281BC7400E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102161830"/>
      </p:ext>
    </p:extLst>
  </p:cSld>
  <p:clrMapOvr>
    <a:masterClrMapping/>
  </p:clrMapOvr>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831977"/>
            <a:ext cx="10515600" cy="1730499"/>
          </a:xfrm>
        </p:spPr>
        <p:txBody>
          <a:bodyPr anchor="b">
            <a:normAutofit/>
          </a:bodyPr>
          <a:lstStyle>
            <a:lvl1pPr>
              <a:defRPr sz="4800" baseline="0">
                <a:solidFill>
                  <a:schemeClr val="bg1"/>
                </a:solidFill>
              </a:defRPr>
            </a:lvl1pPr>
          </a:lstStyle>
          <a:p>
            <a:r>
              <a:rPr lang="en-US" dirty="0" smtClean="0"/>
              <a:t>Subtitle </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A7414C10-4C40-4912-B331-033997A44963}" type="datetime1">
              <a:rPr lang="en-US" smtClean="0">
                <a:solidFill>
                  <a:prstClr val="white"/>
                </a:solidFill>
              </a:rPr>
              <a:t>20/02/15</a:t>
            </a:fld>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smtClean="0">
                <a:solidFill>
                  <a:prstClr val="white"/>
                </a:solidFill>
              </a:rPr>
              <a:t>Microsoft Proprietary</a:t>
            </a:r>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DBEBC56-EB11-46A2-969C-E281BC7400E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736036762"/>
      </p:ext>
    </p:extLst>
  </p:cSld>
  <p:clrMapOvr>
    <a:masterClrMapping/>
  </p:clrMapOvr>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5BE9794-9380-448E-A567-2D17830DEC8D}"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4197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27DCA5-8CA1-4F81-B8B6-218AED3BE720}" type="datetime1">
              <a:rPr lang="en-US" smtClean="0"/>
              <a:t>20/02/15</a:t>
            </a:fld>
            <a:endParaRPr lang="en-US"/>
          </a:p>
        </p:txBody>
      </p:sp>
      <p:sp>
        <p:nvSpPr>
          <p:cNvPr id="5" name="Footer Placeholder 4"/>
          <p:cNvSpPr>
            <a:spLocks noGrp="1"/>
          </p:cNvSpPr>
          <p:nvPr>
            <p:ph type="ftr" sz="quarter" idx="11"/>
          </p:nvPr>
        </p:nvSpPr>
        <p:spPr/>
        <p:txBody>
          <a:bodyPr/>
          <a:lstStyle/>
          <a:p>
            <a:r>
              <a:rPr lang="en-US" smtClean="0"/>
              <a:t>Microsoft Proprietary</a:t>
            </a:r>
            <a:endParaRPr lang="en-US"/>
          </a:p>
        </p:txBody>
      </p:sp>
      <p:sp>
        <p:nvSpPr>
          <p:cNvPr id="6" name="Slide Number Placeholder 5"/>
          <p:cNvSpPr>
            <a:spLocks noGrp="1"/>
          </p:cNvSpPr>
          <p:nvPr>
            <p:ph type="sldNum" sz="quarter" idx="12"/>
          </p:nvPr>
        </p:nvSpPr>
        <p:spPr/>
        <p:txBody>
          <a:bodyPr/>
          <a:lstStyle/>
          <a:p>
            <a:fld id="{0272CA9B-8467-46F7-A6CD-55E6F2FC371D}" type="slidenum">
              <a:rPr lang="en-US" smtClean="0"/>
              <a:t>‹#›</a:t>
            </a:fld>
            <a:endParaRPr lang="en-US"/>
          </a:p>
        </p:txBody>
      </p:sp>
    </p:spTree>
    <p:extLst>
      <p:ext uri="{BB962C8B-B14F-4D97-AF65-F5344CB8AC3E}">
        <p14:creationId xmlns:p14="http://schemas.microsoft.com/office/powerpoint/2010/main" val="12008560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A72FD9-003A-42FB-824B-BBD9296B3F57}"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07542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5ED129-AA42-4DD4-B089-39118A6DCDCC}"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277187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E582A28-D671-4E50-AEBE-D4CC7EFDFA0B}" type="datetime1">
              <a:rPr lang="en-US" smtClean="0">
                <a:solidFill>
                  <a:prstClr val="black">
                    <a:tint val="75000"/>
                  </a:prstClr>
                </a:solidFill>
              </a:rPr>
              <a:t>20/02/15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42740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58D4379-E7CC-4C61-BB40-D4DCB8FC9836}" type="datetime1">
              <a:rPr lang="en-US" smtClean="0">
                <a:solidFill>
                  <a:prstClr val="black">
                    <a:tint val="75000"/>
                  </a:prstClr>
                </a:solidFill>
              </a:rPr>
              <a:t>20/02/15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96185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828D8A9-235B-437B-8EC0-3C77F5E8F10D}" type="datetime1">
              <a:rPr lang="en-US" smtClean="0">
                <a:solidFill>
                  <a:prstClr val="black">
                    <a:tint val="75000"/>
                  </a:prstClr>
                </a:solidFill>
              </a:rPr>
              <a:t>20/02/15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35439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32D217-C501-4285-A6F5-1F7A2B885BF5}" type="datetime1">
              <a:rPr lang="en-US" smtClean="0">
                <a:solidFill>
                  <a:prstClr val="black">
                    <a:tint val="75000"/>
                  </a:prstClr>
                </a:solidFill>
              </a:rPr>
              <a:t>20/02/15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70712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F70C41-DAC2-4507-B7FC-0DAB3FAA4E1C}" type="datetime1">
              <a:rPr lang="en-US" smtClean="0">
                <a:solidFill>
                  <a:prstClr val="black">
                    <a:tint val="75000"/>
                  </a:prstClr>
                </a:solidFill>
              </a:rPr>
              <a:t>20/02/15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648469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FA8F66-90AF-42D4-A318-BBC951C86522}" type="datetime1">
              <a:rPr lang="en-US" smtClean="0">
                <a:solidFill>
                  <a:prstClr val="black">
                    <a:tint val="75000"/>
                  </a:prstClr>
                </a:solidFill>
              </a:rPr>
              <a:t>20/02/15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04650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B8C3DB-8497-4FC4-8069-C9A9D5CA7249}"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194294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59B2E4-9A20-46E8-8296-7725F7989B87}"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6084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1812776-D5EC-4F74-A26D-F34301FD6BA9}" type="datetime1">
              <a:rPr lang="en-US" smtClean="0"/>
              <a:t>20/02/15</a:t>
            </a:fld>
            <a:endParaRPr lang="en-US"/>
          </a:p>
        </p:txBody>
      </p:sp>
      <p:sp>
        <p:nvSpPr>
          <p:cNvPr id="6" name="Footer Placeholder 5"/>
          <p:cNvSpPr>
            <a:spLocks noGrp="1"/>
          </p:cNvSpPr>
          <p:nvPr>
            <p:ph type="ftr" sz="quarter" idx="11"/>
          </p:nvPr>
        </p:nvSpPr>
        <p:spPr/>
        <p:txBody>
          <a:bodyPr/>
          <a:lstStyle/>
          <a:p>
            <a:r>
              <a:rPr lang="en-US" smtClean="0"/>
              <a:t>Microsoft Proprietary</a:t>
            </a:r>
            <a:endParaRPr lang="en-US"/>
          </a:p>
        </p:txBody>
      </p:sp>
      <p:sp>
        <p:nvSpPr>
          <p:cNvPr id="7" name="Slide Number Placeholder 6"/>
          <p:cNvSpPr>
            <a:spLocks noGrp="1"/>
          </p:cNvSpPr>
          <p:nvPr>
            <p:ph type="sldNum" sz="quarter" idx="12"/>
          </p:nvPr>
        </p:nvSpPr>
        <p:spPr/>
        <p:txBody>
          <a:bodyPr/>
          <a:lstStyle/>
          <a:p>
            <a:fld id="{0272CA9B-8467-46F7-A6CD-55E6F2FC371D}" type="slidenum">
              <a:rPr lang="en-US" smtClean="0"/>
              <a:t>‹#›</a:t>
            </a:fld>
            <a:endParaRPr lang="en-US"/>
          </a:p>
        </p:txBody>
      </p:sp>
    </p:spTree>
    <p:extLst>
      <p:ext uri="{BB962C8B-B14F-4D97-AF65-F5344CB8AC3E}">
        <p14:creationId xmlns:p14="http://schemas.microsoft.com/office/powerpoint/2010/main" val="10022796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1459"/>
            <a:ext cx="11655840" cy="899665"/>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924930"/>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920173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21005921"/>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831977"/>
            <a:ext cx="10515600" cy="1730499"/>
          </a:xfrm>
        </p:spPr>
        <p:txBody>
          <a:bodyPr anchor="b">
            <a:normAutofit/>
          </a:bodyPr>
          <a:lstStyle>
            <a:lvl1pPr>
              <a:defRPr sz="4800" baseline="0">
                <a:solidFill>
                  <a:schemeClr val="bg1"/>
                </a:solidFill>
              </a:defRPr>
            </a:lvl1pPr>
          </a:lstStyle>
          <a:p>
            <a:r>
              <a:rPr lang="en-US" dirty="0" smtClean="0"/>
              <a:t>Subtitle </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51DD3A15-B2A4-43B3-9D62-D984B62AB678}" type="datetime1">
              <a:rPr lang="en-US" smtClean="0">
                <a:solidFill>
                  <a:prstClr val="white"/>
                </a:solidFill>
              </a:rPr>
              <a:t>20/02/15</a:t>
            </a:fld>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smtClean="0">
                <a:solidFill>
                  <a:prstClr val="white"/>
                </a:solidFill>
              </a:rPr>
              <a:t>Microsoft Proprietary</a:t>
            </a:r>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DBEBC56-EB11-46A2-969C-E281BC7400E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656861842"/>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831977"/>
            <a:ext cx="10515600" cy="1730499"/>
          </a:xfrm>
        </p:spPr>
        <p:txBody>
          <a:bodyPr anchor="b">
            <a:normAutofit/>
          </a:bodyPr>
          <a:lstStyle>
            <a:lvl1pPr>
              <a:defRPr sz="4800" baseline="0">
                <a:solidFill>
                  <a:schemeClr val="bg1"/>
                </a:solidFill>
              </a:defRPr>
            </a:lvl1pPr>
          </a:lstStyle>
          <a:p>
            <a:r>
              <a:rPr lang="en-US" dirty="0" smtClean="0"/>
              <a:t>Subtitle </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8B0DB055-CFAA-4988-86DD-9B3D4DC9C1FB}" type="datetime1">
              <a:rPr lang="en-US" smtClean="0">
                <a:solidFill>
                  <a:prstClr val="white"/>
                </a:solidFill>
              </a:rPr>
              <a:t>20/02/15</a:t>
            </a:fld>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smtClean="0">
                <a:solidFill>
                  <a:prstClr val="white"/>
                </a:solidFill>
              </a:rPr>
              <a:t>Microsoft Proprietary</a:t>
            </a:r>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DBEBC56-EB11-46A2-969C-E281BC7400E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279291695"/>
      </p:ext>
    </p:extLst>
  </p:cSld>
  <p:clrMapOvr>
    <a:masterClrMapping/>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831977"/>
            <a:ext cx="10515600" cy="1730499"/>
          </a:xfrm>
        </p:spPr>
        <p:txBody>
          <a:bodyPr anchor="b">
            <a:normAutofit/>
          </a:bodyPr>
          <a:lstStyle>
            <a:lvl1pPr>
              <a:defRPr sz="4800" baseline="0">
                <a:solidFill>
                  <a:schemeClr val="bg1"/>
                </a:solidFill>
              </a:defRPr>
            </a:lvl1pPr>
          </a:lstStyle>
          <a:p>
            <a:r>
              <a:rPr lang="en-US" dirty="0" smtClean="0"/>
              <a:t>Subtitle </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215E2E19-E734-4AEA-99CE-58BF128ED5DF}" type="datetime1">
              <a:rPr lang="en-US" smtClean="0">
                <a:solidFill>
                  <a:prstClr val="white"/>
                </a:solidFill>
              </a:rPr>
              <a:t>20/02/15</a:t>
            </a:fld>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smtClean="0">
                <a:solidFill>
                  <a:prstClr val="white"/>
                </a:solidFill>
              </a:rPr>
              <a:t>Microsoft Proprietary</a:t>
            </a:r>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DBEBC56-EB11-46A2-969C-E281BC7400E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1850152"/>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_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831977"/>
            <a:ext cx="10515600" cy="1730499"/>
          </a:xfrm>
        </p:spPr>
        <p:txBody>
          <a:bodyPr anchor="b">
            <a:normAutofit/>
          </a:bodyPr>
          <a:lstStyle>
            <a:lvl1pPr>
              <a:defRPr sz="4800" baseline="0">
                <a:solidFill>
                  <a:schemeClr val="bg1"/>
                </a:solidFill>
              </a:defRPr>
            </a:lvl1pPr>
          </a:lstStyle>
          <a:p>
            <a:r>
              <a:rPr lang="en-US" dirty="0" smtClean="0"/>
              <a:t>Subtitle </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722CE8DB-C90E-4459-BA30-9E04B6BE19CA}" type="datetime1">
              <a:rPr lang="en-US" smtClean="0">
                <a:solidFill>
                  <a:prstClr val="white"/>
                </a:solidFill>
              </a:rPr>
              <a:t>20/02/15</a:t>
            </a:fld>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smtClean="0">
                <a:solidFill>
                  <a:prstClr val="white"/>
                </a:solidFill>
              </a:rPr>
              <a:t>Microsoft Proprietary</a:t>
            </a:r>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DBEBC56-EB11-46A2-969C-E281BC7400E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896331687"/>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_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831977"/>
            <a:ext cx="10515600" cy="1730499"/>
          </a:xfrm>
        </p:spPr>
        <p:txBody>
          <a:bodyPr anchor="b">
            <a:normAutofit/>
          </a:bodyPr>
          <a:lstStyle>
            <a:lvl1pPr>
              <a:defRPr sz="4800" baseline="0">
                <a:solidFill>
                  <a:schemeClr val="bg1"/>
                </a:solidFill>
              </a:defRPr>
            </a:lvl1pPr>
          </a:lstStyle>
          <a:p>
            <a:r>
              <a:rPr lang="en-US" dirty="0" smtClean="0"/>
              <a:t>Subtitle </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A3426851-8591-45D2-A57F-D06A097E005F}" type="datetime1">
              <a:rPr lang="en-US" smtClean="0">
                <a:solidFill>
                  <a:prstClr val="white"/>
                </a:solidFill>
              </a:rPr>
              <a:t>20/02/15</a:t>
            </a:fld>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smtClean="0">
                <a:solidFill>
                  <a:prstClr val="white"/>
                </a:solidFill>
              </a:rPr>
              <a:t>Microsoft Proprietary</a:t>
            </a:r>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DBEBC56-EB11-46A2-969C-E281BC7400E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150982514"/>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6_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831977"/>
            <a:ext cx="10515600" cy="1730499"/>
          </a:xfrm>
        </p:spPr>
        <p:txBody>
          <a:bodyPr anchor="b">
            <a:normAutofit/>
          </a:bodyPr>
          <a:lstStyle>
            <a:lvl1pPr>
              <a:defRPr sz="4800" baseline="0">
                <a:solidFill>
                  <a:schemeClr val="bg1"/>
                </a:solidFill>
              </a:defRPr>
            </a:lvl1pPr>
          </a:lstStyle>
          <a:p>
            <a:r>
              <a:rPr lang="en-US" dirty="0" smtClean="0"/>
              <a:t>Subtitle </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227E9B81-B9F8-4547-B93E-3E2F8FEABC38}" type="datetime1">
              <a:rPr lang="en-US" smtClean="0">
                <a:solidFill>
                  <a:prstClr val="white"/>
                </a:solidFill>
              </a:rPr>
              <a:t>20/02/15</a:t>
            </a:fld>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smtClean="0">
                <a:solidFill>
                  <a:prstClr val="white"/>
                </a:solidFill>
              </a:rPr>
              <a:t>Microsoft Proprietary</a:t>
            </a:r>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DBEBC56-EB11-46A2-969C-E281BC7400E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01653441"/>
      </p:ext>
    </p:extLst>
  </p:cSld>
  <p:clrMapOvr>
    <a:masterClrMapping/>
  </p:clrMapOvr>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3529F46-293B-4767-905E-A57217D3C56E}"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F3FDD1A-8D27-40EB-B922-363B208F29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3288347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CBC7ED-FD10-4DBB-A7F6-25321415DE45}"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F3FDD1A-8D27-40EB-B922-363B208F29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1764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32E04C5-D5EA-4BE8-829D-538644E84799}" type="datetime1">
              <a:rPr lang="en-US" smtClean="0"/>
              <a:t>20/02/15</a:t>
            </a:fld>
            <a:endParaRPr lang="en-US"/>
          </a:p>
        </p:txBody>
      </p:sp>
      <p:sp>
        <p:nvSpPr>
          <p:cNvPr id="8" name="Footer Placeholder 7"/>
          <p:cNvSpPr>
            <a:spLocks noGrp="1"/>
          </p:cNvSpPr>
          <p:nvPr>
            <p:ph type="ftr" sz="quarter" idx="11"/>
          </p:nvPr>
        </p:nvSpPr>
        <p:spPr/>
        <p:txBody>
          <a:bodyPr/>
          <a:lstStyle/>
          <a:p>
            <a:r>
              <a:rPr lang="en-US" smtClean="0"/>
              <a:t>Microsoft Proprietary</a:t>
            </a:r>
            <a:endParaRPr lang="en-US"/>
          </a:p>
        </p:txBody>
      </p:sp>
      <p:sp>
        <p:nvSpPr>
          <p:cNvPr id="9" name="Slide Number Placeholder 8"/>
          <p:cNvSpPr>
            <a:spLocks noGrp="1"/>
          </p:cNvSpPr>
          <p:nvPr>
            <p:ph type="sldNum" sz="quarter" idx="12"/>
          </p:nvPr>
        </p:nvSpPr>
        <p:spPr/>
        <p:txBody>
          <a:bodyPr/>
          <a:lstStyle/>
          <a:p>
            <a:fld id="{0272CA9B-8467-46F7-A6CD-55E6F2FC371D}" type="slidenum">
              <a:rPr lang="en-US" smtClean="0"/>
              <a:t>‹#›</a:t>
            </a:fld>
            <a:endParaRPr lang="en-US"/>
          </a:p>
        </p:txBody>
      </p:sp>
    </p:spTree>
    <p:extLst>
      <p:ext uri="{BB962C8B-B14F-4D97-AF65-F5344CB8AC3E}">
        <p14:creationId xmlns:p14="http://schemas.microsoft.com/office/powerpoint/2010/main" val="293733871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861444-3357-4AA0-AC63-EC2D719F2FD4}"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F3FDD1A-8D27-40EB-B922-363B208F29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17711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9DD5FEF-2504-43F2-84F5-4CE2AE2363C2}" type="datetime1">
              <a:rPr lang="en-US" smtClean="0">
                <a:solidFill>
                  <a:prstClr val="black">
                    <a:tint val="75000"/>
                  </a:prstClr>
                </a:solidFill>
              </a:rPr>
              <a:t>20/02/15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F3FDD1A-8D27-40EB-B922-363B208F29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8861813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B7B27A2-CAED-4E9C-8741-B4C0F81AC050}" type="datetime1">
              <a:rPr lang="en-US" smtClean="0">
                <a:solidFill>
                  <a:prstClr val="black">
                    <a:tint val="75000"/>
                  </a:prstClr>
                </a:solidFill>
              </a:rPr>
              <a:t>20/02/15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F3FDD1A-8D27-40EB-B922-363B208F29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93683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9F8B2EC-F176-4D40-BDD7-84A180CF8AF9}" type="datetime1">
              <a:rPr lang="en-US" smtClean="0">
                <a:solidFill>
                  <a:prstClr val="black">
                    <a:tint val="75000"/>
                  </a:prstClr>
                </a:solidFill>
              </a:rPr>
              <a:t>20/02/15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F3FDD1A-8D27-40EB-B922-363B208F29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225005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FB035C-4D0D-4DCB-9597-73EE7C743568}" type="datetime1">
              <a:rPr lang="en-US" smtClean="0">
                <a:solidFill>
                  <a:prstClr val="black">
                    <a:tint val="75000"/>
                  </a:prstClr>
                </a:solidFill>
              </a:rPr>
              <a:t>20/02/15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F3FDD1A-8D27-40EB-B922-363B208F29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923425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6FAFA0-4887-4AB2-A4C9-1A822CB1DACE}" type="datetime1">
              <a:rPr lang="en-US" smtClean="0">
                <a:solidFill>
                  <a:prstClr val="black">
                    <a:tint val="75000"/>
                  </a:prstClr>
                </a:solidFill>
              </a:rPr>
              <a:t>20/02/15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F3FDD1A-8D27-40EB-B922-363B208F29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0886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21C448-2062-40C2-8A8A-BABFD24C97FE}" type="datetime1">
              <a:rPr lang="en-US" smtClean="0">
                <a:solidFill>
                  <a:prstClr val="black">
                    <a:tint val="75000"/>
                  </a:prstClr>
                </a:solidFill>
              </a:rPr>
              <a:t>20/02/15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F3FDD1A-8D27-40EB-B922-363B208F29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596976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52B385-ED70-48A2-BE46-BDCBA0CE6727}"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F3FDD1A-8D27-40EB-B922-363B208F29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83716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8E1C7C-265A-42C8-AF71-B1C85888B906}"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F3FDD1A-8D27-40EB-B922-363B208F29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814325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tx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rot="9927899" flipH="1" flipV="1">
            <a:off x="6386975" y="3987033"/>
            <a:ext cx="3740529" cy="3394742"/>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5" name="Freeform 14"/>
          <p:cNvSpPr/>
          <p:nvPr userDrawn="1"/>
        </p:nvSpPr>
        <p:spPr bwMode="auto">
          <a:xfrm rot="17875525">
            <a:off x="5410784" y="-340176"/>
            <a:ext cx="35862" cy="1220190"/>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noAutofit/>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rot="20396706" flipH="1" flipV="1">
            <a:off x="2040453" y="-1103253"/>
            <a:ext cx="5209118" cy="6925621"/>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2" name="Rectangle 21"/>
          <p:cNvSpPr/>
          <p:nvPr userDrawn="1"/>
        </p:nvSpPr>
        <p:spPr bwMode="auto">
          <a:xfrm>
            <a:off x="269239" y="2082621"/>
            <a:ext cx="8067823" cy="3587759"/>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7" rIns="0" bIns="34287" numCol="1" rtlCol="0" anchor="ctr" anchorCtr="0" compatLnSpc="1">
            <a:prstTxWarp prst="textNoShape">
              <a:avLst/>
            </a:prstTxWarp>
          </a:bodyPr>
          <a:lstStyle/>
          <a:p>
            <a:pPr algn="ctr" defTabSz="685486" fontAlgn="base">
              <a:spcBef>
                <a:spcPct val="0"/>
              </a:spcBef>
              <a:spcAft>
                <a:spcPct val="0"/>
              </a:spcAft>
            </a:pPr>
            <a:endParaRPr lang="en-US" sz="1470" dirty="0">
              <a:gradFill>
                <a:gsLst>
                  <a:gs pos="5833">
                    <a:prstClr val="black"/>
                  </a:gs>
                  <a:gs pos="100000">
                    <a:prstClr val="black"/>
                  </a:gs>
                </a:gsLst>
                <a:lin ang="5400000" scaled="0"/>
              </a:gradFill>
            </a:endParaRPr>
          </a:p>
        </p:txBody>
      </p:sp>
      <p:sp>
        <p:nvSpPr>
          <p:cNvPr id="23" name="Text Placeholder 4"/>
          <p:cNvSpPr>
            <a:spLocks noGrp="1"/>
          </p:cNvSpPr>
          <p:nvPr userDrawn="1">
            <p:ph type="body" sz="quarter" idx="12" hasCustomPrompt="1"/>
          </p:nvPr>
        </p:nvSpPr>
        <p:spPr bwMode="white">
          <a:xfrm>
            <a:off x="269239" y="3877271"/>
            <a:ext cx="8067823" cy="1794661"/>
          </a:xfrm>
          <a:noFill/>
        </p:spPr>
        <p:txBody>
          <a:bodyPr lIns="182880" tIns="146304" rIns="182880" bIns="146304">
            <a:noAutofit/>
          </a:bodyPr>
          <a:lstStyle>
            <a:lvl1pPr marL="0" indent="0">
              <a:spcBef>
                <a:spcPts val="0"/>
              </a:spcBef>
              <a:buNone/>
              <a:defRPr sz="3137" spc="0" baseline="0">
                <a:gradFill>
                  <a:gsLst>
                    <a:gs pos="100000">
                      <a:schemeClr val="tx1"/>
                    </a:gs>
                    <a:gs pos="0">
                      <a:schemeClr val="tx1"/>
                    </a:gs>
                  </a:gsLst>
                  <a:lin ang="5400000" scaled="0"/>
                </a:gradFill>
                <a:latin typeface="+mj-lt"/>
              </a:defRPr>
            </a:lvl1pPr>
          </a:lstStyle>
          <a:p>
            <a:pPr lvl="0"/>
            <a:r>
              <a:rPr lang="en-US" dirty="0" smtClean="0"/>
              <a:t>Speaker Name</a:t>
            </a:r>
          </a:p>
        </p:txBody>
      </p:sp>
      <p:sp>
        <p:nvSpPr>
          <p:cNvPr id="24" name="Title 1"/>
          <p:cNvSpPr>
            <a:spLocks noGrp="1"/>
          </p:cNvSpPr>
          <p:nvPr userDrawn="1">
            <p:ph type="title" hasCustomPrompt="1"/>
          </p:nvPr>
        </p:nvSpPr>
        <p:spPr bwMode="white">
          <a:xfrm>
            <a:off x="269239" y="2084186"/>
            <a:ext cx="8067823" cy="1793104"/>
          </a:xfrm>
          <a:noFill/>
        </p:spPr>
        <p:txBody>
          <a:bodyPr lIns="146304" tIns="91440" rIns="146304" bIns="91440" anchor="t" anchorCtr="0"/>
          <a:lstStyle>
            <a:lvl1pPr>
              <a:defRPr sz="5294" spc="-74" baseline="0">
                <a:gradFill>
                  <a:gsLst>
                    <a:gs pos="100000">
                      <a:schemeClr val="tx1"/>
                    </a:gs>
                    <a:gs pos="0">
                      <a:schemeClr val="tx1"/>
                    </a:gs>
                  </a:gsLst>
                  <a:lin ang="5400000" scaled="0"/>
                </a:gradFill>
              </a:defRPr>
            </a:lvl1pPr>
          </a:lstStyle>
          <a:p>
            <a:r>
              <a:rPr lang="en-US" dirty="0" smtClean="0"/>
              <a:t>Presentation title</a:t>
            </a:r>
            <a:endParaRPr lang="en-US" dirty="0"/>
          </a:p>
        </p:txBody>
      </p:sp>
      <p:pic>
        <p:nvPicPr>
          <p:cNvPr id="25" name="Picture 24"/>
          <p:cNvPicPr>
            <a:picLocks noChangeAspect="1"/>
          </p:cNvPicPr>
          <p:nvPr userDrawn="1"/>
        </p:nvPicPr>
        <p:blipFill>
          <a:blip r:embed="rId4"/>
          <a:stretch>
            <a:fillRect/>
          </a:stretch>
        </p:blipFill>
        <p:spPr>
          <a:xfrm>
            <a:off x="269240" y="288354"/>
            <a:ext cx="1798278" cy="1798533"/>
          </a:xfrm>
          <a:prstGeom prst="rect">
            <a:avLst/>
          </a:prstGeom>
        </p:spPr>
      </p:pic>
      <p:pic>
        <p:nvPicPr>
          <p:cNvPr id="26" name="Picture 2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invGray">
          <a:xfrm>
            <a:off x="10309635" y="459898"/>
            <a:ext cx="1434153" cy="307259"/>
          </a:xfrm>
          <a:prstGeom prst="rect">
            <a:avLst/>
          </a:prstGeom>
        </p:spPr>
      </p:pic>
    </p:spTree>
    <p:extLst>
      <p:ext uri="{BB962C8B-B14F-4D97-AF65-F5344CB8AC3E}">
        <p14:creationId xmlns:p14="http://schemas.microsoft.com/office/powerpoint/2010/main" val="3842423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572125A-B39B-47B5-8752-86A8A8733236}" type="datetime1">
              <a:rPr lang="en-US" smtClean="0"/>
              <a:t>20/02/15</a:t>
            </a:fld>
            <a:endParaRPr lang="en-US"/>
          </a:p>
        </p:txBody>
      </p:sp>
      <p:sp>
        <p:nvSpPr>
          <p:cNvPr id="4" name="Footer Placeholder 3"/>
          <p:cNvSpPr>
            <a:spLocks noGrp="1"/>
          </p:cNvSpPr>
          <p:nvPr>
            <p:ph type="ftr" sz="quarter" idx="11"/>
          </p:nvPr>
        </p:nvSpPr>
        <p:spPr/>
        <p:txBody>
          <a:bodyPr/>
          <a:lstStyle/>
          <a:p>
            <a:r>
              <a:rPr lang="en-US" smtClean="0"/>
              <a:t>Microsoft Proprietary</a:t>
            </a:r>
            <a:endParaRPr lang="en-US"/>
          </a:p>
        </p:txBody>
      </p:sp>
      <p:sp>
        <p:nvSpPr>
          <p:cNvPr id="5" name="Slide Number Placeholder 4"/>
          <p:cNvSpPr>
            <a:spLocks noGrp="1"/>
          </p:cNvSpPr>
          <p:nvPr>
            <p:ph type="sldNum" sz="quarter" idx="12"/>
          </p:nvPr>
        </p:nvSpPr>
        <p:spPr/>
        <p:txBody>
          <a:bodyPr/>
          <a:lstStyle/>
          <a:p>
            <a:fld id="{0272CA9B-8467-46F7-A6CD-55E6F2FC371D}" type="slidenum">
              <a:rPr lang="en-US" smtClean="0"/>
              <a:t>‹#›</a:t>
            </a:fld>
            <a:endParaRPr lang="en-US"/>
          </a:p>
        </p:txBody>
      </p:sp>
    </p:spTree>
    <p:extLst>
      <p:ext uri="{BB962C8B-B14F-4D97-AF65-F5344CB8AC3E}">
        <p14:creationId xmlns:p14="http://schemas.microsoft.com/office/powerpoint/2010/main" val="16786502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9F928A6-CE4D-4643-A534-65E3EAEC6380}"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23763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D6E406-C9D1-4A5F-93A6-8BEC8DD3CF90}"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2173817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1FC7A3-2813-4558-80C6-FDF22442DFAB}"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666660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D4FB4BC-0B48-4F52-A39E-7D2FEA75030A}" type="datetime1">
              <a:rPr lang="en-US" smtClean="0">
                <a:solidFill>
                  <a:prstClr val="black">
                    <a:tint val="75000"/>
                  </a:prstClr>
                </a:solidFill>
              </a:rPr>
              <a:t>20/02/15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74844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F30CDA6-5D4D-463C-8C87-6D5C0F5A9D2A}" type="datetime1">
              <a:rPr lang="en-US" smtClean="0">
                <a:solidFill>
                  <a:prstClr val="black">
                    <a:tint val="75000"/>
                  </a:prstClr>
                </a:solidFill>
              </a:rPr>
              <a:t>20/02/15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44827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79A8E7-094D-4494-A1D1-105B3BA8D477}" type="datetime1">
              <a:rPr lang="en-US" smtClean="0">
                <a:solidFill>
                  <a:prstClr val="black">
                    <a:tint val="75000"/>
                  </a:prstClr>
                </a:solidFill>
              </a:rPr>
              <a:t>20/02/15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144461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2434AA-33E2-45D2-AB73-DECADA547231}" type="datetime1">
              <a:rPr lang="en-US" smtClean="0">
                <a:solidFill>
                  <a:prstClr val="black">
                    <a:tint val="75000"/>
                  </a:prstClr>
                </a:solidFill>
              </a:rPr>
              <a:t>20/02/15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013967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456BD6-63B2-4FDB-9146-605E620297B1}" type="datetime1">
              <a:rPr lang="en-US" smtClean="0">
                <a:solidFill>
                  <a:prstClr val="black">
                    <a:tint val="75000"/>
                  </a:prstClr>
                </a:solidFill>
              </a:rPr>
              <a:t>20/02/15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450411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DD2DF8-18A3-4759-A611-0ED26AD4A193}" type="datetime1">
              <a:rPr lang="en-US" smtClean="0">
                <a:solidFill>
                  <a:prstClr val="black">
                    <a:tint val="75000"/>
                  </a:prstClr>
                </a:solidFill>
              </a:rPr>
              <a:t>20/02/15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028167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57E527-B00D-4409-9FEE-1544A2D4D7D8}"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31887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94DAEB-A6D2-49D5-9555-A209F81C17E2}" type="datetime1">
              <a:rPr lang="en-US" smtClean="0"/>
              <a:t>20/02/15</a:t>
            </a:fld>
            <a:endParaRPr lang="en-US"/>
          </a:p>
        </p:txBody>
      </p:sp>
      <p:sp>
        <p:nvSpPr>
          <p:cNvPr id="3" name="Footer Placeholder 2"/>
          <p:cNvSpPr>
            <a:spLocks noGrp="1"/>
          </p:cNvSpPr>
          <p:nvPr>
            <p:ph type="ftr" sz="quarter" idx="11"/>
          </p:nvPr>
        </p:nvSpPr>
        <p:spPr/>
        <p:txBody>
          <a:bodyPr/>
          <a:lstStyle/>
          <a:p>
            <a:r>
              <a:rPr lang="en-US" smtClean="0"/>
              <a:t>Microsoft Proprietary</a:t>
            </a:r>
            <a:endParaRPr lang="en-US"/>
          </a:p>
        </p:txBody>
      </p:sp>
      <p:sp>
        <p:nvSpPr>
          <p:cNvPr id="4" name="Slide Number Placeholder 3"/>
          <p:cNvSpPr>
            <a:spLocks noGrp="1"/>
          </p:cNvSpPr>
          <p:nvPr>
            <p:ph type="sldNum" sz="quarter" idx="12"/>
          </p:nvPr>
        </p:nvSpPr>
        <p:spPr/>
        <p:txBody>
          <a:bodyPr/>
          <a:lstStyle/>
          <a:p>
            <a:fld id="{0272CA9B-8467-46F7-A6CD-55E6F2FC371D}" type="slidenum">
              <a:rPr lang="en-US" smtClean="0"/>
              <a:t>‹#›</a:t>
            </a:fld>
            <a:endParaRPr lang="en-US"/>
          </a:p>
        </p:txBody>
      </p:sp>
    </p:spTree>
    <p:extLst>
      <p:ext uri="{BB962C8B-B14F-4D97-AF65-F5344CB8AC3E}">
        <p14:creationId xmlns:p14="http://schemas.microsoft.com/office/powerpoint/2010/main" val="372324768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3F500-5272-43CF-A43B-9A7C57DB6AF3}"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29814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1459"/>
            <a:ext cx="11655840" cy="899665"/>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924930"/>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59457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55558386"/>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831977"/>
            <a:ext cx="10515600" cy="1730499"/>
          </a:xfrm>
        </p:spPr>
        <p:txBody>
          <a:bodyPr anchor="b">
            <a:normAutofit/>
          </a:bodyPr>
          <a:lstStyle>
            <a:lvl1pPr>
              <a:defRPr sz="4800" baseline="0">
                <a:solidFill>
                  <a:schemeClr val="bg1"/>
                </a:solidFill>
              </a:defRPr>
            </a:lvl1pPr>
          </a:lstStyle>
          <a:p>
            <a:r>
              <a:rPr lang="en-US" dirty="0" smtClean="0"/>
              <a:t>Subtitle </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E0D916F7-4BD7-43F6-B074-9378B045A8DA}" type="datetime1">
              <a:rPr lang="en-US" smtClean="0">
                <a:solidFill>
                  <a:prstClr val="white"/>
                </a:solidFill>
              </a:rPr>
              <a:t>20/02/15</a:t>
            </a:fld>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smtClean="0">
                <a:solidFill>
                  <a:prstClr val="white"/>
                </a:solidFill>
              </a:rPr>
              <a:t>Microsoft Proprietary</a:t>
            </a:r>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DBEBC56-EB11-46A2-969C-E281BC7400E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907885875"/>
      </p:ext>
    </p:extLst>
  </p:cSld>
  <p:clrMapOvr>
    <a:masterClrMapping/>
  </p:clrMapOvr>
  <p:timing>
    <p:tnLst>
      <p:par>
        <p:cTn xmlns:p14="http://schemas.microsoft.com/office/powerpoint/2010/mai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831977"/>
            <a:ext cx="10515600" cy="1730499"/>
          </a:xfrm>
        </p:spPr>
        <p:txBody>
          <a:bodyPr anchor="b">
            <a:normAutofit/>
          </a:bodyPr>
          <a:lstStyle>
            <a:lvl1pPr>
              <a:defRPr sz="4800" baseline="0">
                <a:solidFill>
                  <a:schemeClr val="bg1"/>
                </a:solidFill>
              </a:defRPr>
            </a:lvl1pPr>
          </a:lstStyle>
          <a:p>
            <a:r>
              <a:rPr lang="en-US" dirty="0" smtClean="0"/>
              <a:t>Subtitle </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586F8764-6C58-4E59-AD43-21C0F39F85A6}" type="datetime1">
              <a:rPr lang="en-US" smtClean="0">
                <a:solidFill>
                  <a:prstClr val="white"/>
                </a:solidFill>
              </a:rPr>
              <a:t>20/02/15</a:t>
            </a:fld>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smtClean="0">
                <a:solidFill>
                  <a:prstClr val="white"/>
                </a:solidFill>
              </a:rPr>
              <a:t>Microsoft Proprietary</a:t>
            </a:r>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DBEBC56-EB11-46A2-969C-E281BC7400E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003585577"/>
      </p:ext>
    </p:extLst>
  </p:cSld>
  <p:clrMapOvr>
    <a:masterClrMapping/>
  </p:clrMapOvr>
  <p:timing>
    <p:tnLst>
      <p:par>
        <p:cTn xmlns:p14="http://schemas.microsoft.com/office/powerpoint/2010/mai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831977"/>
            <a:ext cx="10515600" cy="1730499"/>
          </a:xfrm>
        </p:spPr>
        <p:txBody>
          <a:bodyPr anchor="b">
            <a:normAutofit/>
          </a:bodyPr>
          <a:lstStyle>
            <a:lvl1pPr>
              <a:defRPr sz="4800" baseline="0">
                <a:solidFill>
                  <a:schemeClr val="bg1"/>
                </a:solidFill>
              </a:defRPr>
            </a:lvl1pPr>
          </a:lstStyle>
          <a:p>
            <a:r>
              <a:rPr lang="en-US" dirty="0" smtClean="0"/>
              <a:t>Subtitle </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0DE4F30D-E6A9-455F-B887-D1478FF5E750}" type="datetime1">
              <a:rPr lang="en-US" smtClean="0">
                <a:solidFill>
                  <a:prstClr val="white"/>
                </a:solidFill>
              </a:rPr>
              <a:t>20/02/15</a:t>
            </a:fld>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smtClean="0">
                <a:solidFill>
                  <a:prstClr val="white"/>
                </a:solidFill>
              </a:rPr>
              <a:t>Microsoft Proprietary</a:t>
            </a:r>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DBEBC56-EB11-46A2-969C-E281BC7400E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293496981"/>
      </p:ext>
    </p:extLst>
  </p:cSld>
  <p:clrMapOvr>
    <a:masterClrMapping/>
  </p:clrMapOvr>
  <p:timing>
    <p:tnLst>
      <p:par>
        <p:cTn xmlns:p14="http://schemas.microsoft.com/office/powerpoint/2010/mai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4_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831977"/>
            <a:ext cx="10515600" cy="1730499"/>
          </a:xfrm>
        </p:spPr>
        <p:txBody>
          <a:bodyPr anchor="b">
            <a:normAutofit/>
          </a:bodyPr>
          <a:lstStyle>
            <a:lvl1pPr>
              <a:defRPr sz="4800" baseline="0">
                <a:solidFill>
                  <a:schemeClr val="bg1"/>
                </a:solidFill>
              </a:defRPr>
            </a:lvl1pPr>
          </a:lstStyle>
          <a:p>
            <a:r>
              <a:rPr lang="en-US" dirty="0" smtClean="0"/>
              <a:t>Subtitle </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6D7D73E8-EB62-4A91-952C-55AF5FE37A09}" type="datetime1">
              <a:rPr lang="en-US" smtClean="0">
                <a:solidFill>
                  <a:prstClr val="white"/>
                </a:solidFill>
              </a:rPr>
              <a:t>20/02/15</a:t>
            </a:fld>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smtClean="0">
                <a:solidFill>
                  <a:prstClr val="white"/>
                </a:solidFill>
              </a:rPr>
              <a:t>Microsoft Proprietary</a:t>
            </a:r>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DBEBC56-EB11-46A2-969C-E281BC7400E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103696824"/>
      </p:ext>
    </p:extLst>
  </p:cSld>
  <p:clrMapOvr>
    <a:masterClrMapping/>
  </p:clrMapOvr>
  <p:timing>
    <p:tnLst>
      <p:par>
        <p:cTn xmlns:p14="http://schemas.microsoft.com/office/powerpoint/2010/mai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_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831977"/>
            <a:ext cx="10515600" cy="1730499"/>
          </a:xfrm>
        </p:spPr>
        <p:txBody>
          <a:bodyPr anchor="b">
            <a:normAutofit/>
          </a:bodyPr>
          <a:lstStyle>
            <a:lvl1pPr>
              <a:defRPr sz="4800" baseline="0">
                <a:solidFill>
                  <a:schemeClr val="bg1"/>
                </a:solidFill>
              </a:defRPr>
            </a:lvl1pPr>
          </a:lstStyle>
          <a:p>
            <a:r>
              <a:rPr lang="en-US" dirty="0" smtClean="0"/>
              <a:t>Subtitle </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8293034B-59CA-4887-8A85-D1880EC6DC46}" type="datetime1">
              <a:rPr lang="en-US" smtClean="0">
                <a:solidFill>
                  <a:prstClr val="white"/>
                </a:solidFill>
              </a:rPr>
              <a:t>20/02/15</a:t>
            </a:fld>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smtClean="0">
                <a:solidFill>
                  <a:prstClr val="white"/>
                </a:solidFill>
              </a:rPr>
              <a:t>Microsoft Proprietary</a:t>
            </a:r>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DBEBC56-EB11-46A2-969C-E281BC7400E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187826753"/>
      </p:ext>
    </p:extLst>
  </p:cSld>
  <p:clrMapOvr>
    <a:masterClrMapping/>
  </p:clrMapOvr>
  <p:timing>
    <p:tnLst>
      <p:par>
        <p:cTn xmlns:p14="http://schemas.microsoft.com/office/powerpoint/2010/mai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6_Section Header">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2831977"/>
            <a:ext cx="10515600" cy="1730499"/>
          </a:xfrm>
        </p:spPr>
        <p:txBody>
          <a:bodyPr anchor="b">
            <a:normAutofit/>
          </a:bodyPr>
          <a:lstStyle>
            <a:lvl1pPr>
              <a:defRPr sz="4800" baseline="0">
                <a:solidFill>
                  <a:schemeClr val="bg1"/>
                </a:solidFill>
              </a:defRPr>
            </a:lvl1pPr>
          </a:lstStyle>
          <a:p>
            <a:r>
              <a:rPr lang="en-US" dirty="0" smtClean="0"/>
              <a:t>Subtitle </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1B4D1FAE-4E13-4588-9E2E-16A58396DC73}" type="datetime1">
              <a:rPr lang="en-US" smtClean="0">
                <a:solidFill>
                  <a:prstClr val="white"/>
                </a:solidFill>
              </a:rPr>
              <a:t>20/02/15</a:t>
            </a:fld>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smtClean="0">
                <a:solidFill>
                  <a:prstClr val="white"/>
                </a:solidFill>
              </a:rPr>
              <a:t>Microsoft Proprietary</a:t>
            </a:r>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DBEBC56-EB11-46A2-969C-E281BC7400E0}"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414494568"/>
      </p:ext>
    </p:extLst>
  </p:cSld>
  <p:clrMapOvr>
    <a:masterClrMapping/>
  </p:clrMapOvr>
  <p:timing>
    <p:tnLst>
      <p:par>
        <p:cTn xmlns:p14="http://schemas.microsoft.com/office/powerpoint/2010/mai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12407" b="31351"/>
          <a:stretch/>
        </p:blipFill>
        <p:spPr>
          <a:xfrm>
            <a:off x="0" y="0"/>
            <a:ext cx="12192000" cy="6858001"/>
          </a:xfrm>
          <a:prstGeom prst="rect">
            <a:avLst/>
          </a:prstGeom>
          <a:noFill/>
          <a:ln>
            <a:noFill/>
          </a:ln>
        </p:spPr>
      </p:pic>
      <p:pic>
        <p:nvPicPr>
          <p:cNvPr id="3" name="Picture 2"/>
          <p:cNvPicPr>
            <a:picLocks noChangeAspect="1"/>
          </p:cNvPicPr>
          <p:nvPr userDrawn="1"/>
        </p:nvPicPr>
        <p:blipFill>
          <a:blip r:embed="rId3"/>
          <a:stretch>
            <a:fillRect/>
          </a:stretch>
        </p:blipFill>
        <p:spPr>
          <a:xfrm>
            <a:off x="485564" y="2440234"/>
            <a:ext cx="5470310" cy="540490"/>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white">
          <a:xfrm>
            <a:off x="10129913" y="6042777"/>
            <a:ext cx="1611036" cy="345156"/>
          </a:xfrm>
          <a:prstGeom prst="rect">
            <a:avLst/>
          </a:prstGeom>
        </p:spPr>
      </p:pic>
    </p:spTree>
    <p:extLst>
      <p:ext uri="{BB962C8B-B14F-4D97-AF65-F5344CB8AC3E}">
        <p14:creationId xmlns:p14="http://schemas.microsoft.com/office/powerpoint/2010/main" val="39832473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05C960-E4E7-4EA4-8167-5BF0D1518FCA}" type="datetime1">
              <a:rPr lang="en-US" smtClean="0"/>
              <a:t>20/02/15</a:t>
            </a:fld>
            <a:endParaRPr lang="en-US"/>
          </a:p>
        </p:txBody>
      </p:sp>
      <p:sp>
        <p:nvSpPr>
          <p:cNvPr id="6" name="Footer Placeholder 5"/>
          <p:cNvSpPr>
            <a:spLocks noGrp="1"/>
          </p:cNvSpPr>
          <p:nvPr>
            <p:ph type="ftr" sz="quarter" idx="11"/>
          </p:nvPr>
        </p:nvSpPr>
        <p:spPr/>
        <p:txBody>
          <a:bodyPr/>
          <a:lstStyle/>
          <a:p>
            <a:r>
              <a:rPr lang="en-US" smtClean="0"/>
              <a:t>Microsoft Proprietary</a:t>
            </a:r>
            <a:endParaRPr lang="en-US"/>
          </a:p>
        </p:txBody>
      </p:sp>
      <p:sp>
        <p:nvSpPr>
          <p:cNvPr id="7" name="Slide Number Placeholder 6"/>
          <p:cNvSpPr>
            <a:spLocks noGrp="1"/>
          </p:cNvSpPr>
          <p:nvPr>
            <p:ph type="sldNum" sz="quarter" idx="12"/>
          </p:nvPr>
        </p:nvSpPr>
        <p:spPr/>
        <p:txBody>
          <a:bodyPr/>
          <a:lstStyle/>
          <a:p>
            <a:fld id="{0272CA9B-8467-46F7-A6CD-55E6F2FC371D}" type="slidenum">
              <a:rPr lang="en-US" smtClean="0"/>
              <a:t>‹#›</a:t>
            </a:fld>
            <a:endParaRPr lang="en-US"/>
          </a:p>
        </p:txBody>
      </p:sp>
    </p:spTree>
    <p:extLst>
      <p:ext uri="{BB962C8B-B14F-4D97-AF65-F5344CB8AC3E}">
        <p14:creationId xmlns:p14="http://schemas.microsoft.com/office/powerpoint/2010/main" val="15710346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09635" y="459898"/>
            <a:ext cx="1434153" cy="307259"/>
          </a:xfrm>
          <a:prstGeom prst="rect">
            <a:avLst/>
          </a:prstGeom>
        </p:spPr>
      </p:pic>
      <p:sp>
        <p:nvSpPr>
          <p:cNvPr id="8" name="Freeform 5"/>
          <p:cNvSpPr>
            <a:spLocks noEditPoints="1"/>
          </p:cNvSpPr>
          <p:nvPr userDrawn="1"/>
        </p:nvSpPr>
        <p:spPr bwMode="auto">
          <a:xfrm>
            <a:off x="4751364" y="2570936"/>
            <a:ext cx="6495838" cy="638172"/>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467890" y="1"/>
            <a:ext cx="6444056" cy="6858000"/>
          </a:xfrm>
          <a:custGeom>
            <a:avLst/>
            <a:gdLst>
              <a:gd name="connsiteX0" fmla="*/ 477273 w 6573273"/>
              <a:gd name="connsiteY0" fmla="*/ 0 h 6994525"/>
              <a:gd name="connsiteX1" fmla="*/ 6573273 w 6573273"/>
              <a:gd name="connsiteY1" fmla="*/ 0 h 6994525"/>
              <a:gd name="connsiteX2" fmla="*/ 6573273 w 6573273"/>
              <a:gd name="connsiteY2" fmla="*/ 6994525 h 6994525"/>
              <a:gd name="connsiteX3" fmla="*/ 0 w 6573273"/>
              <a:gd name="connsiteY3" fmla="*/ 6994525 h 6994525"/>
              <a:gd name="connsiteX4" fmla="*/ 0 w 6573273"/>
              <a:gd name="connsiteY4" fmla="*/ 4667250 h 6994525"/>
              <a:gd name="connsiteX5" fmla="*/ 477273 w 6573273"/>
              <a:gd name="connsiteY5" fmla="*/ 4667250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3273" h="6994525">
                <a:moveTo>
                  <a:pt x="477273" y="0"/>
                </a:moveTo>
                <a:lnTo>
                  <a:pt x="6573273" y="0"/>
                </a:lnTo>
                <a:lnTo>
                  <a:pt x="6573273" y="6994525"/>
                </a:lnTo>
                <a:lnTo>
                  <a:pt x="0" y="6994525"/>
                </a:lnTo>
                <a:lnTo>
                  <a:pt x="0" y="4667250"/>
                </a:lnTo>
                <a:lnTo>
                  <a:pt x="477273" y="4667250"/>
                </a:lnTo>
                <a:close/>
              </a:path>
            </a:pathLst>
          </a:custGeom>
          <a:noFill/>
          <a:ln>
            <a:noFill/>
          </a:ln>
        </p:spPr>
      </p:pic>
    </p:spTree>
    <p:extLst>
      <p:ext uri="{BB962C8B-B14F-4D97-AF65-F5344CB8AC3E}">
        <p14:creationId xmlns:p14="http://schemas.microsoft.com/office/powerpoint/2010/main" val="40587270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sp>
        <p:nvSpPr>
          <p:cNvPr id="18" name="Freeform 17"/>
          <p:cNvSpPr/>
          <p:nvPr userDrawn="1"/>
        </p:nvSpPr>
        <p:spPr bwMode="auto">
          <a:xfrm rot="17875525">
            <a:off x="5410784" y="-340176"/>
            <a:ext cx="35862" cy="1220190"/>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noAutofit/>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rot="20396706" flipH="1" flipV="1">
            <a:off x="2040453" y="-1103253"/>
            <a:ext cx="5209118" cy="6925621"/>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rot="3585093" flipH="1">
            <a:off x="6058302" y="3099719"/>
            <a:ext cx="4755677" cy="7184450"/>
          </a:xfrm>
          <a:custGeom>
            <a:avLst/>
            <a:gdLst>
              <a:gd name="connsiteX0" fmla="*/ 775042 w 4850350"/>
              <a:gd name="connsiteY0" fmla="*/ 7328513 h 7328513"/>
              <a:gd name="connsiteX1" fmla="*/ 0 w 4850350"/>
              <a:gd name="connsiteY1" fmla="*/ 5999444 h 7328513"/>
              <a:gd name="connsiteX2" fmla="*/ 0 w 4850350"/>
              <a:gd name="connsiteY2" fmla="*/ 7328513 h 7328513"/>
              <a:gd name="connsiteX3" fmla="*/ 4850350 w 4850350"/>
              <a:gd name="connsiteY3" fmla="*/ 0 h 7328513"/>
              <a:gd name="connsiteX4" fmla="*/ 92321 w 4850350"/>
              <a:gd name="connsiteY4" fmla="*/ 0 h 7328513"/>
              <a:gd name="connsiteX5" fmla="*/ 4365918 w 4850350"/>
              <a:gd name="connsiteY5" fmla="*/ 7328513 h 7328513"/>
              <a:gd name="connsiteX6" fmla="*/ 4850350 w 4850350"/>
              <a:gd name="connsiteY6" fmla="*/ 7328513 h 73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0350" h="7328513">
                <a:moveTo>
                  <a:pt x="775042" y="7328513"/>
                </a:moveTo>
                <a:lnTo>
                  <a:pt x="0" y="5999444"/>
                </a:lnTo>
                <a:lnTo>
                  <a:pt x="0" y="7328513"/>
                </a:lnTo>
                <a:close/>
                <a:moveTo>
                  <a:pt x="4850350" y="0"/>
                </a:moveTo>
                <a:lnTo>
                  <a:pt x="92321" y="0"/>
                </a:lnTo>
                <a:lnTo>
                  <a:pt x="4365918" y="7328513"/>
                </a:lnTo>
                <a:lnTo>
                  <a:pt x="4850350" y="7328513"/>
                </a:lnTo>
                <a:close/>
              </a:path>
            </a:pathLst>
          </a:custGeom>
        </p:spPr>
      </p:pic>
      <p:sp>
        <p:nvSpPr>
          <p:cNvPr id="12" name="Rectangle 11"/>
          <p:cNvSpPr/>
          <p:nvPr userDrawn="1"/>
        </p:nvSpPr>
        <p:spPr bwMode="auto">
          <a:xfrm>
            <a:off x="269239" y="2082621"/>
            <a:ext cx="7171399" cy="3587759"/>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7" rIns="0" bIns="34287" numCol="1" rtlCol="0" anchor="ctr" anchorCtr="0" compatLnSpc="1">
            <a:prstTxWarp prst="textNoShape">
              <a:avLst/>
            </a:prstTxWarp>
          </a:bodyPr>
          <a:lstStyle/>
          <a:p>
            <a:pPr algn="ctr" defTabSz="685486" fontAlgn="base">
              <a:spcBef>
                <a:spcPct val="0"/>
              </a:spcBef>
              <a:spcAft>
                <a:spcPct val="0"/>
              </a:spcAft>
            </a:pPr>
            <a:endParaRPr lang="en-US" sz="1470" dirty="0">
              <a:gradFill>
                <a:gsLst>
                  <a:gs pos="5833">
                    <a:srgbClr val="002050"/>
                  </a:gs>
                  <a:gs pos="100000">
                    <a:srgbClr val="002050"/>
                  </a:gs>
                </a:gsLst>
                <a:lin ang="5400000" scaled="0"/>
              </a:gradFill>
            </a:endParaRPr>
          </a:p>
        </p:txBody>
      </p:sp>
      <p:sp>
        <p:nvSpPr>
          <p:cNvPr id="13" name="Text Placeholder 4"/>
          <p:cNvSpPr>
            <a:spLocks noGrp="1"/>
          </p:cNvSpPr>
          <p:nvPr>
            <p:ph type="body" sz="quarter" idx="12" hasCustomPrompt="1"/>
          </p:nvPr>
        </p:nvSpPr>
        <p:spPr bwMode="white">
          <a:xfrm>
            <a:off x="269239" y="3877271"/>
            <a:ext cx="7171399" cy="1794661"/>
          </a:xfrm>
          <a:noFill/>
        </p:spPr>
        <p:txBody>
          <a:bodyPr lIns="182880" tIns="146304" rIns="182880" bIns="146304">
            <a:noAutofit/>
          </a:bodyPr>
          <a:lstStyle>
            <a:lvl1pPr marL="0" indent="0">
              <a:spcBef>
                <a:spcPts val="0"/>
              </a:spcBef>
              <a:buNone/>
              <a:defRPr sz="3137" spc="0" baseline="0">
                <a:gradFill>
                  <a:gsLst>
                    <a:gs pos="100000">
                      <a:schemeClr val="tx1"/>
                    </a:gs>
                    <a:gs pos="0">
                      <a:schemeClr val="tx1"/>
                    </a:gs>
                  </a:gsLst>
                  <a:lin ang="5400000" scaled="0"/>
                </a:gradFill>
                <a:latin typeface="+mj-lt"/>
              </a:defRPr>
            </a:lvl1pPr>
          </a:lstStyle>
          <a:p>
            <a:pPr lvl="0"/>
            <a:r>
              <a:rPr lang="en-US" dirty="0" smtClean="0"/>
              <a:t>Speaker Name</a:t>
            </a:r>
          </a:p>
        </p:txBody>
      </p:sp>
      <p:sp>
        <p:nvSpPr>
          <p:cNvPr id="14" name="Title 1"/>
          <p:cNvSpPr>
            <a:spLocks noGrp="1"/>
          </p:cNvSpPr>
          <p:nvPr>
            <p:ph type="title" hasCustomPrompt="1"/>
          </p:nvPr>
        </p:nvSpPr>
        <p:spPr bwMode="white">
          <a:xfrm>
            <a:off x="269239" y="2084186"/>
            <a:ext cx="7171399" cy="1793104"/>
          </a:xfrm>
          <a:noFill/>
        </p:spPr>
        <p:txBody>
          <a:bodyPr lIns="146304" tIns="91440" rIns="146304" bIns="91440" anchor="t" anchorCtr="0"/>
          <a:lstStyle>
            <a:lvl1pPr>
              <a:defRPr sz="5294" spc="-74" baseline="0">
                <a:gradFill>
                  <a:gsLst>
                    <a:gs pos="100000">
                      <a:schemeClr val="tx1"/>
                    </a:gs>
                    <a:gs pos="0">
                      <a:schemeClr val="tx1"/>
                    </a:gs>
                  </a:gsLst>
                  <a:lin ang="5400000" scaled="0"/>
                </a:gradFill>
              </a:defRPr>
            </a:lvl1pPr>
          </a:lstStyle>
          <a:p>
            <a:r>
              <a:rPr lang="en-US" dirty="0" smtClean="0"/>
              <a:t>Presentation title</a:t>
            </a:r>
            <a:endParaRPr lang="en-US" dirty="0"/>
          </a:p>
        </p:txBody>
      </p:sp>
      <p:pic>
        <p:nvPicPr>
          <p:cNvPr id="15" name="Picture 14"/>
          <p:cNvPicPr>
            <a:picLocks noChangeAspect="1"/>
          </p:cNvPicPr>
          <p:nvPr userDrawn="1"/>
        </p:nvPicPr>
        <p:blipFill>
          <a:blip r:embed="rId4"/>
          <a:stretch>
            <a:fillRect/>
          </a:stretch>
        </p:blipFill>
        <p:spPr>
          <a:xfrm>
            <a:off x="269240" y="288354"/>
            <a:ext cx="1798278" cy="1798533"/>
          </a:xfrm>
          <a:prstGeom prst="rect">
            <a:avLst/>
          </a:prstGeom>
        </p:spPr>
      </p:pic>
      <p:pic>
        <p:nvPicPr>
          <p:cNvPr id="16" name="Picture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invGray">
          <a:xfrm>
            <a:off x="10309635" y="459898"/>
            <a:ext cx="1434153" cy="307259"/>
          </a:xfrm>
          <a:prstGeom prst="rect">
            <a:avLst/>
          </a:prstGeom>
        </p:spPr>
      </p:pic>
    </p:spTree>
    <p:extLst>
      <p:ext uri="{BB962C8B-B14F-4D97-AF65-F5344CB8AC3E}">
        <p14:creationId xmlns:p14="http://schemas.microsoft.com/office/powerpoint/2010/main" val="3973136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rot="9927899" flipH="1" flipV="1">
            <a:off x="6386975" y="3987033"/>
            <a:ext cx="3740529" cy="3394742"/>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9" name="Freeform 18"/>
          <p:cNvSpPr/>
          <p:nvPr userDrawn="1"/>
        </p:nvSpPr>
        <p:spPr bwMode="auto">
          <a:xfrm rot="17875525">
            <a:off x="5410784" y="-340176"/>
            <a:ext cx="35862" cy="1220190"/>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noAutofit/>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rot="20396706" flipH="1" flipV="1">
            <a:off x="2040453" y="-1103253"/>
            <a:ext cx="5209118" cy="6925621"/>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1" name="Rectangle 20"/>
          <p:cNvSpPr/>
          <p:nvPr userDrawn="1"/>
        </p:nvSpPr>
        <p:spPr bwMode="auto">
          <a:xfrm>
            <a:off x="269239" y="2082621"/>
            <a:ext cx="8067823" cy="3587759"/>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7" rIns="0" bIns="34287" numCol="1" rtlCol="0" anchor="ctr" anchorCtr="0" compatLnSpc="1">
            <a:prstTxWarp prst="textNoShape">
              <a:avLst/>
            </a:prstTxWarp>
          </a:bodyPr>
          <a:lstStyle/>
          <a:p>
            <a:pPr algn="ctr" defTabSz="685486" fontAlgn="base">
              <a:spcBef>
                <a:spcPct val="0"/>
              </a:spcBef>
              <a:spcAft>
                <a:spcPct val="0"/>
              </a:spcAft>
            </a:pPr>
            <a:endParaRPr lang="en-US" sz="1470" dirty="0">
              <a:gradFill>
                <a:gsLst>
                  <a:gs pos="5833">
                    <a:srgbClr val="002050"/>
                  </a:gs>
                  <a:gs pos="100000">
                    <a:srgbClr val="002050"/>
                  </a:gs>
                </a:gsLst>
                <a:lin ang="5400000" scaled="0"/>
              </a:gradFill>
            </a:endParaRPr>
          </a:p>
        </p:txBody>
      </p:sp>
      <p:sp>
        <p:nvSpPr>
          <p:cNvPr id="22" name="Text Placeholder 4"/>
          <p:cNvSpPr>
            <a:spLocks noGrp="1"/>
          </p:cNvSpPr>
          <p:nvPr>
            <p:ph type="body" sz="quarter" idx="12" hasCustomPrompt="1"/>
          </p:nvPr>
        </p:nvSpPr>
        <p:spPr bwMode="white">
          <a:xfrm>
            <a:off x="269239" y="3877271"/>
            <a:ext cx="8067823" cy="1794661"/>
          </a:xfrm>
          <a:noFill/>
        </p:spPr>
        <p:txBody>
          <a:bodyPr lIns="182880" tIns="146304" rIns="182880" bIns="146304">
            <a:noAutofit/>
          </a:bodyPr>
          <a:lstStyle>
            <a:lvl1pPr marL="0" indent="0">
              <a:spcBef>
                <a:spcPts val="0"/>
              </a:spcBef>
              <a:buNone/>
              <a:defRPr sz="3137" spc="0" baseline="0">
                <a:gradFill>
                  <a:gsLst>
                    <a:gs pos="100000">
                      <a:schemeClr val="tx1"/>
                    </a:gs>
                    <a:gs pos="0">
                      <a:schemeClr val="tx1"/>
                    </a:gs>
                  </a:gsLst>
                  <a:lin ang="5400000" scaled="0"/>
                </a:gradFill>
                <a:latin typeface="+mj-lt"/>
              </a:defRPr>
            </a:lvl1pPr>
          </a:lstStyle>
          <a:p>
            <a:pPr lvl="0"/>
            <a:r>
              <a:rPr lang="en-US" dirty="0" smtClean="0"/>
              <a:t>Speaker Name</a:t>
            </a:r>
          </a:p>
        </p:txBody>
      </p:sp>
      <p:sp>
        <p:nvSpPr>
          <p:cNvPr id="23" name="Title 1"/>
          <p:cNvSpPr>
            <a:spLocks noGrp="1"/>
          </p:cNvSpPr>
          <p:nvPr>
            <p:ph type="title" hasCustomPrompt="1"/>
          </p:nvPr>
        </p:nvSpPr>
        <p:spPr bwMode="white">
          <a:xfrm>
            <a:off x="269239" y="2084186"/>
            <a:ext cx="8067823" cy="1793104"/>
          </a:xfrm>
          <a:noFill/>
        </p:spPr>
        <p:txBody>
          <a:bodyPr lIns="146304" tIns="91440" rIns="146304" bIns="91440" anchor="t" anchorCtr="0"/>
          <a:lstStyle>
            <a:lvl1pPr>
              <a:defRPr sz="5294" spc="-74" baseline="0">
                <a:gradFill>
                  <a:gsLst>
                    <a:gs pos="100000">
                      <a:schemeClr val="tx1"/>
                    </a:gs>
                    <a:gs pos="0">
                      <a:schemeClr val="tx1"/>
                    </a:gs>
                  </a:gsLst>
                  <a:lin ang="5400000" scaled="0"/>
                </a:gradFill>
              </a:defRPr>
            </a:lvl1pPr>
          </a:lstStyle>
          <a:p>
            <a:r>
              <a:rPr lang="en-US" dirty="0" smtClean="0"/>
              <a:t>Presentation title</a:t>
            </a:r>
            <a:endParaRPr lang="en-US" dirty="0"/>
          </a:p>
        </p:txBody>
      </p:sp>
      <p:pic>
        <p:nvPicPr>
          <p:cNvPr id="24" name="Picture 23"/>
          <p:cNvPicPr>
            <a:picLocks noChangeAspect="1"/>
          </p:cNvPicPr>
          <p:nvPr userDrawn="1"/>
        </p:nvPicPr>
        <p:blipFill>
          <a:blip r:embed="rId4"/>
          <a:stretch>
            <a:fillRect/>
          </a:stretch>
        </p:blipFill>
        <p:spPr>
          <a:xfrm>
            <a:off x="269240" y="288354"/>
            <a:ext cx="1798278" cy="1798533"/>
          </a:xfrm>
          <a:prstGeom prst="rect">
            <a:avLst/>
          </a:prstGeom>
        </p:spPr>
      </p:pic>
      <p:pic>
        <p:nvPicPr>
          <p:cNvPr id="25" name="Picture 2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invGray">
          <a:xfrm>
            <a:off x="10309635" y="459898"/>
            <a:ext cx="1434153" cy="307259"/>
          </a:xfrm>
          <a:prstGeom prst="rect">
            <a:avLst/>
          </a:prstGeom>
        </p:spPr>
      </p:pic>
    </p:spTree>
    <p:extLst>
      <p:ext uri="{BB962C8B-B14F-4D97-AF65-F5344CB8AC3E}">
        <p14:creationId xmlns:p14="http://schemas.microsoft.com/office/powerpoint/2010/main" val="2828845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6880" r="6878"/>
          <a:stretch/>
        </p:blipFill>
        <p:spPr>
          <a:xfrm rot="16200000" flipH="1" flipV="1">
            <a:off x="2667001" y="-2667000"/>
            <a:ext cx="6857999" cy="12192000"/>
          </a:xfrm>
          <a:prstGeom prst="rect">
            <a:avLst/>
          </a:prstGeom>
        </p:spPr>
      </p:pic>
      <p:sp>
        <p:nvSpPr>
          <p:cNvPr id="14" name="Rectangle 13"/>
          <p:cNvSpPr/>
          <p:nvPr userDrawn="1"/>
        </p:nvSpPr>
        <p:spPr bwMode="auto">
          <a:xfrm>
            <a:off x="269239" y="2084172"/>
            <a:ext cx="8964248" cy="448276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1" name="Text Placeholder 4"/>
          <p:cNvSpPr>
            <a:spLocks noGrp="1"/>
          </p:cNvSpPr>
          <p:nvPr>
            <p:ph type="body" sz="quarter" idx="12" hasCustomPrompt="1"/>
          </p:nvPr>
        </p:nvSpPr>
        <p:spPr bwMode="white">
          <a:xfrm>
            <a:off x="271104" y="4428282"/>
            <a:ext cx="8962384" cy="2138650"/>
          </a:xfrm>
          <a:noFill/>
        </p:spPr>
        <p:txBody>
          <a:bodyPr lIns="182880" tIns="146304" rIns="182880" bIns="146304">
            <a:noAutofit/>
          </a:bodyPr>
          <a:lstStyle>
            <a:lvl1pPr marL="0" indent="0">
              <a:spcBef>
                <a:spcPts val="0"/>
              </a:spcBef>
              <a:buNone/>
              <a:defRPr sz="3529" spc="0" baseline="0">
                <a:gradFill>
                  <a:gsLst>
                    <a:gs pos="100000">
                      <a:schemeClr val="tx1"/>
                    </a:gs>
                    <a:gs pos="0">
                      <a:schemeClr val="tx1"/>
                    </a:gs>
                  </a:gsLst>
                  <a:lin ang="5400000" scaled="0"/>
                </a:gradFill>
                <a:latin typeface="+mj-lt"/>
              </a:defRPr>
            </a:lvl1pPr>
          </a:lstStyle>
          <a:p>
            <a:pPr lvl="0"/>
            <a:r>
              <a:rPr lang="en-US" dirty="0" smtClean="0"/>
              <a:t>Speaker Name</a:t>
            </a:r>
          </a:p>
        </p:txBody>
      </p:sp>
      <p:sp>
        <p:nvSpPr>
          <p:cNvPr id="12" name="Title 1"/>
          <p:cNvSpPr>
            <a:spLocks noGrp="1"/>
          </p:cNvSpPr>
          <p:nvPr>
            <p:ph type="title" hasCustomPrompt="1"/>
          </p:nvPr>
        </p:nvSpPr>
        <p:spPr bwMode="white">
          <a:xfrm>
            <a:off x="269304" y="2084173"/>
            <a:ext cx="8964184" cy="2344110"/>
          </a:xfrm>
          <a:noFill/>
        </p:spPr>
        <p:txBody>
          <a:bodyPr lIns="146304" tIns="91440" rIns="146304" bIns="91440" anchor="t" anchorCtr="0"/>
          <a:lstStyle>
            <a:lvl1pPr>
              <a:defRPr sz="5882" spc="-98" baseline="0">
                <a:gradFill>
                  <a:gsLst>
                    <a:gs pos="100000">
                      <a:schemeClr val="tx1"/>
                    </a:gs>
                    <a:gs pos="0">
                      <a:schemeClr val="tx1"/>
                    </a:gs>
                  </a:gsLst>
                  <a:lin ang="5400000" scaled="0"/>
                </a:gradFill>
              </a:defRPr>
            </a:lvl1pPr>
          </a:lstStyle>
          <a:p>
            <a:r>
              <a:rPr lang="en-US" dirty="0" smtClean="0"/>
              <a:t>Presentation title</a:t>
            </a:r>
            <a:endParaRPr lang="en-US"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white">
          <a:xfrm>
            <a:off x="10129913" y="470068"/>
            <a:ext cx="1611036" cy="345156"/>
          </a:xfrm>
          <a:prstGeom prst="rect">
            <a:avLst/>
          </a:prstGeom>
        </p:spPr>
      </p:pic>
      <p:pic>
        <p:nvPicPr>
          <p:cNvPr id="8" name="Picture 7"/>
          <p:cNvPicPr>
            <a:picLocks noChangeAspect="1"/>
          </p:cNvPicPr>
          <p:nvPr userDrawn="1"/>
        </p:nvPicPr>
        <p:blipFill>
          <a:blip r:embed="rId4"/>
          <a:stretch>
            <a:fillRect/>
          </a:stretch>
        </p:blipFill>
        <p:spPr>
          <a:xfrm>
            <a:off x="269240" y="288354"/>
            <a:ext cx="1798278" cy="1798533"/>
          </a:xfrm>
          <a:prstGeom prst="rect">
            <a:avLst/>
          </a:prstGeom>
        </p:spPr>
      </p:pic>
    </p:spTree>
    <p:extLst>
      <p:ext uri="{BB962C8B-B14F-4D97-AF65-F5344CB8AC3E}">
        <p14:creationId xmlns:p14="http://schemas.microsoft.com/office/powerpoint/2010/main" val="3420141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8900000" flipH="1">
            <a:off x="1490713" y="-2224007"/>
            <a:ext cx="10278366" cy="15532045"/>
          </a:xfrm>
          <a:custGeom>
            <a:avLst/>
            <a:gdLst>
              <a:gd name="connsiteX0" fmla="*/ 10484469 w 10484469"/>
              <a:gd name="connsiteY0" fmla="*/ 13623262 h 15841248"/>
              <a:gd name="connsiteX1" fmla="*/ 8266483 w 10484469"/>
              <a:gd name="connsiteY1" fmla="*/ 15841248 h 15841248"/>
              <a:gd name="connsiteX2" fmla="*/ 10484469 w 10484469"/>
              <a:gd name="connsiteY2" fmla="*/ 15841248 h 15841248"/>
              <a:gd name="connsiteX3" fmla="*/ 5169239 w 10484469"/>
              <a:gd name="connsiteY3" fmla="*/ 0 h 15841248"/>
              <a:gd name="connsiteX4" fmla="*/ 0 w 10484469"/>
              <a:gd name="connsiteY4" fmla="*/ 5169239 h 15841248"/>
              <a:gd name="connsiteX5" fmla="*/ 0 w 10484469"/>
              <a:gd name="connsiteY5" fmla="*/ 15060993 h 15841248"/>
              <a:gd name="connsiteX6" fmla="*/ 10484469 w 10484469"/>
              <a:gd name="connsiteY6" fmla="*/ 4576524 h 15841248"/>
              <a:gd name="connsiteX7" fmla="*/ 10484469 w 10484469"/>
              <a:gd name="connsiteY7" fmla="*/ 3598762 h 15841248"/>
              <a:gd name="connsiteX8" fmla="*/ 6885707 w 10484469"/>
              <a:gd name="connsiteY8" fmla="*/ 0 h 1584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4469" h="15841248">
                <a:moveTo>
                  <a:pt x="10484469" y="13623262"/>
                </a:moveTo>
                <a:lnTo>
                  <a:pt x="8266483" y="15841248"/>
                </a:lnTo>
                <a:lnTo>
                  <a:pt x="10484469" y="15841248"/>
                </a:lnTo>
                <a:close/>
                <a:moveTo>
                  <a:pt x="5169239" y="0"/>
                </a:moveTo>
                <a:lnTo>
                  <a:pt x="0" y="5169239"/>
                </a:lnTo>
                <a:lnTo>
                  <a:pt x="0" y="15060993"/>
                </a:lnTo>
                <a:lnTo>
                  <a:pt x="10484469" y="4576524"/>
                </a:lnTo>
                <a:lnTo>
                  <a:pt x="10484469" y="3598762"/>
                </a:lnTo>
                <a:lnTo>
                  <a:pt x="6885707" y="0"/>
                </a:lnTo>
                <a:close/>
              </a:path>
            </a:pathLst>
          </a:custGeom>
        </p:spPr>
      </p:pic>
      <p:pic>
        <p:nvPicPr>
          <p:cNvPr id="24" name="Picture 23"/>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7200000" flipH="1">
            <a:off x="8911466" y="4799548"/>
            <a:ext cx="2642129" cy="3658028"/>
          </a:xfrm>
          <a:custGeom>
            <a:avLst/>
            <a:gdLst>
              <a:gd name="connsiteX0" fmla="*/ 2694727 w 2694727"/>
              <a:gd name="connsiteY0" fmla="*/ 3731379 h 3731379"/>
              <a:gd name="connsiteX1" fmla="*/ 2694727 w 2694727"/>
              <a:gd name="connsiteY1" fmla="*/ 0 h 3731379"/>
              <a:gd name="connsiteX2" fmla="*/ 2154313 w 2694727"/>
              <a:gd name="connsiteY2" fmla="*/ 0 h 3731379"/>
              <a:gd name="connsiteX3" fmla="*/ 0 w 2694727"/>
              <a:gd name="connsiteY3" fmla="*/ 3731379 h 3731379"/>
            </a:gdLst>
            <a:ahLst/>
            <a:cxnLst>
              <a:cxn ang="0">
                <a:pos x="connsiteX0" y="connsiteY0"/>
              </a:cxn>
              <a:cxn ang="0">
                <a:pos x="connsiteX1" y="connsiteY1"/>
              </a:cxn>
              <a:cxn ang="0">
                <a:pos x="connsiteX2" y="connsiteY2"/>
              </a:cxn>
              <a:cxn ang="0">
                <a:pos x="connsiteX3" y="connsiteY3"/>
              </a:cxn>
            </a:cxnLst>
            <a:rect l="l" t="t" r="r" b="b"/>
            <a:pathLst>
              <a:path w="2694727" h="3731379">
                <a:moveTo>
                  <a:pt x="2694727" y="3731379"/>
                </a:moveTo>
                <a:lnTo>
                  <a:pt x="2694727" y="0"/>
                </a:lnTo>
                <a:lnTo>
                  <a:pt x="2154313" y="0"/>
                </a:lnTo>
                <a:lnTo>
                  <a:pt x="0" y="3731379"/>
                </a:lnTo>
                <a:close/>
              </a:path>
            </a:pathLst>
          </a:custGeom>
        </p:spPr>
      </p:pic>
      <p:sp>
        <p:nvSpPr>
          <p:cNvPr id="25" name="Rectangle 24"/>
          <p:cNvSpPr/>
          <p:nvPr userDrawn="1"/>
        </p:nvSpPr>
        <p:spPr bwMode="auto">
          <a:xfrm>
            <a:off x="269239" y="2084172"/>
            <a:ext cx="9860673" cy="3586208"/>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6" name="Text Placeholder 4"/>
          <p:cNvSpPr>
            <a:spLocks noGrp="1"/>
          </p:cNvSpPr>
          <p:nvPr>
            <p:ph type="body" sz="quarter" idx="12" hasCustomPrompt="1"/>
          </p:nvPr>
        </p:nvSpPr>
        <p:spPr bwMode="white">
          <a:xfrm>
            <a:off x="271104" y="4186225"/>
            <a:ext cx="9858808" cy="1484156"/>
          </a:xfrm>
          <a:noFill/>
        </p:spPr>
        <p:txBody>
          <a:bodyPr lIns="182880" tIns="146304" rIns="182880" bIns="146304">
            <a:noAutofit/>
          </a:bodyPr>
          <a:lstStyle>
            <a:lvl1pPr marL="0" indent="0">
              <a:spcBef>
                <a:spcPts val="0"/>
              </a:spcBef>
              <a:buNone/>
              <a:defRPr sz="3529" spc="0" baseline="0">
                <a:gradFill>
                  <a:gsLst>
                    <a:gs pos="100000">
                      <a:schemeClr val="tx1"/>
                    </a:gs>
                    <a:gs pos="0">
                      <a:schemeClr val="tx1"/>
                    </a:gs>
                  </a:gsLst>
                  <a:lin ang="5400000" scaled="0"/>
                </a:gradFill>
                <a:latin typeface="+mj-lt"/>
              </a:defRPr>
            </a:lvl1pPr>
          </a:lstStyle>
          <a:p>
            <a:pPr lvl="0"/>
            <a:r>
              <a:rPr lang="en-US" dirty="0" smtClean="0"/>
              <a:t>Speaker Name</a:t>
            </a:r>
          </a:p>
        </p:txBody>
      </p:sp>
      <p:sp>
        <p:nvSpPr>
          <p:cNvPr id="27" name="Title 1"/>
          <p:cNvSpPr>
            <a:spLocks noGrp="1"/>
          </p:cNvSpPr>
          <p:nvPr>
            <p:ph type="title" hasCustomPrompt="1"/>
          </p:nvPr>
        </p:nvSpPr>
        <p:spPr bwMode="white">
          <a:xfrm>
            <a:off x="269304" y="2098542"/>
            <a:ext cx="9860609" cy="2076029"/>
          </a:xfrm>
          <a:noFill/>
        </p:spPr>
        <p:txBody>
          <a:bodyPr lIns="146304" tIns="91440" rIns="146304" bIns="91440" anchor="t" anchorCtr="0"/>
          <a:lstStyle>
            <a:lvl1pPr>
              <a:defRPr sz="5882" spc="-98" baseline="0">
                <a:gradFill>
                  <a:gsLst>
                    <a:gs pos="100000">
                      <a:schemeClr val="tx1"/>
                    </a:gs>
                    <a:gs pos="0">
                      <a:schemeClr val="tx1"/>
                    </a:gs>
                  </a:gsLst>
                  <a:lin ang="5400000" scaled="0"/>
                </a:gradFill>
              </a:defRPr>
            </a:lvl1pPr>
          </a:lstStyle>
          <a:p>
            <a:r>
              <a:rPr lang="en-US" dirty="0" smtClean="0"/>
              <a:t>Presentation title</a:t>
            </a:r>
            <a:endParaRPr lang="en-US" dirty="0"/>
          </a:p>
        </p:txBody>
      </p:sp>
      <p:pic>
        <p:nvPicPr>
          <p:cNvPr id="28" name="Picture 2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29913" y="470068"/>
            <a:ext cx="1611036" cy="345156"/>
          </a:xfrm>
          <a:prstGeom prst="rect">
            <a:avLst/>
          </a:prstGeom>
        </p:spPr>
      </p:pic>
      <p:pic>
        <p:nvPicPr>
          <p:cNvPr id="29" name="Picture 28"/>
          <p:cNvPicPr>
            <a:picLocks noChangeAspect="1"/>
          </p:cNvPicPr>
          <p:nvPr userDrawn="1"/>
        </p:nvPicPr>
        <p:blipFill>
          <a:blip r:embed="rId5"/>
          <a:stretch>
            <a:fillRect/>
          </a:stretch>
        </p:blipFill>
        <p:spPr>
          <a:xfrm>
            <a:off x="269240" y="288354"/>
            <a:ext cx="1798278" cy="1798533"/>
          </a:xfrm>
          <a:prstGeom prst="rect">
            <a:avLst/>
          </a:prstGeom>
        </p:spPr>
      </p:pic>
    </p:spTree>
    <p:extLst>
      <p:ext uri="{BB962C8B-B14F-4D97-AF65-F5344CB8AC3E}">
        <p14:creationId xmlns:p14="http://schemas.microsoft.com/office/powerpoint/2010/main" val="3744050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2600000" flipH="1" flipV="1">
            <a:off x="4683439" y="2282065"/>
            <a:ext cx="7354726" cy="11114019"/>
          </a:xfrm>
          <a:custGeom>
            <a:avLst/>
            <a:gdLst>
              <a:gd name="connsiteX0" fmla="*/ 6557308 w 7502204"/>
              <a:gd name="connsiteY0" fmla="*/ 11335270 h 11335270"/>
              <a:gd name="connsiteX1" fmla="*/ 7502204 w 7502204"/>
              <a:gd name="connsiteY1" fmla="*/ 10789734 h 11335270"/>
              <a:gd name="connsiteX2" fmla="*/ 7502204 w 7502204"/>
              <a:gd name="connsiteY2" fmla="*/ 11335270 h 11335270"/>
              <a:gd name="connsiteX3" fmla="*/ 0 w 7502204"/>
              <a:gd name="connsiteY3" fmla="*/ 0 h 11335270"/>
              <a:gd name="connsiteX4" fmla="*/ 4991486 w 7502204"/>
              <a:gd name="connsiteY4" fmla="*/ 0 h 11335270"/>
              <a:gd name="connsiteX5" fmla="*/ 6635245 w 7502204"/>
              <a:gd name="connsiteY5" fmla="*/ 2847074 h 11335270"/>
              <a:gd name="connsiteX6" fmla="*/ 0 w 7502204"/>
              <a:gd name="connsiteY6" fmla="*/ 6677935 h 1133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2204" h="11335270">
                <a:moveTo>
                  <a:pt x="6557308" y="11335270"/>
                </a:moveTo>
                <a:lnTo>
                  <a:pt x="7502204" y="10789734"/>
                </a:lnTo>
                <a:lnTo>
                  <a:pt x="7502204" y="11335270"/>
                </a:lnTo>
                <a:close/>
                <a:moveTo>
                  <a:pt x="0" y="0"/>
                </a:moveTo>
                <a:lnTo>
                  <a:pt x="4991486" y="0"/>
                </a:lnTo>
                <a:lnTo>
                  <a:pt x="6635245" y="2847074"/>
                </a:lnTo>
                <a:lnTo>
                  <a:pt x="0" y="6677935"/>
                </a:lnTo>
                <a:close/>
              </a:path>
            </a:pathLst>
          </a:cu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rot="19800000" flipH="1" flipV="1">
            <a:off x="537829" y="-1346381"/>
            <a:ext cx="5161485" cy="5874339"/>
          </a:xfrm>
          <a:custGeom>
            <a:avLst/>
            <a:gdLst>
              <a:gd name="connsiteX0" fmla="*/ 4576182 w 5264984"/>
              <a:gd name="connsiteY0" fmla="*/ 5991282 h 5991282"/>
              <a:gd name="connsiteX1" fmla="*/ 0 w 5264984"/>
              <a:gd name="connsiteY1" fmla="*/ 3349222 h 5991282"/>
              <a:gd name="connsiteX2" fmla="*/ 0 w 5264984"/>
              <a:gd name="connsiteY2" fmla="*/ 0 h 5991282"/>
              <a:gd name="connsiteX3" fmla="*/ 5264984 w 5264984"/>
              <a:gd name="connsiteY3" fmla="*/ 0 h 5991282"/>
              <a:gd name="connsiteX4" fmla="*/ 5264984 w 5264984"/>
              <a:gd name="connsiteY4" fmla="*/ 4798241 h 599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4984" h="5991282">
                <a:moveTo>
                  <a:pt x="4576182" y="5991282"/>
                </a:moveTo>
                <a:lnTo>
                  <a:pt x="0" y="3349222"/>
                </a:lnTo>
                <a:lnTo>
                  <a:pt x="0" y="0"/>
                </a:lnTo>
                <a:lnTo>
                  <a:pt x="5264984" y="0"/>
                </a:lnTo>
                <a:lnTo>
                  <a:pt x="5264984" y="4798241"/>
                </a:lnTo>
                <a:close/>
              </a:path>
            </a:pathLst>
          </a:custGeom>
        </p:spPr>
      </p:pic>
      <p:sp>
        <p:nvSpPr>
          <p:cNvPr id="13" name="Rectangle 12"/>
          <p:cNvSpPr/>
          <p:nvPr userDrawn="1"/>
        </p:nvSpPr>
        <p:spPr bwMode="auto">
          <a:xfrm>
            <a:off x="269239" y="1187621"/>
            <a:ext cx="7171399" cy="3586208"/>
          </a:xfrm>
          <a:prstGeom prst="rect">
            <a:avLst/>
          </a:prstGeom>
          <a:solidFill>
            <a:srgbClr val="006E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7" rIns="0" bIns="34287" numCol="1" rtlCol="0" anchor="ctr" anchorCtr="0" compatLnSpc="1">
            <a:prstTxWarp prst="textNoShape">
              <a:avLst/>
            </a:prstTxWarp>
          </a:bodyPr>
          <a:lstStyle/>
          <a:p>
            <a:pPr algn="ctr" defTabSz="685486" fontAlgn="base">
              <a:spcBef>
                <a:spcPct val="0"/>
              </a:spcBef>
              <a:spcAft>
                <a:spcPct val="0"/>
              </a:spcAft>
            </a:pPr>
            <a:endParaRPr lang="en-US" sz="1470" dirty="0">
              <a:gradFill>
                <a:gsLst>
                  <a:gs pos="5833">
                    <a:srgbClr val="FFFFFF">
                      <a:lumMod val="50000"/>
                    </a:srgbClr>
                  </a:gs>
                  <a:gs pos="100000">
                    <a:srgbClr val="FFFFFF">
                      <a:lumMod val="50000"/>
                    </a:srgbClr>
                  </a:gs>
                </a:gsLst>
                <a:lin ang="5400000" scaled="0"/>
              </a:gradFill>
            </a:endParaRPr>
          </a:p>
        </p:txBody>
      </p:sp>
      <p:sp>
        <p:nvSpPr>
          <p:cNvPr id="14" name="Title 1"/>
          <p:cNvSpPr>
            <a:spLocks noGrp="1"/>
          </p:cNvSpPr>
          <p:nvPr>
            <p:ph type="title" hasCustomPrompt="1"/>
          </p:nvPr>
        </p:nvSpPr>
        <p:spPr>
          <a:xfrm>
            <a:off x="269239" y="1187645"/>
            <a:ext cx="7171399" cy="2264518"/>
          </a:xfrm>
          <a:noFill/>
        </p:spPr>
        <p:txBody>
          <a:bodyPr tIns="91440" bIns="91440" anchor="t" anchorCtr="0"/>
          <a:lstStyle>
            <a:lvl1pPr>
              <a:defRPr sz="5293" spc="-74" baseline="0">
                <a:gradFill>
                  <a:gsLst>
                    <a:gs pos="100000">
                      <a:schemeClr val="tx1"/>
                    </a:gs>
                    <a:gs pos="0">
                      <a:schemeClr val="tx1"/>
                    </a:gs>
                  </a:gsLst>
                  <a:lin ang="5400000" scaled="0"/>
                </a:gradFill>
              </a:defRPr>
            </a:lvl1pPr>
          </a:lstStyle>
          <a:p>
            <a:r>
              <a:rPr lang="en-US" dirty="0" smtClean="0"/>
              <a:t>Demo title</a:t>
            </a:r>
            <a:endParaRPr lang="en-US" dirty="0"/>
          </a:p>
        </p:txBody>
      </p:sp>
      <p:sp>
        <p:nvSpPr>
          <p:cNvPr id="15" name="Text Placeholder 4"/>
          <p:cNvSpPr>
            <a:spLocks noGrp="1"/>
          </p:cNvSpPr>
          <p:nvPr>
            <p:ph type="body" sz="quarter" idx="12" hasCustomPrompt="1"/>
          </p:nvPr>
        </p:nvSpPr>
        <p:spPr>
          <a:xfrm>
            <a:off x="269239" y="3452163"/>
            <a:ext cx="7171399" cy="1321666"/>
          </a:xfrm>
          <a:noFill/>
        </p:spPr>
        <p:txBody>
          <a:bodyPr lIns="182880" tIns="146304" rIns="182880" bIns="146304">
            <a:noAutofit/>
          </a:bodyPr>
          <a:lstStyle>
            <a:lvl1pPr marL="0" indent="0">
              <a:spcBef>
                <a:spcPts val="0"/>
              </a:spcBef>
              <a:buNone/>
              <a:defRPr sz="3137" spc="0" baseline="0">
                <a:gradFill>
                  <a:gsLst>
                    <a:gs pos="100000">
                      <a:schemeClr val="tx1"/>
                    </a:gs>
                    <a:gs pos="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2207472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6EB9"/>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rot="10800000" flipH="1" flipV="1">
            <a:off x="6843021" y="-1"/>
            <a:ext cx="5348978" cy="6858001"/>
          </a:xfrm>
          <a:custGeom>
            <a:avLst/>
            <a:gdLst>
              <a:gd name="connsiteX0" fmla="*/ 0 w 5456236"/>
              <a:gd name="connsiteY0" fmla="*/ 0 h 6994526"/>
              <a:gd name="connsiteX1" fmla="*/ 5456236 w 5456236"/>
              <a:gd name="connsiteY1" fmla="*/ 0 h 6994526"/>
              <a:gd name="connsiteX2" fmla="*/ 5456236 w 5456236"/>
              <a:gd name="connsiteY2" fmla="*/ 6994526 h 6994526"/>
              <a:gd name="connsiteX3" fmla="*/ 0 w 5456236"/>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5456236" h="6994526">
                <a:moveTo>
                  <a:pt x="0" y="0"/>
                </a:moveTo>
                <a:lnTo>
                  <a:pt x="5456236" y="0"/>
                </a:lnTo>
                <a:lnTo>
                  <a:pt x="5456236" y="6994526"/>
                </a:lnTo>
                <a:lnTo>
                  <a:pt x="0" y="6994526"/>
                </a:lnTo>
                <a:close/>
              </a:path>
            </a:pathLst>
          </a:custGeom>
        </p:spPr>
      </p:pic>
      <p:sp>
        <p:nvSpPr>
          <p:cNvPr id="6" name="Rectangle 5"/>
          <p:cNvSpPr/>
          <p:nvPr userDrawn="1"/>
        </p:nvSpPr>
        <p:spPr bwMode="auto">
          <a:xfrm>
            <a:off x="269239" y="1186356"/>
            <a:ext cx="7171399" cy="269798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 name="Title 1"/>
          <p:cNvSpPr>
            <a:spLocks noGrp="1"/>
          </p:cNvSpPr>
          <p:nvPr>
            <p:ph type="title" hasCustomPrompt="1"/>
          </p:nvPr>
        </p:nvSpPr>
        <p:spPr>
          <a:xfrm>
            <a:off x="269240" y="1186356"/>
            <a:ext cx="7171398" cy="2697988"/>
          </a:xfrm>
          <a:noFill/>
        </p:spPr>
        <p:txBody>
          <a:bodyPr tIns="91440" bIns="91440" anchor="t" anchorCtr="0"/>
          <a:lstStyle>
            <a:lvl1pPr>
              <a:defRPr sz="7058" spc="-98" baseline="0">
                <a:gradFill>
                  <a:gsLst>
                    <a:gs pos="100000">
                      <a:schemeClr val="bg1">
                        <a:lumMod val="50000"/>
                      </a:schemeClr>
                    </a:gs>
                    <a:gs pos="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593179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2">
                        <a:lumMod val="50000"/>
                      </a:schemeClr>
                    </a:gs>
                    <a:gs pos="0">
                      <a:schemeClr val="bg2">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09115750"/>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2">
                        <a:lumMod val="50000"/>
                      </a:schemeClr>
                    </a:gs>
                    <a:gs pos="0">
                      <a:schemeClr val="bg2">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88609399"/>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2">
                        <a:lumMod val="50000"/>
                      </a:schemeClr>
                    </a:gs>
                    <a:gs pos="0">
                      <a:schemeClr val="bg2">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8562970"/>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C77DF4-6561-4344-ADF2-D1B388549F7C}" type="datetime1">
              <a:rPr lang="en-US" smtClean="0"/>
              <a:t>20/02/15</a:t>
            </a:fld>
            <a:endParaRPr lang="en-US"/>
          </a:p>
        </p:txBody>
      </p:sp>
      <p:sp>
        <p:nvSpPr>
          <p:cNvPr id="6" name="Footer Placeholder 5"/>
          <p:cNvSpPr>
            <a:spLocks noGrp="1"/>
          </p:cNvSpPr>
          <p:nvPr>
            <p:ph type="ftr" sz="quarter" idx="11"/>
          </p:nvPr>
        </p:nvSpPr>
        <p:spPr/>
        <p:txBody>
          <a:bodyPr/>
          <a:lstStyle/>
          <a:p>
            <a:r>
              <a:rPr lang="en-US" smtClean="0"/>
              <a:t>Microsoft Proprietary</a:t>
            </a:r>
            <a:endParaRPr lang="en-US"/>
          </a:p>
        </p:txBody>
      </p:sp>
      <p:sp>
        <p:nvSpPr>
          <p:cNvPr id="7" name="Slide Number Placeholder 6"/>
          <p:cNvSpPr>
            <a:spLocks noGrp="1"/>
          </p:cNvSpPr>
          <p:nvPr>
            <p:ph type="sldNum" sz="quarter" idx="12"/>
          </p:nvPr>
        </p:nvSpPr>
        <p:spPr/>
        <p:txBody>
          <a:bodyPr/>
          <a:lstStyle/>
          <a:p>
            <a:fld id="{0272CA9B-8467-46F7-A6CD-55E6F2FC371D}" type="slidenum">
              <a:rPr lang="en-US" smtClean="0"/>
              <a:t>‹#›</a:t>
            </a:fld>
            <a:endParaRPr lang="en-US"/>
          </a:p>
        </p:txBody>
      </p:sp>
    </p:spTree>
    <p:extLst>
      <p:ext uri="{BB962C8B-B14F-4D97-AF65-F5344CB8AC3E}">
        <p14:creationId xmlns:p14="http://schemas.microsoft.com/office/powerpoint/2010/main" val="397217647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860345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441575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14996"/>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239" y="1190734"/>
            <a:ext cx="11653523" cy="218797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0773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01499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971"/>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296596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405815"/>
      </p:ext>
    </p:extLst>
  </p:cSld>
  <p:clrMapOvr>
    <a:masterClrMapping/>
  </p:clrMapOvr>
  <p:transition xmlns:p14="http://schemas.microsoft.com/office/powerpoint/2010/mai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19055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03696158"/>
      </p:ext>
    </p:extLst>
  </p:cSld>
  <p:clrMapOvr>
    <a:masterClrMapping/>
  </p:clrMapOvr>
  <p:transition xmlns:p14="http://schemas.microsoft.com/office/powerpoint/2010/mai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6987407"/>
      </p:ext>
    </p:extLst>
  </p:cSld>
  <p:clrMapOvr>
    <a:masterClrMapping/>
  </p:clrMapOvr>
  <p:transition xmlns:p14="http://schemas.microsoft.com/office/powerpoint/2010/mai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212682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1499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1474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47.xml"/><Relationship Id="rId12" Type="http://schemas.openxmlformats.org/officeDocument/2006/relationships/theme" Target="../theme/theme10.xml"/><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slideLayout" Target="../slideLayouts/slideLayout143.xml"/><Relationship Id="rId8" Type="http://schemas.openxmlformats.org/officeDocument/2006/relationships/slideLayout" Target="../slideLayouts/slideLayout144.xml"/><Relationship Id="rId9" Type="http://schemas.openxmlformats.org/officeDocument/2006/relationships/slideLayout" Target="../slideLayouts/slideLayout145.xml"/><Relationship Id="rId10" Type="http://schemas.openxmlformats.org/officeDocument/2006/relationships/slideLayout" Target="../slideLayouts/slideLayout146.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56.xml"/><Relationship Id="rId20" Type="http://schemas.openxmlformats.org/officeDocument/2006/relationships/theme" Target="../theme/theme11.xml"/><Relationship Id="rId10" Type="http://schemas.openxmlformats.org/officeDocument/2006/relationships/slideLayout" Target="../slideLayouts/slideLayout157.xml"/><Relationship Id="rId11" Type="http://schemas.openxmlformats.org/officeDocument/2006/relationships/slideLayout" Target="../slideLayouts/slideLayout158.xml"/><Relationship Id="rId12" Type="http://schemas.openxmlformats.org/officeDocument/2006/relationships/slideLayout" Target="../slideLayouts/slideLayout159.xml"/><Relationship Id="rId13" Type="http://schemas.openxmlformats.org/officeDocument/2006/relationships/slideLayout" Target="../slideLayouts/slideLayout160.xml"/><Relationship Id="rId14" Type="http://schemas.openxmlformats.org/officeDocument/2006/relationships/slideLayout" Target="../slideLayouts/slideLayout161.xml"/><Relationship Id="rId15" Type="http://schemas.openxmlformats.org/officeDocument/2006/relationships/slideLayout" Target="../slideLayouts/slideLayout162.xml"/><Relationship Id="rId16" Type="http://schemas.openxmlformats.org/officeDocument/2006/relationships/slideLayout" Target="../slideLayouts/slideLayout163.xml"/><Relationship Id="rId17" Type="http://schemas.openxmlformats.org/officeDocument/2006/relationships/slideLayout" Target="../slideLayouts/slideLayout164.xml"/><Relationship Id="rId18" Type="http://schemas.openxmlformats.org/officeDocument/2006/relationships/slideLayout" Target="../slideLayouts/slideLayout165.xml"/><Relationship Id="rId19" Type="http://schemas.openxmlformats.org/officeDocument/2006/relationships/slideLayout" Target="../slideLayouts/slideLayout166.xml"/><Relationship Id="rId1" Type="http://schemas.openxmlformats.org/officeDocument/2006/relationships/slideLayout" Target="../slideLayouts/slideLayout148.xml"/><Relationship Id="rId2" Type="http://schemas.openxmlformats.org/officeDocument/2006/relationships/slideLayout" Target="../slideLayouts/slideLayout149.xml"/><Relationship Id="rId3" Type="http://schemas.openxmlformats.org/officeDocument/2006/relationships/slideLayout" Target="../slideLayouts/slideLayout150.xml"/><Relationship Id="rId4" Type="http://schemas.openxmlformats.org/officeDocument/2006/relationships/slideLayout" Target="../slideLayouts/slideLayout151.xml"/><Relationship Id="rId5" Type="http://schemas.openxmlformats.org/officeDocument/2006/relationships/slideLayout" Target="../slideLayouts/slideLayout152.xml"/><Relationship Id="rId6" Type="http://schemas.openxmlformats.org/officeDocument/2006/relationships/slideLayout" Target="../slideLayouts/slideLayout153.xml"/><Relationship Id="rId7" Type="http://schemas.openxmlformats.org/officeDocument/2006/relationships/slideLayout" Target="../slideLayouts/slideLayout154.xml"/><Relationship Id="rId8" Type="http://schemas.openxmlformats.org/officeDocument/2006/relationships/slideLayout" Target="../slideLayouts/slideLayout155.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75.xml"/><Relationship Id="rId20" Type="http://schemas.openxmlformats.org/officeDocument/2006/relationships/theme" Target="../theme/theme12.xml"/><Relationship Id="rId10" Type="http://schemas.openxmlformats.org/officeDocument/2006/relationships/slideLayout" Target="../slideLayouts/slideLayout176.xml"/><Relationship Id="rId11" Type="http://schemas.openxmlformats.org/officeDocument/2006/relationships/slideLayout" Target="../slideLayouts/slideLayout177.xml"/><Relationship Id="rId12" Type="http://schemas.openxmlformats.org/officeDocument/2006/relationships/slideLayout" Target="../slideLayouts/slideLayout178.xml"/><Relationship Id="rId13" Type="http://schemas.openxmlformats.org/officeDocument/2006/relationships/slideLayout" Target="../slideLayouts/slideLayout179.xml"/><Relationship Id="rId14" Type="http://schemas.openxmlformats.org/officeDocument/2006/relationships/slideLayout" Target="../slideLayouts/slideLayout180.xml"/><Relationship Id="rId15" Type="http://schemas.openxmlformats.org/officeDocument/2006/relationships/slideLayout" Target="../slideLayouts/slideLayout181.xml"/><Relationship Id="rId16" Type="http://schemas.openxmlformats.org/officeDocument/2006/relationships/slideLayout" Target="../slideLayouts/slideLayout182.xml"/><Relationship Id="rId17" Type="http://schemas.openxmlformats.org/officeDocument/2006/relationships/slideLayout" Target="../slideLayouts/slideLayout183.xml"/><Relationship Id="rId18" Type="http://schemas.openxmlformats.org/officeDocument/2006/relationships/slideLayout" Target="../slideLayouts/slideLayout184.xml"/><Relationship Id="rId19" Type="http://schemas.openxmlformats.org/officeDocument/2006/relationships/slideLayout" Target="../slideLayouts/slideLayout185.xml"/><Relationship Id="rId1" Type="http://schemas.openxmlformats.org/officeDocument/2006/relationships/slideLayout" Target="../slideLayouts/slideLayout167.xml"/><Relationship Id="rId2" Type="http://schemas.openxmlformats.org/officeDocument/2006/relationships/slideLayout" Target="../slideLayouts/slideLayout168.xml"/><Relationship Id="rId3" Type="http://schemas.openxmlformats.org/officeDocument/2006/relationships/slideLayout" Target="../slideLayouts/slideLayout169.xml"/><Relationship Id="rId4" Type="http://schemas.openxmlformats.org/officeDocument/2006/relationships/slideLayout" Target="../slideLayouts/slideLayout170.xml"/><Relationship Id="rId5" Type="http://schemas.openxmlformats.org/officeDocument/2006/relationships/slideLayout" Target="../slideLayouts/slideLayout171.xml"/><Relationship Id="rId6" Type="http://schemas.openxmlformats.org/officeDocument/2006/relationships/slideLayout" Target="../slideLayouts/slideLayout172.xml"/><Relationship Id="rId7" Type="http://schemas.openxmlformats.org/officeDocument/2006/relationships/slideLayout" Target="../slideLayouts/slideLayout173.xml"/><Relationship Id="rId8" Type="http://schemas.openxmlformats.org/officeDocument/2006/relationships/slideLayout" Target="../slideLayouts/slideLayout174.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96.xml"/><Relationship Id="rId12" Type="http://schemas.openxmlformats.org/officeDocument/2006/relationships/theme" Target="../theme/theme13.xml"/><Relationship Id="rId1" Type="http://schemas.openxmlformats.org/officeDocument/2006/relationships/slideLayout" Target="../slideLayouts/slideLayout186.xml"/><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207.xml"/><Relationship Id="rId12" Type="http://schemas.openxmlformats.org/officeDocument/2006/relationships/theme" Target="../theme/theme14.xml"/><Relationship Id="rId1" Type="http://schemas.openxmlformats.org/officeDocument/2006/relationships/slideLayout" Target="../slideLayouts/slideLayout197.xml"/><Relationship Id="rId2" Type="http://schemas.openxmlformats.org/officeDocument/2006/relationships/slideLayout" Target="../slideLayouts/slideLayout198.xml"/><Relationship Id="rId3" Type="http://schemas.openxmlformats.org/officeDocument/2006/relationships/slideLayout" Target="../slideLayouts/slideLayout199.xml"/><Relationship Id="rId4" Type="http://schemas.openxmlformats.org/officeDocument/2006/relationships/slideLayout" Target="../slideLayouts/slideLayout200.xml"/><Relationship Id="rId5" Type="http://schemas.openxmlformats.org/officeDocument/2006/relationships/slideLayout" Target="../slideLayouts/slideLayout201.xml"/><Relationship Id="rId6" Type="http://schemas.openxmlformats.org/officeDocument/2006/relationships/slideLayout" Target="../slideLayouts/slideLayout202.xml"/><Relationship Id="rId7" Type="http://schemas.openxmlformats.org/officeDocument/2006/relationships/slideLayout" Target="../slideLayouts/slideLayout203.xml"/><Relationship Id="rId8" Type="http://schemas.openxmlformats.org/officeDocument/2006/relationships/slideLayout" Target="../slideLayouts/slideLayout204.xml"/><Relationship Id="rId9" Type="http://schemas.openxmlformats.org/officeDocument/2006/relationships/slideLayout" Target="../slideLayouts/slideLayout205.xml"/><Relationship Id="rId10" Type="http://schemas.openxmlformats.org/officeDocument/2006/relationships/slideLayout" Target="../slideLayouts/slideLayout206.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218.xml"/><Relationship Id="rId12" Type="http://schemas.openxmlformats.org/officeDocument/2006/relationships/theme" Target="../theme/theme15.xml"/><Relationship Id="rId1" Type="http://schemas.openxmlformats.org/officeDocument/2006/relationships/slideLayout" Target="../slideLayouts/slideLayout208.xml"/><Relationship Id="rId2" Type="http://schemas.openxmlformats.org/officeDocument/2006/relationships/slideLayout" Target="../slideLayouts/slideLayout209.xml"/><Relationship Id="rId3" Type="http://schemas.openxmlformats.org/officeDocument/2006/relationships/slideLayout" Target="../slideLayouts/slideLayout210.xml"/><Relationship Id="rId4" Type="http://schemas.openxmlformats.org/officeDocument/2006/relationships/slideLayout" Target="../slideLayouts/slideLayout211.xml"/><Relationship Id="rId5" Type="http://schemas.openxmlformats.org/officeDocument/2006/relationships/slideLayout" Target="../slideLayouts/slideLayout212.xml"/><Relationship Id="rId6" Type="http://schemas.openxmlformats.org/officeDocument/2006/relationships/slideLayout" Target="../slideLayouts/slideLayout213.xml"/><Relationship Id="rId7" Type="http://schemas.openxmlformats.org/officeDocument/2006/relationships/slideLayout" Target="../slideLayouts/slideLayout214.xml"/><Relationship Id="rId8" Type="http://schemas.openxmlformats.org/officeDocument/2006/relationships/slideLayout" Target="../slideLayouts/slideLayout215.xml"/><Relationship Id="rId9" Type="http://schemas.openxmlformats.org/officeDocument/2006/relationships/slideLayout" Target="../slideLayouts/slideLayout216.xml"/><Relationship Id="rId10" Type="http://schemas.openxmlformats.org/officeDocument/2006/relationships/slideLayout" Target="../slideLayouts/slideLayout21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7.xml"/><Relationship Id="rId20" Type="http://schemas.openxmlformats.org/officeDocument/2006/relationships/theme" Target="../theme/theme3.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slideLayout" Target="../slideLayouts/slideLayout43.xml"/><Relationship Id="rId16" Type="http://schemas.openxmlformats.org/officeDocument/2006/relationships/slideLayout" Target="../slideLayouts/slideLayout44.xml"/><Relationship Id="rId17" Type="http://schemas.openxmlformats.org/officeDocument/2006/relationships/slideLayout" Target="../slideLayouts/slideLayout45.xml"/><Relationship Id="rId18" Type="http://schemas.openxmlformats.org/officeDocument/2006/relationships/slideLayout" Target="../slideLayouts/slideLayout46.xml"/><Relationship Id="rId19" Type="http://schemas.openxmlformats.org/officeDocument/2006/relationships/slideLayout" Target="../slideLayouts/slideLayout47.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theme" Target="../theme/theme4.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8.xml"/><Relationship Id="rId20" Type="http://schemas.openxmlformats.org/officeDocument/2006/relationships/theme" Target="../theme/theme5.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Relationship Id="rId14" Type="http://schemas.openxmlformats.org/officeDocument/2006/relationships/slideLayout" Target="../slideLayouts/slideLayout73.xml"/><Relationship Id="rId15" Type="http://schemas.openxmlformats.org/officeDocument/2006/relationships/slideLayout" Target="../slideLayouts/slideLayout74.xml"/><Relationship Id="rId16" Type="http://schemas.openxmlformats.org/officeDocument/2006/relationships/slideLayout" Target="../slideLayouts/slideLayout75.xml"/><Relationship Id="rId17" Type="http://schemas.openxmlformats.org/officeDocument/2006/relationships/slideLayout" Target="../slideLayouts/slideLayout76.xml"/><Relationship Id="rId18" Type="http://schemas.openxmlformats.org/officeDocument/2006/relationships/slideLayout" Target="../slideLayouts/slideLayout77.xml"/><Relationship Id="rId19" Type="http://schemas.openxmlformats.org/officeDocument/2006/relationships/slideLayout" Target="../slideLayouts/slideLayout78.xml"/><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87.xml"/><Relationship Id="rId20" Type="http://schemas.openxmlformats.org/officeDocument/2006/relationships/slideLayout" Target="../slideLayouts/slideLayout98.xml"/><Relationship Id="rId21" Type="http://schemas.openxmlformats.org/officeDocument/2006/relationships/slideLayout" Target="../slideLayouts/slideLayout99.xml"/><Relationship Id="rId22" Type="http://schemas.openxmlformats.org/officeDocument/2006/relationships/slideLayout" Target="../slideLayouts/slideLayout100.xml"/><Relationship Id="rId23" Type="http://schemas.openxmlformats.org/officeDocument/2006/relationships/slideLayout" Target="../slideLayouts/slideLayout101.xml"/><Relationship Id="rId24" Type="http://schemas.openxmlformats.org/officeDocument/2006/relationships/slideLayout" Target="../slideLayouts/slideLayout102.xml"/><Relationship Id="rId25" Type="http://schemas.openxmlformats.org/officeDocument/2006/relationships/slideLayout" Target="../slideLayouts/slideLayout103.xml"/><Relationship Id="rId26" Type="http://schemas.openxmlformats.org/officeDocument/2006/relationships/slideLayout" Target="../slideLayouts/slideLayout104.xml"/><Relationship Id="rId27" Type="http://schemas.openxmlformats.org/officeDocument/2006/relationships/theme" Target="../theme/theme6.xml"/><Relationship Id="rId10" Type="http://schemas.openxmlformats.org/officeDocument/2006/relationships/slideLayout" Target="../slideLayouts/slideLayout88.xml"/><Relationship Id="rId11" Type="http://schemas.openxmlformats.org/officeDocument/2006/relationships/slideLayout" Target="../slideLayouts/slideLayout89.xml"/><Relationship Id="rId12" Type="http://schemas.openxmlformats.org/officeDocument/2006/relationships/slideLayout" Target="../slideLayouts/slideLayout90.xml"/><Relationship Id="rId13" Type="http://schemas.openxmlformats.org/officeDocument/2006/relationships/slideLayout" Target="../slideLayouts/slideLayout91.xml"/><Relationship Id="rId14" Type="http://schemas.openxmlformats.org/officeDocument/2006/relationships/slideLayout" Target="../slideLayouts/slideLayout92.xml"/><Relationship Id="rId15" Type="http://schemas.openxmlformats.org/officeDocument/2006/relationships/slideLayout" Target="../slideLayouts/slideLayout93.xml"/><Relationship Id="rId16" Type="http://schemas.openxmlformats.org/officeDocument/2006/relationships/slideLayout" Target="../slideLayouts/slideLayout94.xml"/><Relationship Id="rId17" Type="http://schemas.openxmlformats.org/officeDocument/2006/relationships/slideLayout" Target="../slideLayouts/slideLayout95.xml"/><Relationship Id="rId18" Type="http://schemas.openxmlformats.org/officeDocument/2006/relationships/slideLayout" Target="../slideLayouts/slideLayout96.xml"/><Relationship Id="rId19" Type="http://schemas.openxmlformats.org/officeDocument/2006/relationships/slideLayout" Target="../slideLayouts/slideLayout97.xml"/><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theme" Target="../theme/theme7.xml"/><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19.xml"/><Relationship Id="rId4" Type="http://schemas.openxmlformats.org/officeDocument/2006/relationships/slideLayout" Target="../slideLayouts/slideLayout120.xml"/><Relationship Id="rId5" Type="http://schemas.openxmlformats.org/officeDocument/2006/relationships/slideLayout" Target="../slideLayouts/slideLayout121.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theme" Target="../theme/theme8.xml"/><Relationship Id="rId1" Type="http://schemas.openxmlformats.org/officeDocument/2006/relationships/slideLayout" Target="../slideLayouts/slideLayout117.xml"/><Relationship Id="rId2" Type="http://schemas.openxmlformats.org/officeDocument/2006/relationships/slideLayout" Target="../slideLayouts/slideLayout118.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34.xml"/><Relationship Id="rId12" Type="http://schemas.openxmlformats.org/officeDocument/2006/relationships/slideLayout" Target="../slideLayouts/slideLayout135.xml"/><Relationship Id="rId13" Type="http://schemas.openxmlformats.org/officeDocument/2006/relationships/slideLayout" Target="../slideLayouts/slideLayout136.xml"/><Relationship Id="rId14" Type="http://schemas.openxmlformats.org/officeDocument/2006/relationships/theme" Target="../theme/theme9.xml"/><Relationship Id="rId1" Type="http://schemas.openxmlformats.org/officeDocument/2006/relationships/slideLayout" Target="../slideLayouts/slideLayout124.xml"/><Relationship Id="rId2" Type="http://schemas.openxmlformats.org/officeDocument/2006/relationships/slideLayout" Target="../slideLayouts/slideLayout125.xml"/><Relationship Id="rId3" Type="http://schemas.openxmlformats.org/officeDocument/2006/relationships/slideLayout" Target="../slideLayouts/slideLayout126.xml"/><Relationship Id="rId4" Type="http://schemas.openxmlformats.org/officeDocument/2006/relationships/slideLayout" Target="../slideLayouts/slideLayout127.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9" Type="http://schemas.openxmlformats.org/officeDocument/2006/relationships/slideLayout" Target="../slideLayouts/slideLayout132.xml"/><Relationship Id="rId10" Type="http://schemas.openxmlformats.org/officeDocument/2006/relationships/slideLayout" Target="../slideLayouts/slideLayout1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493A2D-71A7-4306-A19F-BC96821C06CE}" type="datetime1">
              <a:rPr lang="en-US" smtClean="0"/>
              <a:t>20/02/15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Microsoft Proprietary</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72CA9B-8467-46F7-A6CD-55E6F2FC371D}" type="slidenum">
              <a:rPr lang="en-US" smtClean="0"/>
              <a:t>‹#›</a:t>
            </a:fld>
            <a:endParaRPr lang="en-US"/>
          </a:p>
        </p:txBody>
      </p:sp>
    </p:spTree>
    <p:extLst>
      <p:ext uri="{BB962C8B-B14F-4D97-AF65-F5344CB8AC3E}">
        <p14:creationId xmlns:p14="http://schemas.microsoft.com/office/powerpoint/2010/main" val="4102586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Text Placeholder 2"/>
          <p:cNvSpPr>
            <a:spLocks noGrp="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latin typeface="Arial" pitchFamily="34" charset="0"/>
              </a:defRPr>
            </a:lvl1pPr>
          </a:lstStyle>
          <a:p>
            <a:pPr fontAlgn="base">
              <a:spcBef>
                <a:spcPct val="0"/>
              </a:spcBef>
              <a:spcAft>
                <a:spcPct val="0"/>
              </a:spcAft>
              <a:defRPr/>
            </a:pPr>
            <a:fld id="{4F3ED238-72EE-48DD-8EBD-FACF77215041}" type="datetime1">
              <a:rPr kumimoji="1" lang="en-US" smtClean="0">
                <a:solidFill>
                  <a:prstClr val="black">
                    <a:tint val="75000"/>
                  </a:prstClr>
                </a:solidFill>
                <a:ea typeface="ＭＳ Ｐゴシック" pitchFamily="50" charset="-128"/>
              </a:rPr>
              <a:t>20/02/15</a:t>
            </a:fld>
            <a:endParaRPr kumimoji="1" lang="en-US">
              <a:solidFill>
                <a:prstClr val="black">
                  <a:tint val="75000"/>
                </a:prstClr>
              </a:solidFill>
              <a:ea typeface="ＭＳ Ｐゴシック" pitchFamily="50" charset="-128"/>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Arial" pitchFamily="34" charset="0"/>
              </a:defRPr>
            </a:lvl1pPr>
          </a:lstStyle>
          <a:p>
            <a:pPr fontAlgn="base">
              <a:spcBef>
                <a:spcPct val="0"/>
              </a:spcBef>
              <a:spcAft>
                <a:spcPct val="0"/>
              </a:spcAft>
              <a:defRPr/>
            </a:pPr>
            <a:r>
              <a:rPr kumimoji="1" lang="en-US" smtClean="0">
                <a:solidFill>
                  <a:prstClr val="black">
                    <a:tint val="75000"/>
                  </a:prstClr>
                </a:solidFill>
                <a:ea typeface="ＭＳ Ｐゴシック" pitchFamily="50" charset="-128"/>
              </a:rPr>
              <a:t>Microsoft Proprietary</a:t>
            </a:r>
            <a:endParaRPr kumimoji="1" lang="en-US">
              <a:solidFill>
                <a:prstClr val="black">
                  <a:tint val="75000"/>
                </a:prstClr>
              </a:solidFill>
              <a:ea typeface="ＭＳ Ｐゴシック" pitchFamily="50" charset="-128"/>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latin typeface="Arial" pitchFamily="34" charset="0"/>
              </a:defRPr>
            </a:lvl1pPr>
          </a:lstStyle>
          <a:p>
            <a:pPr fontAlgn="base">
              <a:spcBef>
                <a:spcPct val="0"/>
              </a:spcBef>
              <a:spcAft>
                <a:spcPct val="0"/>
              </a:spcAft>
              <a:defRPr/>
            </a:pPr>
            <a:fld id="{87CFA21A-ABA3-49AF-83B9-7BD15790B212}" type="slidenum">
              <a:rPr kumimoji="1" lang="en-US">
                <a:solidFill>
                  <a:prstClr val="black">
                    <a:tint val="75000"/>
                  </a:prstClr>
                </a:solidFill>
                <a:ea typeface="ＭＳ Ｐゴシック" pitchFamily="50" charset="-128"/>
              </a:rPr>
              <a:pPr fontAlgn="base">
                <a:spcBef>
                  <a:spcPct val="0"/>
                </a:spcBef>
                <a:spcAft>
                  <a:spcPct val="0"/>
                </a:spcAft>
                <a:defRPr/>
              </a:pPr>
              <a:t>‹#›</a:t>
            </a:fld>
            <a:endParaRPr kumimoji="1" lang="en-US">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1156692465"/>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Lst>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5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5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5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50" charset="-128"/>
        </a:defRPr>
      </a:lvl5pPr>
      <a:lvl6pPr marL="457200" algn="ctr" rtl="0" fontAlgn="base">
        <a:spcBef>
          <a:spcPct val="0"/>
        </a:spcBef>
        <a:spcAft>
          <a:spcPct val="0"/>
        </a:spcAft>
        <a:defRPr sz="4400">
          <a:solidFill>
            <a:schemeClr val="tx1"/>
          </a:solidFill>
          <a:latin typeface="Calibri" pitchFamily="34" charset="0"/>
          <a:ea typeface="ＭＳ Ｐゴシック" pitchFamily="50" charset="-128"/>
        </a:defRPr>
      </a:lvl6pPr>
      <a:lvl7pPr marL="914400" algn="ctr" rtl="0" fontAlgn="base">
        <a:spcBef>
          <a:spcPct val="0"/>
        </a:spcBef>
        <a:spcAft>
          <a:spcPct val="0"/>
        </a:spcAft>
        <a:defRPr sz="4400">
          <a:solidFill>
            <a:schemeClr val="tx1"/>
          </a:solidFill>
          <a:latin typeface="Calibri" pitchFamily="34" charset="0"/>
          <a:ea typeface="ＭＳ Ｐゴシック" pitchFamily="50" charset="-128"/>
        </a:defRPr>
      </a:lvl7pPr>
      <a:lvl8pPr marL="1371600" algn="ctr" rtl="0" fontAlgn="base">
        <a:spcBef>
          <a:spcPct val="0"/>
        </a:spcBef>
        <a:spcAft>
          <a:spcPct val="0"/>
        </a:spcAft>
        <a:defRPr sz="4400">
          <a:solidFill>
            <a:schemeClr val="tx1"/>
          </a:solidFill>
          <a:latin typeface="Calibri" pitchFamily="34" charset="0"/>
          <a:ea typeface="ＭＳ Ｐゴシック" pitchFamily="50" charset="-128"/>
        </a:defRPr>
      </a:lvl8pPr>
      <a:lvl9pPr marL="1828800" algn="ctr" rtl="0" fontAlgn="base">
        <a:spcBef>
          <a:spcPct val="0"/>
        </a:spcBef>
        <a:spcAft>
          <a:spcPct val="0"/>
        </a:spcAft>
        <a:defRPr sz="4400">
          <a:solidFill>
            <a:schemeClr val="tx1"/>
          </a:solidFill>
          <a:latin typeface="Calibri" pitchFamily="34" charset="0"/>
          <a:ea typeface="ＭＳ Ｐゴシック" pitchFamily="50" charset="-128"/>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0798EF-52B3-4FC6-8A2B-7373AB736516}"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580748"/>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 id="2147483960" r:id="rId14"/>
    <p:sldLayoutId id="2147483961" r:id="rId15"/>
    <p:sldLayoutId id="2147483962" r:id="rId16"/>
    <p:sldLayoutId id="2147483963" r:id="rId17"/>
    <p:sldLayoutId id="2147483964" r:id="rId18"/>
    <p:sldLayoutId id="2147483965" r:id="rId19"/>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677BF5-0F2C-48B1-ABFD-14274C35F8C3}"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21051742"/>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984" r:id="rId18"/>
    <p:sldLayoutId id="2147483985" r:id="rId19"/>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609600" y="0"/>
            <a:ext cx="109728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2051" name="Text Placeholder 2"/>
          <p:cNvSpPr>
            <a:spLocks noGrp="1"/>
          </p:cNvSpPr>
          <p:nvPr>
            <p:ph type="body" idx="1"/>
          </p:nvPr>
        </p:nvSpPr>
        <p:spPr bwMode="auto">
          <a:xfrm>
            <a:off x="609600" y="1066800"/>
            <a:ext cx="109728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latin typeface="Arial" pitchFamily="34" charset="0"/>
              </a:defRPr>
            </a:lvl1pPr>
          </a:lstStyle>
          <a:p>
            <a:pPr fontAlgn="base">
              <a:spcBef>
                <a:spcPct val="0"/>
              </a:spcBef>
              <a:spcAft>
                <a:spcPct val="0"/>
              </a:spcAft>
              <a:defRPr/>
            </a:pPr>
            <a:fld id="{FF482546-BB91-4419-91CC-64F18AC3A445}" type="datetime1">
              <a:rPr kumimoji="1" lang="en-US" smtClean="0">
                <a:solidFill>
                  <a:prstClr val="black">
                    <a:tint val="75000"/>
                  </a:prstClr>
                </a:solidFill>
                <a:ea typeface="ＭＳ Ｐゴシック" pitchFamily="50" charset="-128"/>
              </a:rPr>
              <a:t>20/02/15</a:t>
            </a:fld>
            <a:endParaRPr kumimoji="1" lang="en-US" dirty="0">
              <a:solidFill>
                <a:prstClr val="black">
                  <a:tint val="75000"/>
                </a:prstClr>
              </a:solidFill>
              <a:ea typeface="ＭＳ Ｐゴシック" pitchFamily="50" charset="-128"/>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Arial" pitchFamily="34" charset="0"/>
              </a:defRPr>
            </a:lvl1pPr>
          </a:lstStyle>
          <a:p>
            <a:pPr fontAlgn="base">
              <a:spcBef>
                <a:spcPct val="0"/>
              </a:spcBef>
              <a:spcAft>
                <a:spcPct val="0"/>
              </a:spcAft>
              <a:defRPr/>
            </a:pPr>
            <a:r>
              <a:rPr kumimoji="1" lang="en-US" smtClean="0">
                <a:solidFill>
                  <a:prstClr val="black">
                    <a:tint val="75000"/>
                  </a:prstClr>
                </a:solidFill>
                <a:ea typeface="ＭＳ Ｐゴシック" pitchFamily="50" charset="-128"/>
              </a:rPr>
              <a:t>Microsoft Proprietary</a:t>
            </a:r>
            <a:endParaRPr kumimoji="1" lang="en-US" dirty="0">
              <a:solidFill>
                <a:prstClr val="black">
                  <a:tint val="75000"/>
                </a:prstClr>
              </a:solidFill>
              <a:ea typeface="ＭＳ Ｐゴシック" pitchFamily="50" charset="-128"/>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latin typeface="Arial" pitchFamily="34" charset="0"/>
              </a:defRPr>
            </a:lvl1pPr>
          </a:lstStyle>
          <a:p>
            <a:pPr fontAlgn="base">
              <a:spcBef>
                <a:spcPct val="0"/>
              </a:spcBef>
              <a:spcAft>
                <a:spcPct val="0"/>
              </a:spcAft>
              <a:defRPr/>
            </a:pPr>
            <a:fld id="{87CFA21A-ABA3-49AF-83B9-7BD15790B212}" type="slidenum">
              <a:rPr kumimoji="1" lang="en-US">
                <a:solidFill>
                  <a:prstClr val="black">
                    <a:tint val="75000"/>
                  </a:prstClr>
                </a:solidFill>
                <a:ea typeface="ＭＳ Ｐゴシック" pitchFamily="50" charset="-128"/>
              </a:rPr>
              <a:pPr fontAlgn="base">
                <a:spcBef>
                  <a:spcPct val="0"/>
                </a:spcBef>
                <a:spcAft>
                  <a:spcPct val="0"/>
                </a:spcAft>
                <a:defRPr/>
              </a:pPr>
              <a:t>‹#›</a:t>
            </a:fld>
            <a:endParaRPr kumimoji="1" lang="en-US" dirty="0">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2239948209"/>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Lst>
  <p:hf sldNum="0" hdr="0" dt="0"/>
  <p:txStyles>
    <p:titleStyle>
      <a:lvl1pPr algn="ctr" rtl="0" eaLnBrk="0" fontAlgn="base" hangingPunct="0">
        <a:spcBef>
          <a:spcPct val="0"/>
        </a:spcBef>
        <a:spcAft>
          <a:spcPct val="0"/>
        </a:spcAft>
        <a:defRPr sz="4400" b="1" kern="1200">
          <a:solidFill>
            <a:schemeClr val="tx2"/>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5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5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5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50" charset="-128"/>
        </a:defRPr>
      </a:lvl5pPr>
      <a:lvl6pPr marL="457200" algn="ctr" rtl="0" fontAlgn="base">
        <a:spcBef>
          <a:spcPct val="0"/>
        </a:spcBef>
        <a:spcAft>
          <a:spcPct val="0"/>
        </a:spcAft>
        <a:defRPr sz="4400">
          <a:solidFill>
            <a:schemeClr val="tx1"/>
          </a:solidFill>
          <a:latin typeface="Calibri" pitchFamily="34" charset="0"/>
          <a:ea typeface="ＭＳ Ｐゴシック" pitchFamily="50" charset="-128"/>
        </a:defRPr>
      </a:lvl6pPr>
      <a:lvl7pPr marL="914400" algn="ctr" rtl="0" fontAlgn="base">
        <a:spcBef>
          <a:spcPct val="0"/>
        </a:spcBef>
        <a:spcAft>
          <a:spcPct val="0"/>
        </a:spcAft>
        <a:defRPr sz="4400">
          <a:solidFill>
            <a:schemeClr val="tx1"/>
          </a:solidFill>
          <a:latin typeface="Calibri" pitchFamily="34" charset="0"/>
          <a:ea typeface="ＭＳ Ｐゴシック" pitchFamily="50" charset="-128"/>
        </a:defRPr>
      </a:lvl7pPr>
      <a:lvl8pPr marL="1371600" algn="ctr" rtl="0" fontAlgn="base">
        <a:spcBef>
          <a:spcPct val="0"/>
        </a:spcBef>
        <a:spcAft>
          <a:spcPct val="0"/>
        </a:spcAft>
        <a:defRPr sz="4400">
          <a:solidFill>
            <a:schemeClr val="tx1"/>
          </a:solidFill>
          <a:latin typeface="Calibri" pitchFamily="34" charset="0"/>
          <a:ea typeface="ＭＳ Ｐゴシック" pitchFamily="50" charset="-128"/>
        </a:defRPr>
      </a:lvl8pPr>
      <a:lvl9pPr marL="1828800" algn="ctr" rtl="0" fontAlgn="base">
        <a:spcBef>
          <a:spcPct val="0"/>
        </a:spcBef>
        <a:spcAft>
          <a:spcPct val="0"/>
        </a:spcAft>
        <a:defRPr sz="4400">
          <a:solidFill>
            <a:schemeClr val="tx1"/>
          </a:solidFill>
          <a:latin typeface="Calibri" pitchFamily="34" charset="0"/>
          <a:ea typeface="ＭＳ Ｐゴシック" pitchFamily="50" charset="-128"/>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609600" y="0"/>
            <a:ext cx="109728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2051" name="Text Placeholder 2"/>
          <p:cNvSpPr>
            <a:spLocks noGrp="1"/>
          </p:cNvSpPr>
          <p:nvPr>
            <p:ph type="body" idx="1"/>
          </p:nvPr>
        </p:nvSpPr>
        <p:spPr bwMode="auto">
          <a:xfrm>
            <a:off x="609600" y="1066800"/>
            <a:ext cx="109728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latin typeface="Arial" pitchFamily="34" charset="0"/>
              </a:defRPr>
            </a:lvl1pPr>
          </a:lstStyle>
          <a:p>
            <a:pPr fontAlgn="base">
              <a:spcBef>
                <a:spcPct val="0"/>
              </a:spcBef>
              <a:spcAft>
                <a:spcPct val="0"/>
              </a:spcAft>
              <a:defRPr/>
            </a:pPr>
            <a:fld id="{55088CE1-8862-4920-BF85-EB0FFC506537}" type="datetime1">
              <a:rPr kumimoji="1" lang="en-US" smtClean="0">
                <a:solidFill>
                  <a:prstClr val="black">
                    <a:tint val="75000"/>
                  </a:prstClr>
                </a:solidFill>
                <a:ea typeface="ＭＳ Ｐゴシック" pitchFamily="50" charset="-128"/>
              </a:rPr>
              <a:t>20/02/15</a:t>
            </a:fld>
            <a:endParaRPr kumimoji="1" lang="en-US" dirty="0">
              <a:solidFill>
                <a:prstClr val="black">
                  <a:tint val="75000"/>
                </a:prstClr>
              </a:solidFill>
              <a:ea typeface="ＭＳ Ｐゴシック" pitchFamily="50" charset="-128"/>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Arial" pitchFamily="34" charset="0"/>
              </a:defRPr>
            </a:lvl1pPr>
          </a:lstStyle>
          <a:p>
            <a:pPr fontAlgn="base">
              <a:spcBef>
                <a:spcPct val="0"/>
              </a:spcBef>
              <a:spcAft>
                <a:spcPct val="0"/>
              </a:spcAft>
              <a:defRPr/>
            </a:pPr>
            <a:r>
              <a:rPr kumimoji="1" lang="en-US" smtClean="0">
                <a:solidFill>
                  <a:prstClr val="black">
                    <a:tint val="75000"/>
                  </a:prstClr>
                </a:solidFill>
                <a:ea typeface="ＭＳ Ｐゴシック" pitchFamily="50" charset="-128"/>
              </a:rPr>
              <a:t>Microsoft Proprietary</a:t>
            </a:r>
            <a:endParaRPr kumimoji="1" lang="en-US" dirty="0">
              <a:solidFill>
                <a:prstClr val="black">
                  <a:tint val="75000"/>
                </a:prstClr>
              </a:solidFill>
              <a:ea typeface="ＭＳ Ｐゴシック" pitchFamily="50" charset="-128"/>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latin typeface="Arial" pitchFamily="34" charset="0"/>
              </a:defRPr>
            </a:lvl1pPr>
          </a:lstStyle>
          <a:p>
            <a:pPr fontAlgn="base">
              <a:spcBef>
                <a:spcPct val="0"/>
              </a:spcBef>
              <a:spcAft>
                <a:spcPct val="0"/>
              </a:spcAft>
              <a:defRPr/>
            </a:pPr>
            <a:fld id="{87CFA21A-ABA3-49AF-83B9-7BD15790B212}" type="slidenum">
              <a:rPr kumimoji="1" lang="en-US">
                <a:solidFill>
                  <a:prstClr val="black">
                    <a:tint val="75000"/>
                  </a:prstClr>
                </a:solidFill>
                <a:ea typeface="ＭＳ Ｐゴシック" pitchFamily="50" charset="-128"/>
              </a:rPr>
              <a:pPr fontAlgn="base">
                <a:spcBef>
                  <a:spcPct val="0"/>
                </a:spcBef>
                <a:spcAft>
                  <a:spcPct val="0"/>
                </a:spcAft>
                <a:defRPr/>
              </a:pPr>
              <a:t>‹#›</a:t>
            </a:fld>
            <a:endParaRPr kumimoji="1" lang="en-US" dirty="0">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4138339466"/>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Lst>
  <p:hf sldNum="0" hdr="0" dt="0"/>
  <p:txStyles>
    <p:titleStyle>
      <a:lvl1pPr algn="ctr" rtl="0" eaLnBrk="0" fontAlgn="base" hangingPunct="0">
        <a:spcBef>
          <a:spcPct val="0"/>
        </a:spcBef>
        <a:spcAft>
          <a:spcPct val="0"/>
        </a:spcAft>
        <a:defRPr sz="4400" b="1" kern="1200">
          <a:solidFill>
            <a:schemeClr val="tx2"/>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5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5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5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50" charset="-128"/>
        </a:defRPr>
      </a:lvl5pPr>
      <a:lvl6pPr marL="457200" algn="ctr" rtl="0" fontAlgn="base">
        <a:spcBef>
          <a:spcPct val="0"/>
        </a:spcBef>
        <a:spcAft>
          <a:spcPct val="0"/>
        </a:spcAft>
        <a:defRPr sz="4400">
          <a:solidFill>
            <a:schemeClr val="tx1"/>
          </a:solidFill>
          <a:latin typeface="Calibri" pitchFamily="34" charset="0"/>
          <a:ea typeface="ＭＳ Ｐゴシック" pitchFamily="50" charset="-128"/>
        </a:defRPr>
      </a:lvl6pPr>
      <a:lvl7pPr marL="914400" algn="ctr" rtl="0" fontAlgn="base">
        <a:spcBef>
          <a:spcPct val="0"/>
        </a:spcBef>
        <a:spcAft>
          <a:spcPct val="0"/>
        </a:spcAft>
        <a:defRPr sz="4400">
          <a:solidFill>
            <a:schemeClr val="tx1"/>
          </a:solidFill>
          <a:latin typeface="Calibri" pitchFamily="34" charset="0"/>
          <a:ea typeface="ＭＳ Ｐゴシック" pitchFamily="50" charset="-128"/>
        </a:defRPr>
      </a:lvl7pPr>
      <a:lvl8pPr marL="1371600" algn="ctr" rtl="0" fontAlgn="base">
        <a:spcBef>
          <a:spcPct val="0"/>
        </a:spcBef>
        <a:spcAft>
          <a:spcPct val="0"/>
        </a:spcAft>
        <a:defRPr sz="4400">
          <a:solidFill>
            <a:schemeClr val="tx1"/>
          </a:solidFill>
          <a:latin typeface="Calibri" pitchFamily="34" charset="0"/>
          <a:ea typeface="ＭＳ Ｐゴシック" pitchFamily="50" charset="-128"/>
        </a:defRPr>
      </a:lvl8pPr>
      <a:lvl9pPr marL="1828800" algn="ctr" rtl="0" fontAlgn="base">
        <a:spcBef>
          <a:spcPct val="0"/>
        </a:spcBef>
        <a:spcAft>
          <a:spcPct val="0"/>
        </a:spcAft>
        <a:defRPr sz="4400">
          <a:solidFill>
            <a:schemeClr val="tx1"/>
          </a:solidFill>
          <a:latin typeface="Calibri" pitchFamily="34" charset="0"/>
          <a:ea typeface="ＭＳ Ｐゴシック" pitchFamily="50" charset="-128"/>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609600" y="0"/>
            <a:ext cx="109728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2051" name="Text Placeholder 2"/>
          <p:cNvSpPr>
            <a:spLocks noGrp="1"/>
          </p:cNvSpPr>
          <p:nvPr>
            <p:ph type="body" idx="1"/>
          </p:nvPr>
        </p:nvSpPr>
        <p:spPr bwMode="auto">
          <a:xfrm>
            <a:off x="609600" y="1066800"/>
            <a:ext cx="109728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latin typeface="Arial" pitchFamily="34" charset="0"/>
              </a:defRPr>
            </a:lvl1pPr>
          </a:lstStyle>
          <a:p>
            <a:pPr fontAlgn="base">
              <a:spcBef>
                <a:spcPct val="0"/>
              </a:spcBef>
              <a:spcAft>
                <a:spcPct val="0"/>
              </a:spcAft>
              <a:defRPr/>
            </a:pPr>
            <a:fld id="{2A83A3E5-6C83-4C49-BF4E-41A784585097}" type="datetime1">
              <a:rPr kumimoji="1" lang="en-US" smtClean="0">
                <a:solidFill>
                  <a:prstClr val="black">
                    <a:tint val="75000"/>
                  </a:prstClr>
                </a:solidFill>
                <a:ea typeface="ＭＳ Ｐゴシック" pitchFamily="50" charset="-128"/>
              </a:rPr>
              <a:t>20/02/15</a:t>
            </a:fld>
            <a:endParaRPr kumimoji="1" lang="en-US" dirty="0">
              <a:solidFill>
                <a:prstClr val="black">
                  <a:tint val="75000"/>
                </a:prstClr>
              </a:solidFill>
              <a:ea typeface="ＭＳ Ｐゴシック" pitchFamily="50" charset="-128"/>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Arial" pitchFamily="34" charset="0"/>
              </a:defRPr>
            </a:lvl1pPr>
          </a:lstStyle>
          <a:p>
            <a:pPr fontAlgn="base">
              <a:spcBef>
                <a:spcPct val="0"/>
              </a:spcBef>
              <a:spcAft>
                <a:spcPct val="0"/>
              </a:spcAft>
              <a:defRPr/>
            </a:pPr>
            <a:r>
              <a:rPr kumimoji="1" lang="en-US" smtClean="0">
                <a:solidFill>
                  <a:prstClr val="black">
                    <a:tint val="75000"/>
                  </a:prstClr>
                </a:solidFill>
                <a:ea typeface="ＭＳ Ｐゴシック" pitchFamily="50" charset="-128"/>
              </a:rPr>
              <a:t>Microsoft Proprietary</a:t>
            </a:r>
            <a:endParaRPr kumimoji="1" lang="en-US" dirty="0">
              <a:solidFill>
                <a:prstClr val="black">
                  <a:tint val="75000"/>
                </a:prstClr>
              </a:solidFill>
              <a:ea typeface="ＭＳ Ｐゴシック" pitchFamily="50" charset="-128"/>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latin typeface="Arial" pitchFamily="34" charset="0"/>
              </a:defRPr>
            </a:lvl1pPr>
          </a:lstStyle>
          <a:p>
            <a:pPr fontAlgn="base">
              <a:spcBef>
                <a:spcPct val="0"/>
              </a:spcBef>
              <a:spcAft>
                <a:spcPct val="0"/>
              </a:spcAft>
              <a:defRPr/>
            </a:pPr>
            <a:fld id="{87CFA21A-ABA3-49AF-83B9-7BD15790B212}" type="slidenum">
              <a:rPr kumimoji="1" lang="en-US">
                <a:solidFill>
                  <a:prstClr val="black">
                    <a:tint val="75000"/>
                  </a:prstClr>
                </a:solidFill>
                <a:ea typeface="ＭＳ Ｐゴシック" pitchFamily="50" charset="-128"/>
              </a:rPr>
              <a:pPr fontAlgn="base">
                <a:spcBef>
                  <a:spcPct val="0"/>
                </a:spcBef>
                <a:spcAft>
                  <a:spcPct val="0"/>
                </a:spcAft>
                <a:defRPr/>
              </a:pPr>
              <a:t>‹#›</a:t>
            </a:fld>
            <a:endParaRPr kumimoji="1" lang="en-US" dirty="0">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4006464624"/>
      </p:ext>
    </p:extLst>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Lst>
  <p:hf sldNum="0" hdr="0" dt="0"/>
  <p:txStyles>
    <p:titleStyle>
      <a:lvl1pPr algn="ctr" rtl="0" eaLnBrk="0" fontAlgn="base" hangingPunct="0">
        <a:spcBef>
          <a:spcPct val="0"/>
        </a:spcBef>
        <a:spcAft>
          <a:spcPct val="0"/>
        </a:spcAft>
        <a:defRPr sz="4400" b="1" kern="1200">
          <a:solidFill>
            <a:schemeClr val="tx2"/>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5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5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5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50" charset="-128"/>
        </a:defRPr>
      </a:lvl5pPr>
      <a:lvl6pPr marL="457200" algn="ctr" rtl="0" fontAlgn="base">
        <a:spcBef>
          <a:spcPct val="0"/>
        </a:spcBef>
        <a:spcAft>
          <a:spcPct val="0"/>
        </a:spcAft>
        <a:defRPr sz="4400">
          <a:solidFill>
            <a:schemeClr val="tx1"/>
          </a:solidFill>
          <a:latin typeface="Calibri" pitchFamily="34" charset="0"/>
          <a:ea typeface="ＭＳ Ｐゴシック" pitchFamily="50" charset="-128"/>
        </a:defRPr>
      </a:lvl6pPr>
      <a:lvl7pPr marL="914400" algn="ctr" rtl="0" fontAlgn="base">
        <a:spcBef>
          <a:spcPct val="0"/>
        </a:spcBef>
        <a:spcAft>
          <a:spcPct val="0"/>
        </a:spcAft>
        <a:defRPr sz="4400">
          <a:solidFill>
            <a:schemeClr val="tx1"/>
          </a:solidFill>
          <a:latin typeface="Calibri" pitchFamily="34" charset="0"/>
          <a:ea typeface="ＭＳ Ｐゴシック" pitchFamily="50" charset="-128"/>
        </a:defRPr>
      </a:lvl7pPr>
      <a:lvl8pPr marL="1371600" algn="ctr" rtl="0" fontAlgn="base">
        <a:spcBef>
          <a:spcPct val="0"/>
        </a:spcBef>
        <a:spcAft>
          <a:spcPct val="0"/>
        </a:spcAft>
        <a:defRPr sz="4400">
          <a:solidFill>
            <a:schemeClr val="tx1"/>
          </a:solidFill>
          <a:latin typeface="Calibri" pitchFamily="34" charset="0"/>
          <a:ea typeface="ＭＳ Ｐゴシック" pitchFamily="50" charset="-128"/>
        </a:defRPr>
      </a:lvl8pPr>
      <a:lvl9pPr marL="1828800" algn="ctr" rtl="0" fontAlgn="base">
        <a:spcBef>
          <a:spcPct val="0"/>
        </a:spcBef>
        <a:spcAft>
          <a:spcPct val="0"/>
        </a:spcAft>
        <a:defRPr sz="4400">
          <a:solidFill>
            <a:schemeClr val="tx1"/>
          </a:solidFill>
          <a:latin typeface="Calibri" pitchFamily="34" charset="0"/>
          <a:ea typeface="ＭＳ Ｐゴシック" pitchFamily="50" charset="-128"/>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F832F4-B785-4C38-9C15-72A56BF8ADBD}"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739346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5" r:id="rId13"/>
    <p:sldLayoutId id="2147483676" r:id="rId14"/>
    <p:sldLayoutId id="2147483677" r:id="rId15"/>
    <p:sldLayoutId id="2147483678" r:id="rId16"/>
    <p:sldLayoutId id="2147483679" r:id="rId17"/>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3E345E-F95A-49FB-A8B5-1ABFCB26AF8A}"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3155327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9ED826-DFAE-415D-A491-B3F5ADD8E0AA}"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3FDD1A-8D27-40EB-B922-363B208F29C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068010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D11321-0693-4EE7-A83B-F86BC7C4ED49}" type="datetime1">
              <a:rPr lang="en-US" smtClean="0">
                <a:solidFill>
                  <a:prstClr val="black">
                    <a:tint val="75000"/>
                  </a:prstClr>
                </a:solidFill>
              </a:rPr>
              <a:t>20/02/15</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Microsoft Proprietary</a:t>
            </a: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B2A1D1-7B89-4D60-A536-8FF53EA5517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926874"/>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58570263"/>
      </p:ext>
    </p:extLst>
  </p:cSld>
  <p:clrMap bg1="dk1" tx1="lt1" bg2="dk2" tx2="lt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Lst>
  <p:transition xmlns:p14="http://schemas.microsoft.com/office/powerpoint/2010/main">
    <p:fade/>
  </p:transition>
  <p:timing>
    <p:tnLst>
      <p:par>
        <p:cTn xmlns:p14="http://schemas.microsoft.com/office/powerpoint/2010/main" id="1" dur="indefinite" restart="never" nodeType="tmRoot"/>
      </p:par>
    </p:tnLst>
  </p:timing>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608641" y="273629"/>
            <a:ext cx="10968959"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smtClean="0"/>
              <a:t>Click to edit the title text format</a:t>
            </a:r>
          </a:p>
        </p:txBody>
      </p:sp>
      <p:sp>
        <p:nvSpPr>
          <p:cNvPr id="1026" name="Rectangle 2"/>
          <p:cNvSpPr>
            <a:spLocks noGrp="1" noChangeArrowheads="1"/>
          </p:cNvSpPr>
          <p:nvPr>
            <p:ph type="body" idx="1"/>
          </p:nvPr>
        </p:nvSpPr>
        <p:spPr bwMode="auto">
          <a:xfrm>
            <a:off x="608641" y="1604328"/>
            <a:ext cx="10725120" cy="3976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4192" rIns="0" bIns="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1027" name="Rectangle 3"/>
          <p:cNvSpPr>
            <a:spLocks noGrp="1" noChangeArrowheads="1"/>
          </p:cNvSpPr>
          <p:nvPr>
            <p:ph type="dt"/>
          </p:nvPr>
        </p:nvSpPr>
        <p:spPr bwMode="auto">
          <a:xfrm>
            <a:off x="608641" y="6247376"/>
            <a:ext cx="2837760" cy="4709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93000"/>
              </a:lnSpc>
              <a:tabLst>
                <a:tab pos="407571" algn="l"/>
                <a:tab pos="815142" algn="l"/>
                <a:tab pos="1222713" algn="l"/>
                <a:tab pos="1630284" algn="l"/>
                <a:tab pos="2037855" algn="l"/>
              </a:tabLst>
              <a:defRPr>
                <a:solidFill>
                  <a:srgbClr val="000000"/>
                </a:solidFill>
                <a:latin typeface="Times New Roman" panose="02020603050405020304" pitchFamily="18" charset="0"/>
                <a:ea typeface="DejaVu Sans" charset="0"/>
                <a:cs typeface="DejaVu Sans" charset="0"/>
              </a:defRPr>
            </a:lvl1pPr>
          </a:lstStyle>
          <a:p>
            <a:pPr defTabSz="407571" fontAlgn="base" hangingPunct="0">
              <a:spcBef>
                <a:spcPct val="0"/>
              </a:spcBef>
              <a:spcAft>
                <a:spcPct val="0"/>
              </a:spcAft>
              <a:buClr>
                <a:srgbClr val="000000"/>
              </a:buClr>
              <a:buSzPct val="100000"/>
            </a:pPr>
            <a:fld id="{D3089AB1-58C0-4918-804E-FF1AC4FBFA89}" type="datetime1">
              <a:rPr lang="en-US" altLang="en-US" sz="1270" smtClean="0"/>
              <a:t>20/02/15</a:t>
            </a:fld>
            <a:endParaRPr lang="en-CA" altLang="en-US" sz="1270" smtClean="0"/>
          </a:p>
        </p:txBody>
      </p:sp>
      <p:sp>
        <p:nvSpPr>
          <p:cNvPr id="1028" name="Rectangle 4"/>
          <p:cNvSpPr>
            <a:spLocks noGrp="1" noChangeArrowheads="1"/>
          </p:cNvSpPr>
          <p:nvPr>
            <p:ph type="ftr"/>
          </p:nvPr>
        </p:nvSpPr>
        <p:spPr bwMode="auto">
          <a:xfrm>
            <a:off x="4170240" y="6247376"/>
            <a:ext cx="3863040" cy="4709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a:lnSpc>
                <a:spcPct val="93000"/>
              </a:lnSpc>
              <a:tabLst>
                <a:tab pos="407571" algn="l"/>
                <a:tab pos="815142" algn="l"/>
                <a:tab pos="1222713" algn="l"/>
                <a:tab pos="1630284" algn="l"/>
                <a:tab pos="2037855" algn="l"/>
                <a:tab pos="2445426" algn="l"/>
                <a:tab pos="2852997" algn="l"/>
              </a:tabLst>
              <a:defRPr>
                <a:solidFill>
                  <a:srgbClr val="000000"/>
                </a:solidFill>
                <a:latin typeface="Times New Roman" panose="02020603050405020304" pitchFamily="18" charset="0"/>
                <a:ea typeface="DejaVu Sans" charset="0"/>
                <a:cs typeface="DejaVu Sans" charset="0"/>
              </a:defRPr>
            </a:lvl1pPr>
          </a:lstStyle>
          <a:p>
            <a:pPr defTabSz="407571" fontAlgn="base" hangingPunct="0">
              <a:spcBef>
                <a:spcPct val="0"/>
              </a:spcBef>
              <a:spcAft>
                <a:spcPct val="0"/>
              </a:spcAft>
              <a:buClr>
                <a:srgbClr val="000000"/>
              </a:buClr>
              <a:buSzPct val="100000"/>
            </a:pPr>
            <a:r>
              <a:rPr lang="en-CA" altLang="en-US" sz="1270" smtClean="0"/>
              <a:t>Microsoft Proprietary</a:t>
            </a:r>
          </a:p>
        </p:txBody>
      </p:sp>
      <p:sp>
        <p:nvSpPr>
          <p:cNvPr id="1029" name="Rectangle 5"/>
          <p:cNvSpPr>
            <a:spLocks noGrp="1" noChangeArrowheads="1"/>
          </p:cNvSpPr>
          <p:nvPr>
            <p:ph type="sldNum"/>
          </p:nvPr>
        </p:nvSpPr>
        <p:spPr bwMode="auto">
          <a:xfrm>
            <a:off x="8741761" y="6247376"/>
            <a:ext cx="2837760" cy="4709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lnSpc>
                <a:spcPct val="93000"/>
              </a:lnSpc>
              <a:tabLst>
                <a:tab pos="407571" algn="l"/>
                <a:tab pos="815142" algn="l"/>
                <a:tab pos="1222713" algn="l"/>
                <a:tab pos="1630284" algn="l"/>
                <a:tab pos="2037855" algn="l"/>
              </a:tabLst>
              <a:defRPr>
                <a:solidFill>
                  <a:srgbClr val="000000"/>
                </a:solidFill>
                <a:latin typeface="Times New Roman" panose="02020603050405020304" pitchFamily="18" charset="0"/>
                <a:ea typeface="DejaVu Sans" charset="0"/>
                <a:cs typeface="DejaVu Sans" charset="0"/>
              </a:defRPr>
            </a:lvl1pPr>
          </a:lstStyle>
          <a:p>
            <a:pPr defTabSz="407571" fontAlgn="base" hangingPunct="0">
              <a:spcBef>
                <a:spcPct val="0"/>
              </a:spcBef>
              <a:spcAft>
                <a:spcPct val="0"/>
              </a:spcAft>
              <a:buClr>
                <a:srgbClr val="000000"/>
              </a:buClr>
              <a:buSzPct val="100000"/>
            </a:pPr>
            <a:fld id="{965D6553-814F-4EB8-A76B-0053DF3C68EA}" type="slidenum">
              <a:rPr lang="en-CA" altLang="en-US" sz="1270" smtClean="0"/>
              <a:pPr defTabSz="407571" fontAlgn="base" hangingPunct="0">
                <a:spcBef>
                  <a:spcPct val="0"/>
                </a:spcBef>
                <a:spcAft>
                  <a:spcPct val="0"/>
                </a:spcAft>
                <a:buClr>
                  <a:srgbClr val="000000"/>
                </a:buClr>
                <a:buSzPct val="100000"/>
              </a:pPr>
              <a:t>‹#›</a:t>
            </a:fld>
            <a:endParaRPr lang="en-CA" altLang="en-US" sz="1270" smtClean="0"/>
          </a:p>
        </p:txBody>
      </p:sp>
    </p:spTree>
    <p:extLst>
      <p:ext uri="{BB962C8B-B14F-4D97-AF65-F5344CB8AC3E}">
        <p14:creationId xmlns:p14="http://schemas.microsoft.com/office/powerpoint/2010/main" val="3124755927"/>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Lst>
  <p:hf sldNum="0" hdr="0" dt="0"/>
  <p:txStyles>
    <p:titleStyle>
      <a:lvl1pPr algn="ctr" defTabSz="407571" rtl="0" fontAlgn="base" hangingPunct="0">
        <a:lnSpc>
          <a:spcPct val="94000"/>
        </a:lnSpc>
        <a:spcBef>
          <a:spcPct val="0"/>
        </a:spcBef>
        <a:spcAft>
          <a:spcPct val="0"/>
        </a:spcAft>
        <a:buClr>
          <a:srgbClr val="000000"/>
        </a:buClr>
        <a:buSzPct val="100000"/>
        <a:buFont typeface="Times New Roman" panose="02020603050405020304" pitchFamily="18" charset="0"/>
        <a:defRPr sz="3992" kern="1200">
          <a:solidFill>
            <a:srgbClr val="000000"/>
          </a:solidFill>
          <a:latin typeface="+mj-lt"/>
          <a:ea typeface="+mj-ea"/>
          <a:cs typeface="+mj-cs"/>
        </a:defRPr>
      </a:lvl1pPr>
      <a:lvl2pPr marL="674004" indent="-259232" algn="ctr" defTabSz="407571" rtl="0" fontAlgn="base" hangingPunct="0">
        <a:lnSpc>
          <a:spcPct val="94000"/>
        </a:lnSpc>
        <a:spcBef>
          <a:spcPct val="0"/>
        </a:spcBef>
        <a:spcAft>
          <a:spcPct val="0"/>
        </a:spcAft>
        <a:buClr>
          <a:srgbClr val="000000"/>
        </a:buClr>
        <a:buSzPct val="100000"/>
        <a:buFont typeface="Times New Roman" panose="02020603050405020304" pitchFamily="18" charset="0"/>
        <a:defRPr sz="3992">
          <a:solidFill>
            <a:srgbClr val="000000"/>
          </a:solidFill>
          <a:latin typeface="Arial" panose="020B0604020202020204" pitchFamily="34" charset="0"/>
          <a:ea typeface="Droid Sans" charset="0"/>
          <a:cs typeface="Droid Sans" charset="0"/>
        </a:defRPr>
      </a:lvl2pPr>
      <a:lvl3pPr marL="1036930" indent="-207386" algn="ctr" defTabSz="407571" rtl="0" fontAlgn="base" hangingPunct="0">
        <a:lnSpc>
          <a:spcPct val="94000"/>
        </a:lnSpc>
        <a:spcBef>
          <a:spcPct val="0"/>
        </a:spcBef>
        <a:spcAft>
          <a:spcPct val="0"/>
        </a:spcAft>
        <a:buClr>
          <a:srgbClr val="000000"/>
        </a:buClr>
        <a:buSzPct val="100000"/>
        <a:buFont typeface="Times New Roman" panose="02020603050405020304" pitchFamily="18" charset="0"/>
        <a:defRPr sz="3992">
          <a:solidFill>
            <a:srgbClr val="000000"/>
          </a:solidFill>
          <a:latin typeface="Arial" panose="020B0604020202020204" pitchFamily="34" charset="0"/>
          <a:ea typeface="Droid Sans" charset="0"/>
          <a:cs typeface="Droid Sans" charset="0"/>
        </a:defRPr>
      </a:lvl3pPr>
      <a:lvl4pPr marL="1451701" indent="-207386" algn="ctr" defTabSz="407571" rtl="0" fontAlgn="base" hangingPunct="0">
        <a:lnSpc>
          <a:spcPct val="94000"/>
        </a:lnSpc>
        <a:spcBef>
          <a:spcPct val="0"/>
        </a:spcBef>
        <a:spcAft>
          <a:spcPct val="0"/>
        </a:spcAft>
        <a:buClr>
          <a:srgbClr val="000000"/>
        </a:buClr>
        <a:buSzPct val="100000"/>
        <a:buFont typeface="Times New Roman" panose="02020603050405020304" pitchFamily="18" charset="0"/>
        <a:defRPr sz="3992">
          <a:solidFill>
            <a:srgbClr val="000000"/>
          </a:solidFill>
          <a:latin typeface="Arial" panose="020B0604020202020204" pitchFamily="34" charset="0"/>
          <a:ea typeface="Droid Sans" charset="0"/>
          <a:cs typeface="Droid Sans" charset="0"/>
        </a:defRPr>
      </a:lvl4pPr>
      <a:lvl5pPr marL="1866473" indent="-207386" algn="ctr" defTabSz="407571" rtl="0" fontAlgn="base" hangingPunct="0">
        <a:lnSpc>
          <a:spcPct val="94000"/>
        </a:lnSpc>
        <a:spcBef>
          <a:spcPct val="0"/>
        </a:spcBef>
        <a:spcAft>
          <a:spcPct val="0"/>
        </a:spcAft>
        <a:buClr>
          <a:srgbClr val="000000"/>
        </a:buClr>
        <a:buSzPct val="100000"/>
        <a:buFont typeface="Times New Roman" panose="02020603050405020304" pitchFamily="18" charset="0"/>
        <a:defRPr sz="3992">
          <a:solidFill>
            <a:srgbClr val="000000"/>
          </a:solidFill>
          <a:latin typeface="Arial" panose="020B0604020202020204" pitchFamily="34" charset="0"/>
          <a:ea typeface="Droid Sans" charset="0"/>
          <a:cs typeface="Droid Sans" charset="0"/>
        </a:defRPr>
      </a:lvl5pPr>
      <a:lvl6pPr marL="2281245" indent="-207386" algn="ctr" defTabSz="407571" rtl="0" fontAlgn="base" hangingPunct="0">
        <a:lnSpc>
          <a:spcPct val="94000"/>
        </a:lnSpc>
        <a:spcBef>
          <a:spcPct val="0"/>
        </a:spcBef>
        <a:spcAft>
          <a:spcPct val="0"/>
        </a:spcAft>
        <a:buClr>
          <a:srgbClr val="000000"/>
        </a:buClr>
        <a:buSzPct val="100000"/>
        <a:buFont typeface="Times New Roman" panose="02020603050405020304" pitchFamily="18" charset="0"/>
        <a:defRPr sz="3992">
          <a:solidFill>
            <a:srgbClr val="000000"/>
          </a:solidFill>
          <a:latin typeface="Arial" panose="020B0604020202020204" pitchFamily="34" charset="0"/>
          <a:ea typeface="Droid Sans" charset="0"/>
          <a:cs typeface="Droid Sans" charset="0"/>
        </a:defRPr>
      </a:lvl6pPr>
      <a:lvl7pPr marL="2696017" indent="-207386" algn="ctr" defTabSz="407571" rtl="0" fontAlgn="base" hangingPunct="0">
        <a:lnSpc>
          <a:spcPct val="94000"/>
        </a:lnSpc>
        <a:spcBef>
          <a:spcPct val="0"/>
        </a:spcBef>
        <a:spcAft>
          <a:spcPct val="0"/>
        </a:spcAft>
        <a:buClr>
          <a:srgbClr val="000000"/>
        </a:buClr>
        <a:buSzPct val="100000"/>
        <a:buFont typeface="Times New Roman" panose="02020603050405020304" pitchFamily="18" charset="0"/>
        <a:defRPr sz="3992">
          <a:solidFill>
            <a:srgbClr val="000000"/>
          </a:solidFill>
          <a:latin typeface="Arial" panose="020B0604020202020204" pitchFamily="34" charset="0"/>
          <a:ea typeface="Droid Sans" charset="0"/>
          <a:cs typeface="Droid Sans" charset="0"/>
        </a:defRPr>
      </a:lvl7pPr>
      <a:lvl8pPr marL="3110789" indent="-207386" algn="ctr" defTabSz="407571" rtl="0" fontAlgn="base" hangingPunct="0">
        <a:lnSpc>
          <a:spcPct val="94000"/>
        </a:lnSpc>
        <a:spcBef>
          <a:spcPct val="0"/>
        </a:spcBef>
        <a:spcAft>
          <a:spcPct val="0"/>
        </a:spcAft>
        <a:buClr>
          <a:srgbClr val="000000"/>
        </a:buClr>
        <a:buSzPct val="100000"/>
        <a:buFont typeface="Times New Roman" panose="02020603050405020304" pitchFamily="18" charset="0"/>
        <a:defRPr sz="3992">
          <a:solidFill>
            <a:srgbClr val="000000"/>
          </a:solidFill>
          <a:latin typeface="Arial" panose="020B0604020202020204" pitchFamily="34" charset="0"/>
          <a:ea typeface="Droid Sans" charset="0"/>
          <a:cs typeface="Droid Sans" charset="0"/>
        </a:defRPr>
      </a:lvl8pPr>
      <a:lvl9pPr marL="3525561" indent="-207386" algn="ctr" defTabSz="407571" rtl="0" fontAlgn="base" hangingPunct="0">
        <a:lnSpc>
          <a:spcPct val="94000"/>
        </a:lnSpc>
        <a:spcBef>
          <a:spcPct val="0"/>
        </a:spcBef>
        <a:spcAft>
          <a:spcPct val="0"/>
        </a:spcAft>
        <a:buClr>
          <a:srgbClr val="000000"/>
        </a:buClr>
        <a:buSzPct val="100000"/>
        <a:buFont typeface="Times New Roman" panose="02020603050405020304" pitchFamily="18" charset="0"/>
        <a:defRPr sz="3992">
          <a:solidFill>
            <a:srgbClr val="000000"/>
          </a:solidFill>
          <a:latin typeface="Arial" panose="020B0604020202020204" pitchFamily="34" charset="0"/>
          <a:ea typeface="Droid Sans" charset="0"/>
          <a:cs typeface="Droid Sans" charset="0"/>
        </a:defRPr>
      </a:lvl9pPr>
    </p:titleStyle>
    <p:bodyStyle>
      <a:lvl1pPr marL="311079" indent="-311079" algn="l" defTabSz="407571" rtl="0" fontAlgn="base" hangingPunct="0">
        <a:lnSpc>
          <a:spcPct val="94000"/>
        </a:lnSpc>
        <a:spcBef>
          <a:spcPct val="0"/>
        </a:spcBef>
        <a:spcAft>
          <a:spcPts val="1293"/>
        </a:spcAft>
        <a:buClr>
          <a:srgbClr val="000000"/>
        </a:buClr>
        <a:buSzPct val="100000"/>
        <a:buFont typeface="Times New Roman" panose="02020603050405020304" pitchFamily="18" charset="0"/>
        <a:defRPr sz="2903" kern="1200">
          <a:solidFill>
            <a:srgbClr val="000000"/>
          </a:solidFill>
          <a:latin typeface="+mn-lt"/>
          <a:ea typeface="+mn-ea"/>
          <a:cs typeface="+mn-cs"/>
        </a:defRPr>
      </a:lvl1pPr>
      <a:lvl2pPr marL="674004" indent="-259232" algn="l" defTabSz="407571" rtl="0" fontAlgn="base" hangingPunct="0">
        <a:lnSpc>
          <a:spcPct val="94000"/>
        </a:lnSpc>
        <a:spcBef>
          <a:spcPct val="0"/>
        </a:spcBef>
        <a:spcAft>
          <a:spcPts val="1032"/>
        </a:spcAft>
        <a:buClr>
          <a:srgbClr val="000000"/>
        </a:buClr>
        <a:buSzPct val="100000"/>
        <a:buFont typeface="Times New Roman" panose="02020603050405020304" pitchFamily="18" charset="0"/>
        <a:defRPr sz="2540" kern="1200">
          <a:solidFill>
            <a:srgbClr val="000000"/>
          </a:solidFill>
          <a:latin typeface="+mn-lt"/>
          <a:ea typeface="+mn-ea"/>
          <a:cs typeface="+mn-cs"/>
        </a:defRPr>
      </a:lvl2pPr>
      <a:lvl3pPr marL="1036930" indent="-207386" algn="l" defTabSz="407571" rtl="0" fontAlgn="base" hangingPunct="0">
        <a:lnSpc>
          <a:spcPct val="94000"/>
        </a:lnSpc>
        <a:spcBef>
          <a:spcPct val="0"/>
        </a:spcBef>
        <a:spcAft>
          <a:spcPts val="771"/>
        </a:spcAft>
        <a:buClr>
          <a:srgbClr val="000000"/>
        </a:buClr>
        <a:buSzPct val="100000"/>
        <a:buFont typeface="Times New Roman" panose="02020603050405020304" pitchFamily="18" charset="0"/>
        <a:defRPr sz="2177" kern="1200">
          <a:solidFill>
            <a:srgbClr val="000000"/>
          </a:solidFill>
          <a:latin typeface="+mn-lt"/>
          <a:ea typeface="+mn-ea"/>
          <a:cs typeface="+mn-cs"/>
        </a:defRPr>
      </a:lvl3pPr>
      <a:lvl4pPr marL="1451701" indent="-207386" algn="l" defTabSz="407571" rtl="0" fontAlgn="base" hangingPunct="0">
        <a:lnSpc>
          <a:spcPct val="94000"/>
        </a:lnSpc>
        <a:spcBef>
          <a:spcPct val="0"/>
        </a:spcBef>
        <a:spcAft>
          <a:spcPts val="522"/>
        </a:spcAft>
        <a:buClr>
          <a:srgbClr val="000000"/>
        </a:buClr>
        <a:buSzPct val="100000"/>
        <a:buFont typeface="Times New Roman" panose="02020603050405020304" pitchFamily="18" charset="0"/>
        <a:defRPr sz="1814" kern="1200">
          <a:solidFill>
            <a:srgbClr val="000000"/>
          </a:solidFill>
          <a:latin typeface="+mn-lt"/>
          <a:ea typeface="+mn-ea"/>
          <a:cs typeface="+mn-cs"/>
        </a:defRPr>
      </a:lvl4pPr>
      <a:lvl5pPr marL="1866473" indent="-207386" algn="l" defTabSz="407571" rtl="0" fontAlgn="base" hangingPunct="0">
        <a:lnSpc>
          <a:spcPct val="94000"/>
        </a:lnSpc>
        <a:spcBef>
          <a:spcPct val="0"/>
        </a:spcBef>
        <a:spcAft>
          <a:spcPts val="261"/>
        </a:spcAft>
        <a:buClr>
          <a:srgbClr val="000000"/>
        </a:buClr>
        <a:buSzPct val="100000"/>
        <a:buFont typeface="Times New Roman" panose="02020603050405020304" pitchFamily="18" charset="0"/>
        <a:defRPr sz="1814" kern="1200">
          <a:solidFill>
            <a:srgbClr val="000000"/>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en-US"/>
      </a:defPPr>
      <a:lvl1pPr marL="0" algn="l" defTabSz="829544" rtl="0" eaLnBrk="1" latinLnBrk="0" hangingPunct="1">
        <a:defRPr sz="1633" kern="1200">
          <a:solidFill>
            <a:schemeClr val="tx1"/>
          </a:solidFill>
          <a:latin typeface="+mn-lt"/>
          <a:ea typeface="+mn-ea"/>
          <a:cs typeface="+mn-cs"/>
        </a:defRPr>
      </a:lvl1pPr>
      <a:lvl2pPr marL="414772" algn="l" defTabSz="829544" rtl="0" eaLnBrk="1" latinLnBrk="0" hangingPunct="1">
        <a:defRPr sz="1633" kern="1200">
          <a:solidFill>
            <a:schemeClr val="tx1"/>
          </a:solidFill>
          <a:latin typeface="+mn-lt"/>
          <a:ea typeface="+mn-ea"/>
          <a:cs typeface="+mn-cs"/>
        </a:defRPr>
      </a:lvl2pPr>
      <a:lvl3pPr marL="829544" algn="l" defTabSz="829544" rtl="0" eaLnBrk="1" latinLnBrk="0" hangingPunct="1">
        <a:defRPr sz="1633" kern="1200">
          <a:solidFill>
            <a:schemeClr val="tx1"/>
          </a:solidFill>
          <a:latin typeface="+mn-lt"/>
          <a:ea typeface="+mn-ea"/>
          <a:cs typeface="+mn-cs"/>
        </a:defRPr>
      </a:lvl3pPr>
      <a:lvl4pPr marL="1244316" algn="l" defTabSz="829544" rtl="0" eaLnBrk="1" latinLnBrk="0" hangingPunct="1">
        <a:defRPr sz="1633" kern="1200">
          <a:solidFill>
            <a:schemeClr val="tx1"/>
          </a:solidFill>
          <a:latin typeface="+mn-lt"/>
          <a:ea typeface="+mn-ea"/>
          <a:cs typeface="+mn-cs"/>
        </a:defRPr>
      </a:lvl4pPr>
      <a:lvl5pPr marL="1659087" algn="l" defTabSz="829544" rtl="0" eaLnBrk="1" latinLnBrk="0" hangingPunct="1">
        <a:defRPr sz="1633" kern="1200">
          <a:solidFill>
            <a:schemeClr val="tx1"/>
          </a:solidFill>
          <a:latin typeface="+mn-lt"/>
          <a:ea typeface="+mn-ea"/>
          <a:cs typeface="+mn-cs"/>
        </a:defRPr>
      </a:lvl5pPr>
      <a:lvl6pPr marL="2073859" algn="l" defTabSz="829544" rtl="0" eaLnBrk="1" latinLnBrk="0" hangingPunct="1">
        <a:defRPr sz="1633" kern="1200">
          <a:solidFill>
            <a:schemeClr val="tx1"/>
          </a:solidFill>
          <a:latin typeface="+mn-lt"/>
          <a:ea typeface="+mn-ea"/>
          <a:cs typeface="+mn-cs"/>
        </a:defRPr>
      </a:lvl6pPr>
      <a:lvl7pPr marL="2488631" algn="l" defTabSz="829544" rtl="0" eaLnBrk="1" latinLnBrk="0" hangingPunct="1">
        <a:defRPr sz="1633" kern="1200">
          <a:solidFill>
            <a:schemeClr val="tx1"/>
          </a:solidFill>
          <a:latin typeface="+mn-lt"/>
          <a:ea typeface="+mn-ea"/>
          <a:cs typeface="+mn-cs"/>
        </a:defRPr>
      </a:lvl7pPr>
      <a:lvl8pPr marL="2903403" algn="l" defTabSz="829544" rtl="0" eaLnBrk="1" latinLnBrk="0" hangingPunct="1">
        <a:defRPr sz="1633" kern="1200">
          <a:solidFill>
            <a:schemeClr val="tx1"/>
          </a:solidFill>
          <a:latin typeface="+mn-lt"/>
          <a:ea typeface="+mn-ea"/>
          <a:cs typeface="+mn-cs"/>
        </a:defRPr>
      </a:lvl8pPr>
      <a:lvl9pPr marL="3318175" algn="l" defTabSz="829544" rtl="0" eaLnBrk="1" latinLnBrk="0" hangingPunct="1">
        <a:defRPr sz="1633"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935054"/>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997" r:id="rId7"/>
  </p:sldLayoutIdLst>
  <p:timing>
    <p:tnLst>
      <p:par>
        <p:cTn xmlns:p14="http://schemas.microsoft.com/office/powerpoint/2010/main" id="1" dur="indefinite" restart="never" nodeType="tmRoot"/>
      </p:par>
    </p:tnLst>
  </p:timing>
  <p:hf sldNum="0" hdr="0" dt="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609600" y="0"/>
            <a:ext cx="109728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2051" name="Text Placeholder 2"/>
          <p:cNvSpPr>
            <a:spLocks noGrp="1"/>
          </p:cNvSpPr>
          <p:nvPr>
            <p:ph type="body" idx="1"/>
          </p:nvPr>
        </p:nvSpPr>
        <p:spPr bwMode="auto">
          <a:xfrm>
            <a:off x="609600" y="1066800"/>
            <a:ext cx="109728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latin typeface="Arial" pitchFamily="34" charset="0"/>
              </a:defRPr>
            </a:lvl1pPr>
          </a:lstStyle>
          <a:p>
            <a:pPr fontAlgn="base">
              <a:spcBef>
                <a:spcPct val="0"/>
              </a:spcBef>
              <a:spcAft>
                <a:spcPct val="0"/>
              </a:spcAft>
              <a:defRPr/>
            </a:pPr>
            <a:fld id="{952E718A-BCF8-42BD-A63B-60989A95F904}" type="datetime1">
              <a:rPr kumimoji="1" lang="en-US" smtClean="0">
                <a:solidFill>
                  <a:prstClr val="black">
                    <a:tint val="75000"/>
                  </a:prstClr>
                </a:solidFill>
                <a:ea typeface="ＭＳ Ｐゴシック" pitchFamily="50" charset="-128"/>
                <a:cs typeface="Arial" charset="0"/>
              </a:rPr>
              <a:t>20/02/15</a:t>
            </a:fld>
            <a:endParaRPr kumimoji="1" lang="en-US">
              <a:solidFill>
                <a:prstClr val="black">
                  <a:tint val="75000"/>
                </a:prstClr>
              </a:solidFill>
              <a:ea typeface="ＭＳ Ｐゴシック" pitchFamily="50" charset="-128"/>
              <a:cs typeface="Arial" charset="0"/>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Arial" pitchFamily="34" charset="0"/>
              </a:defRPr>
            </a:lvl1pPr>
          </a:lstStyle>
          <a:p>
            <a:pPr fontAlgn="base">
              <a:spcBef>
                <a:spcPct val="0"/>
              </a:spcBef>
              <a:spcAft>
                <a:spcPct val="0"/>
              </a:spcAft>
              <a:defRPr/>
            </a:pPr>
            <a:r>
              <a:rPr kumimoji="1" lang="en-US" smtClean="0">
                <a:solidFill>
                  <a:prstClr val="black">
                    <a:tint val="75000"/>
                  </a:prstClr>
                </a:solidFill>
                <a:ea typeface="ＭＳ Ｐゴシック" pitchFamily="50" charset="-128"/>
                <a:cs typeface="Arial" charset="0"/>
              </a:rPr>
              <a:t>Microsoft Proprietary</a:t>
            </a:r>
            <a:endParaRPr kumimoji="1" lang="en-US">
              <a:solidFill>
                <a:prstClr val="black">
                  <a:tint val="75000"/>
                </a:prstClr>
              </a:solidFill>
              <a:ea typeface="ＭＳ Ｐゴシック" pitchFamily="50" charset="-128"/>
              <a:cs typeface="Arial" charset="0"/>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latin typeface="Arial" pitchFamily="34" charset="0"/>
              </a:defRPr>
            </a:lvl1pPr>
          </a:lstStyle>
          <a:p>
            <a:pPr fontAlgn="base">
              <a:spcBef>
                <a:spcPct val="0"/>
              </a:spcBef>
              <a:spcAft>
                <a:spcPct val="0"/>
              </a:spcAft>
              <a:defRPr/>
            </a:pPr>
            <a:fld id="{87CFA21A-ABA3-49AF-83B9-7BD15790B212}" type="slidenum">
              <a:rPr kumimoji="1" lang="en-US">
                <a:solidFill>
                  <a:prstClr val="black">
                    <a:tint val="75000"/>
                  </a:prstClr>
                </a:solidFill>
                <a:ea typeface="ＭＳ Ｐゴシック" pitchFamily="50" charset="-128"/>
                <a:cs typeface="Arial" charset="0"/>
              </a:rPr>
              <a:pPr fontAlgn="base">
                <a:spcBef>
                  <a:spcPct val="0"/>
                </a:spcBef>
                <a:spcAft>
                  <a:spcPct val="0"/>
                </a:spcAft>
                <a:defRPr/>
              </a:pPr>
              <a:t>‹#›</a:t>
            </a:fld>
            <a:endParaRPr kumimoji="1" lang="en-US">
              <a:solidFill>
                <a:prstClr val="black">
                  <a:tint val="75000"/>
                </a:prstClr>
              </a:solidFill>
              <a:ea typeface="ＭＳ Ｐゴシック" pitchFamily="50" charset="-128"/>
              <a:cs typeface="Arial" charset="0"/>
            </a:endParaRPr>
          </a:p>
        </p:txBody>
      </p:sp>
    </p:spTree>
    <p:extLst>
      <p:ext uri="{BB962C8B-B14F-4D97-AF65-F5344CB8AC3E}">
        <p14:creationId xmlns:p14="http://schemas.microsoft.com/office/powerpoint/2010/main" val="702207528"/>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Lst>
  <p:hf sldNum="0" hdr="0" dt="0"/>
  <p:txStyles>
    <p:titleStyle>
      <a:lvl1pPr algn="ctr" rtl="0" eaLnBrk="0" fontAlgn="base" hangingPunct="0">
        <a:spcBef>
          <a:spcPct val="0"/>
        </a:spcBef>
        <a:spcAft>
          <a:spcPct val="0"/>
        </a:spcAft>
        <a:defRPr sz="4400" b="1" kern="1200">
          <a:solidFill>
            <a:schemeClr val="tx2"/>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5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5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5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50" charset="-128"/>
        </a:defRPr>
      </a:lvl5pPr>
      <a:lvl6pPr marL="457200" algn="ctr" rtl="0" fontAlgn="base">
        <a:spcBef>
          <a:spcPct val="0"/>
        </a:spcBef>
        <a:spcAft>
          <a:spcPct val="0"/>
        </a:spcAft>
        <a:defRPr sz="4400">
          <a:solidFill>
            <a:schemeClr val="tx1"/>
          </a:solidFill>
          <a:latin typeface="Calibri" pitchFamily="34" charset="0"/>
          <a:ea typeface="ＭＳ Ｐゴシック" pitchFamily="50" charset="-128"/>
        </a:defRPr>
      </a:lvl6pPr>
      <a:lvl7pPr marL="914400" algn="ctr" rtl="0" fontAlgn="base">
        <a:spcBef>
          <a:spcPct val="0"/>
        </a:spcBef>
        <a:spcAft>
          <a:spcPct val="0"/>
        </a:spcAft>
        <a:defRPr sz="4400">
          <a:solidFill>
            <a:schemeClr val="tx1"/>
          </a:solidFill>
          <a:latin typeface="Calibri" pitchFamily="34" charset="0"/>
          <a:ea typeface="ＭＳ Ｐゴシック" pitchFamily="50" charset="-128"/>
        </a:defRPr>
      </a:lvl7pPr>
      <a:lvl8pPr marL="1371600" algn="ctr" rtl="0" fontAlgn="base">
        <a:spcBef>
          <a:spcPct val="0"/>
        </a:spcBef>
        <a:spcAft>
          <a:spcPct val="0"/>
        </a:spcAft>
        <a:defRPr sz="4400">
          <a:solidFill>
            <a:schemeClr val="tx1"/>
          </a:solidFill>
          <a:latin typeface="Calibri" pitchFamily="34" charset="0"/>
          <a:ea typeface="ＭＳ Ｐゴシック" pitchFamily="50" charset="-128"/>
        </a:defRPr>
      </a:lvl8pPr>
      <a:lvl9pPr marL="1828800" algn="ctr" rtl="0" fontAlgn="base">
        <a:spcBef>
          <a:spcPct val="0"/>
        </a:spcBef>
        <a:spcAft>
          <a:spcPct val="0"/>
        </a:spcAft>
        <a:defRPr sz="4400">
          <a:solidFill>
            <a:schemeClr val="tx1"/>
          </a:solidFill>
          <a:latin typeface="Calibri" pitchFamily="34" charset="0"/>
          <a:ea typeface="ＭＳ Ｐゴシック" pitchFamily="50" charset="-128"/>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250.png"/><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11.xml"/><Relationship Id="rId3"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11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49.png"/><Relationship Id="rId6" Type="http://schemas.openxmlformats.org/officeDocument/2006/relationships/image" Target="../media/image51.png"/><Relationship Id="rId1" Type="http://schemas.openxmlformats.org/officeDocument/2006/relationships/slideLayout" Target="../slideLayouts/slideLayout11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image" Target="../media/image52.png"/><Relationship Id="rId3"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14.xml"/><Relationship Id="rId3"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jp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slideLayout" Target="../slideLayouts/slideLayout12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7.png"/><Relationship Id="rId1" Type="http://schemas.openxmlformats.org/officeDocument/2006/relationships/slideLayout" Target="../slideLayouts/slideLayout117.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slideLayout" Target="../slideLayouts/slideLayout117.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19.xml"/><Relationship Id="rId3"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hyperlink" Target="http://arxiv.org/abs/1312.1695" TargetMode="External"/><Relationship Id="rId4" Type="http://schemas.openxmlformats.org/officeDocument/2006/relationships/hyperlink" Target="http://arxiv.org/abs/1406.4920" TargetMode="External"/><Relationship Id="rId5" Type="http://schemas.openxmlformats.org/officeDocument/2006/relationships/image" Target="../media/image64.png"/><Relationship Id="rId6" Type="http://schemas.openxmlformats.org/officeDocument/2006/relationships/image" Target="../media/image65.png"/><Relationship Id="rId1" Type="http://schemas.openxmlformats.org/officeDocument/2006/relationships/slideLayout" Target="../slideLayouts/slideLayout117.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image" Target="../media/image64.png"/><Relationship Id="rId3"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67.png"/><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22.xml"/><Relationship Id="rId3"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117.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jpeg"/><Relationship Id="rId7" Type="http://schemas.openxmlformats.org/officeDocument/2006/relationships/image" Target="../media/image28.png"/><Relationship Id="rId1" Type="http://schemas.openxmlformats.org/officeDocument/2006/relationships/slideLayout" Target="../slideLayouts/slideLayout1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7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8.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67.png"/><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76.png"/><Relationship Id="rId9" Type="http://schemas.openxmlformats.org/officeDocument/2006/relationships/image" Target="../media/image71.PNG"/><Relationship Id="rId1" Type="http://schemas.openxmlformats.org/officeDocument/2006/relationships/tags" Target="../tags/tag1.xml"/><Relationship Id="rId2" Type="http://schemas.openxmlformats.org/officeDocument/2006/relationships/slideLayout" Target="../slideLayouts/slideLayout15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7.png"/><Relationship Id="rId3"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image" Target="../media/image83.png"/><Relationship Id="rId3" Type="http://schemas.openxmlformats.org/officeDocument/2006/relationships/image" Target="../media/image8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image" Target="../media/image8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image" Target="../media/image8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xml"/><Relationship Id="rId3" Type="http://schemas.openxmlformats.org/officeDocument/2006/relationships/image" Target="../media/image29.png"/></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50.png"/><Relationship Id="rId1" Type="http://schemas.openxmlformats.org/officeDocument/2006/relationships/slideLayout" Target="../slideLayouts/slideLayout117.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image" Target="../media/image87.png"/><Relationship Id="rId3" Type="http://schemas.openxmlformats.org/officeDocument/2006/relationships/image" Target="../media/image88.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67.png"/><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89.png"/><Relationship Id="rId1" Type="http://schemas.openxmlformats.org/officeDocument/2006/relationships/slideLayout" Target="../slideLayouts/slideLayout119.xml"/><Relationship Id="rId2"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1" Type="http://schemas.openxmlformats.org/officeDocument/2006/relationships/slideLayout" Target="../slideLayouts/slideLayout119.xml"/><Relationship Id="rId2" Type="http://schemas.openxmlformats.org/officeDocument/2006/relationships/notesSlide" Target="../notesSlides/notesSlide31.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67.png"/><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250.png"/><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5.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jpeg"/><Relationship Id="rId1" Type="http://schemas.openxmlformats.org/officeDocument/2006/relationships/slideLayout" Target="../slideLayouts/slideLayout11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93.png"/></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1" Type="http://schemas.openxmlformats.org/officeDocument/2006/relationships/slideLayout" Target="../slideLayouts/slideLayout138.xml"/><Relationship Id="rId2" Type="http://schemas.openxmlformats.org/officeDocument/2006/relationships/image" Target="../media/image9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image" Target="../media/image97.png"/><Relationship Id="rId3" Type="http://schemas.openxmlformats.org/officeDocument/2006/relationships/image" Target="../media/image9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image" Target="../media/image99.png"/><Relationship Id="rId3" Type="http://schemas.openxmlformats.org/officeDocument/2006/relationships/image" Target="../media/image10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image" Target="../media/image101.png"/><Relationship Id="rId3" Type="http://schemas.openxmlformats.org/officeDocument/2006/relationships/image" Target="../media/image10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image" Target="../media/image103.png"/><Relationship Id="rId3" Type="http://schemas.openxmlformats.org/officeDocument/2006/relationships/image" Target="../media/image10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9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9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9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93.png"/></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105.png"/><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93.png"/></Relationships>
</file>

<file path=ppt/slides/_rels/slide63.xml.rels><?xml version="1.0" encoding="UTF-8" standalone="yes"?>
<Relationships xmlns="http://schemas.openxmlformats.org/package/2006/relationships"><Relationship Id="rId11" Type="http://schemas.openxmlformats.org/officeDocument/2006/relationships/image" Target="../media/image108.emf"/><Relationship Id="rId12" Type="http://schemas.openxmlformats.org/officeDocument/2006/relationships/oleObject" Target="../embeddings/oleObject4.bin"/><Relationship Id="rId13" Type="http://schemas.openxmlformats.org/officeDocument/2006/relationships/image" Target="../media/image109.emf"/><Relationship Id="rId1" Type="http://schemas.openxmlformats.org/officeDocument/2006/relationships/vmlDrawing" Target="../drawings/vmlDrawing1.vml"/><Relationship Id="rId2" Type="http://schemas.openxmlformats.org/officeDocument/2006/relationships/slideLayout" Target="../slideLayouts/slideLayout13.xml"/><Relationship Id="rId3" Type="http://schemas.openxmlformats.org/officeDocument/2006/relationships/notesSlide" Target="../notesSlides/notesSlide43.xml"/><Relationship Id="rId4" Type="http://schemas.openxmlformats.org/officeDocument/2006/relationships/image" Target="../media/image93.png"/><Relationship Id="rId5" Type="http://schemas.openxmlformats.org/officeDocument/2006/relationships/image" Target="../media/image110.png"/><Relationship Id="rId6" Type="http://schemas.openxmlformats.org/officeDocument/2006/relationships/oleObject" Target="../embeddings/oleObject1.bin"/><Relationship Id="rId7" Type="http://schemas.openxmlformats.org/officeDocument/2006/relationships/image" Target="../media/image106.emf"/><Relationship Id="rId8" Type="http://schemas.openxmlformats.org/officeDocument/2006/relationships/oleObject" Target="../embeddings/oleObject2.bin"/><Relationship Id="rId9" Type="http://schemas.openxmlformats.org/officeDocument/2006/relationships/image" Target="../media/image107.emf"/><Relationship Id="rId10" Type="http://schemas.openxmlformats.org/officeDocument/2006/relationships/oleObject" Target="../embeddings/oleObject3.bin"/></Relationships>
</file>

<file path=ppt/slides/_rels/slide64.xml.rels><?xml version="1.0" encoding="UTF-8" standalone="yes"?>
<Relationships xmlns="http://schemas.openxmlformats.org/package/2006/relationships"><Relationship Id="rId11" Type="http://schemas.openxmlformats.org/officeDocument/2006/relationships/image" Target="../media/image123.png"/><Relationship Id="rId12" Type="http://schemas.openxmlformats.org/officeDocument/2006/relationships/image" Target="../media/image124.png"/><Relationship Id="rId13" Type="http://schemas.openxmlformats.org/officeDocument/2006/relationships/image" Target="../media/image125.png"/><Relationship Id="rId14" Type="http://schemas.openxmlformats.org/officeDocument/2006/relationships/image" Target="../media/image126.png"/><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15.png"/><Relationship Id="rId4" Type="http://schemas.openxmlformats.org/officeDocument/2006/relationships/image" Target="../media/image111.jpg"/><Relationship Id="rId5" Type="http://schemas.openxmlformats.org/officeDocument/2006/relationships/image" Target="../media/image117.png"/><Relationship Id="rId6" Type="http://schemas.openxmlformats.org/officeDocument/2006/relationships/image" Target="../media/image118.png"/><Relationship Id="rId7" Type="http://schemas.openxmlformats.org/officeDocument/2006/relationships/image" Target="../media/image119.png"/><Relationship Id="rId8" Type="http://schemas.openxmlformats.org/officeDocument/2006/relationships/image" Target="../media/image120.png"/><Relationship Id="rId9" Type="http://schemas.openxmlformats.org/officeDocument/2006/relationships/image" Target="../media/image121.png"/><Relationship Id="rId10" Type="http://schemas.openxmlformats.org/officeDocument/2006/relationships/image" Target="../media/image12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5.xml"/><Relationship Id="rId4" Type="http://schemas.openxmlformats.org/officeDocument/2006/relationships/image" Target="../media/image127.png"/><Relationship Id="rId5" Type="http://schemas.openxmlformats.org/officeDocument/2006/relationships/oleObject" Target="../embeddings/oleObject5.bin"/><Relationship Id="rId6" Type="http://schemas.openxmlformats.org/officeDocument/2006/relationships/image" Target="../media/image107.emf"/><Relationship Id="rId7" Type="http://schemas.openxmlformats.org/officeDocument/2006/relationships/image" Target="../media/image128.png"/><Relationship Id="rId8" Type="http://schemas.openxmlformats.org/officeDocument/2006/relationships/image" Target="../media/image129.png"/><Relationship Id="rId9" Type="http://schemas.openxmlformats.org/officeDocument/2006/relationships/image" Target="../media/image130.png"/><Relationship Id="rId1" Type="http://schemas.openxmlformats.org/officeDocument/2006/relationships/vmlDrawing" Target="../drawings/vmlDrawing2.vml"/><Relationship Id="rId2" Type="http://schemas.openxmlformats.org/officeDocument/2006/relationships/slideLayout" Target="../slideLayouts/slideLayout106.xml"/></Relationships>
</file>

<file path=ppt/slides/_rels/slide66.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1.jpg"/><Relationship Id="rId5" Type="http://schemas.openxmlformats.org/officeDocument/2006/relationships/image" Target="../media/image133.png"/><Relationship Id="rId6" Type="http://schemas.openxmlformats.org/officeDocument/2006/relationships/image" Target="../media/image134.png"/><Relationship Id="rId7" Type="http://schemas.openxmlformats.org/officeDocument/2006/relationships/image" Target="../media/image135.png"/><Relationship Id="rId8" Type="http://schemas.openxmlformats.org/officeDocument/2006/relationships/image" Target="../media/image136.png"/><Relationship Id="rId9" Type="http://schemas.openxmlformats.org/officeDocument/2006/relationships/image" Target="../media/image137.png"/><Relationship Id="rId1" Type="http://schemas.openxmlformats.org/officeDocument/2006/relationships/slideLayout" Target="../slideLayouts/slideLayout49.xml"/><Relationship Id="rId2" Type="http://schemas.openxmlformats.org/officeDocument/2006/relationships/image" Target="../media/image11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image" Target="../media/image11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6.xml"/><Relationship Id="rId3" Type="http://schemas.openxmlformats.org/officeDocument/2006/relationships/image" Target="../media/image116.png"/></Relationships>
</file>

<file path=ppt/slides/_rels/slide69.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chart" Target="../charts/chart1.xml"/><Relationship Id="rId1" Type="http://schemas.openxmlformats.org/officeDocument/2006/relationships/slideLayout" Target="../slideLayouts/slideLayout48.xml"/><Relationship Id="rId2" Type="http://schemas.openxmlformats.org/officeDocument/2006/relationships/notesSlide" Target="../notesSlides/notesSlide47.xml"/></Relationships>
</file>

<file path=ppt/slides/_rels/slide7.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2.jpeg"/><Relationship Id="rId5" Type="http://schemas.openxmlformats.org/officeDocument/2006/relationships/image" Target="../media/image31.jpeg"/><Relationship Id="rId1" Type="http://schemas.openxmlformats.org/officeDocument/2006/relationships/slideLayout" Target="../slideLayouts/slideLayout7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132.png"/><Relationship Id="rId4" Type="http://schemas.openxmlformats.org/officeDocument/2006/relationships/image" Target="../media/image131.png"/><Relationship Id="rId1" Type="http://schemas.openxmlformats.org/officeDocument/2006/relationships/slideLayout" Target="../slideLayouts/slideLayout48.xml"/><Relationship Id="rId2" Type="http://schemas.openxmlformats.org/officeDocument/2006/relationships/notesSlide" Target="../notesSlides/notesSlide4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9.xml"/><Relationship Id="rId3" Type="http://schemas.openxmlformats.org/officeDocument/2006/relationships/image" Target="../media/image14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0.xml"/><Relationship Id="rId3" Type="http://schemas.openxmlformats.org/officeDocument/2006/relationships/image" Target="../media/image149.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1.xml"/><Relationship Id="rId4" Type="http://schemas.openxmlformats.org/officeDocument/2006/relationships/image" Target="../media/image138.png"/><Relationship Id="rId5" Type="http://schemas.openxmlformats.org/officeDocument/2006/relationships/oleObject" Target="../embeddings/oleObject6.bin"/><Relationship Id="rId6" Type="http://schemas.openxmlformats.org/officeDocument/2006/relationships/image" Target="../media/image133.wmf"/><Relationship Id="rId7" Type="http://schemas.openxmlformats.org/officeDocument/2006/relationships/oleObject" Target="../embeddings/oleObject7.bin"/><Relationship Id="rId8" Type="http://schemas.openxmlformats.org/officeDocument/2006/relationships/image" Target="../media/image134.emf"/><Relationship Id="rId1" Type="http://schemas.openxmlformats.org/officeDocument/2006/relationships/vmlDrawing" Target="../drawings/vmlDrawing3.vml"/><Relationship Id="rId2" Type="http://schemas.openxmlformats.org/officeDocument/2006/relationships/slideLayout" Target="../slideLayouts/slideLayout106.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2.xml"/><Relationship Id="rId4" Type="http://schemas.openxmlformats.org/officeDocument/2006/relationships/image" Target="../media/image138.png"/><Relationship Id="rId5" Type="http://schemas.openxmlformats.org/officeDocument/2006/relationships/oleObject" Target="../embeddings/oleObject8.bin"/><Relationship Id="rId6" Type="http://schemas.openxmlformats.org/officeDocument/2006/relationships/image" Target="../media/image139.wmf"/><Relationship Id="rId7" Type="http://schemas.openxmlformats.org/officeDocument/2006/relationships/oleObject" Target="../embeddings/oleObject9.bin"/><Relationship Id="rId8" Type="http://schemas.openxmlformats.org/officeDocument/2006/relationships/image" Target="../media/image134.emf"/><Relationship Id="rId9" Type="http://schemas.openxmlformats.org/officeDocument/2006/relationships/image" Target="../media/image153.png"/><Relationship Id="rId1" Type="http://schemas.openxmlformats.org/officeDocument/2006/relationships/vmlDrawing" Target="../drawings/vmlDrawing4.vml"/><Relationship Id="rId2" Type="http://schemas.openxmlformats.org/officeDocument/2006/relationships/slideLayout" Target="../slideLayouts/slideLayout106.xml"/></Relationships>
</file>

<file path=ppt/slides/_rels/slide75.xml.rels><?xml version="1.0" encoding="UTF-8" standalone="yes"?>
<Relationships xmlns="http://schemas.openxmlformats.org/package/2006/relationships"><Relationship Id="rId11" Type="http://schemas.openxmlformats.org/officeDocument/2006/relationships/image" Target="../media/image143.wmf"/><Relationship Id="rId12" Type="http://schemas.openxmlformats.org/officeDocument/2006/relationships/oleObject" Target="../embeddings/oleObject14.bin"/><Relationship Id="rId13" Type="http://schemas.openxmlformats.org/officeDocument/2006/relationships/image" Target="../media/image144.wmf"/><Relationship Id="rId14" Type="http://schemas.openxmlformats.org/officeDocument/2006/relationships/image" Target="../media/image138.png"/><Relationship Id="rId15" Type="http://schemas.openxmlformats.org/officeDocument/2006/relationships/image" Target="../media/image153.png"/><Relationship Id="rId1" Type="http://schemas.openxmlformats.org/officeDocument/2006/relationships/vmlDrawing" Target="../drawings/vmlDrawing5.vml"/><Relationship Id="rId2" Type="http://schemas.openxmlformats.org/officeDocument/2006/relationships/slideLayout" Target="../slideLayouts/slideLayout106.xml"/><Relationship Id="rId3" Type="http://schemas.openxmlformats.org/officeDocument/2006/relationships/notesSlide" Target="../notesSlides/notesSlide53.xml"/><Relationship Id="rId4" Type="http://schemas.openxmlformats.org/officeDocument/2006/relationships/oleObject" Target="../embeddings/oleObject10.bin"/><Relationship Id="rId5" Type="http://schemas.openxmlformats.org/officeDocument/2006/relationships/image" Target="../media/image140.wmf"/><Relationship Id="rId6" Type="http://schemas.openxmlformats.org/officeDocument/2006/relationships/oleObject" Target="../embeddings/oleObject11.bin"/><Relationship Id="rId7" Type="http://schemas.openxmlformats.org/officeDocument/2006/relationships/image" Target="../media/image141.wmf"/><Relationship Id="rId8" Type="http://schemas.openxmlformats.org/officeDocument/2006/relationships/oleObject" Target="../embeddings/oleObject12.bin"/><Relationship Id="rId9" Type="http://schemas.openxmlformats.org/officeDocument/2006/relationships/image" Target="../media/image142.wmf"/><Relationship Id="rId10" Type="http://schemas.openxmlformats.org/officeDocument/2006/relationships/oleObject" Target="../embeddings/oleObject13.bin"/></Relationships>
</file>

<file path=ppt/slides/_rels/slide76.xml.rels><?xml version="1.0" encoding="UTF-8" standalone="yes"?>
<Relationships xmlns="http://schemas.openxmlformats.org/package/2006/relationships"><Relationship Id="rId11" Type="http://schemas.openxmlformats.org/officeDocument/2006/relationships/image" Target="../media/image148.wmf"/><Relationship Id="rId12" Type="http://schemas.openxmlformats.org/officeDocument/2006/relationships/oleObject" Target="../embeddings/oleObject19.bin"/><Relationship Id="rId13" Type="http://schemas.openxmlformats.org/officeDocument/2006/relationships/image" Target="../media/image149.wmf"/><Relationship Id="rId14" Type="http://schemas.openxmlformats.org/officeDocument/2006/relationships/oleObject" Target="../embeddings/oleObject20.bin"/><Relationship Id="rId15" Type="http://schemas.openxmlformats.org/officeDocument/2006/relationships/image" Target="../media/image150.wmf"/><Relationship Id="rId16" Type="http://schemas.openxmlformats.org/officeDocument/2006/relationships/oleObject" Target="../embeddings/oleObject21.bin"/><Relationship Id="rId17" Type="http://schemas.openxmlformats.org/officeDocument/2006/relationships/image" Target="../media/image151.wmf"/><Relationship Id="rId18" Type="http://schemas.openxmlformats.org/officeDocument/2006/relationships/image" Target="../media/image138.png"/><Relationship Id="rId19" Type="http://schemas.openxmlformats.org/officeDocument/2006/relationships/image" Target="../media/image153.png"/><Relationship Id="rId1" Type="http://schemas.openxmlformats.org/officeDocument/2006/relationships/vmlDrawing" Target="../drawings/vmlDrawing6.vml"/><Relationship Id="rId2" Type="http://schemas.openxmlformats.org/officeDocument/2006/relationships/slideLayout" Target="../slideLayouts/slideLayout106.xml"/><Relationship Id="rId3" Type="http://schemas.openxmlformats.org/officeDocument/2006/relationships/notesSlide" Target="../notesSlides/notesSlide54.xml"/><Relationship Id="rId4" Type="http://schemas.openxmlformats.org/officeDocument/2006/relationships/oleObject" Target="../embeddings/oleObject15.bin"/><Relationship Id="rId5" Type="http://schemas.openxmlformats.org/officeDocument/2006/relationships/image" Target="../media/image145.wmf"/><Relationship Id="rId6" Type="http://schemas.openxmlformats.org/officeDocument/2006/relationships/oleObject" Target="../embeddings/oleObject16.bin"/><Relationship Id="rId7" Type="http://schemas.openxmlformats.org/officeDocument/2006/relationships/image" Target="../media/image146.wmf"/><Relationship Id="rId8" Type="http://schemas.openxmlformats.org/officeDocument/2006/relationships/oleObject" Target="../embeddings/oleObject17.bin"/><Relationship Id="rId9" Type="http://schemas.openxmlformats.org/officeDocument/2006/relationships/image" Target="../media/image147.wmf"/><Relationship Id="rId10" Type="http://schemas.openxmlformats.org/officeDocument/2006/relationships/oleObject" Target="../embeddings/oleObject18.bin"/></Relationships>
</file>

<file path=ppt/slides/_rels/slide77.xml.rels><?xml version="1.0" encoding="UTF-8" standalone="yes"?>
<Relationships xmlns="http://schemas.openxmlformats.org/package/2006/relationships"><Relationship Id="rId11" Type="http://schemas.openxmlformats.org/officeDocument/2006/relationships/image" Target="../media/image155.wmf"/><Relationship Id="rId12" Type="http://schemas.openxmlformats.org/officeDocument/2006/relationships/oleObject" Target="../embeddings/oleObject26.bin"/><Relationship Id="rId13" Type="http://schemas.openxmlformats.org/officeDocument/2006/relationships/image" Target="../media/image156.wmf"/><Relationship Id="rId14" Type="http://schemas.openxmlformats.org/officeDocument/2006/relationships/oleObject" Target="../embeddings/oleObject27.bin"/><Relationship Id="rId15" Type="http://schemas.openxmlformats.org/officeDocument/2006/relationships/image" Target="../media/image157.wmf"/><Relationship Id="rId16" Type="http://schemas.openxmlformats.org/officeDocument/2006/relationships/oleObject" Target="../embeddings/oleObject28.bin"/><Relationship Id="rId17" Type="http://schemas.openxmlformats.org/officeDocument/2006/relationships/image" Target="../media/image158.wmf"/><Relationship Id="rId18" Type="http://schemas.openxmlformats.org/officeDocument/2006/relationships/image" Target="../media/image138.png"/><Relationship Id="rId19" Type="http://schemas.openxmlformats.org/officeDocument/2006/relationships/image" Target="../media/image153.png"/><Relationship Id="rId1" Type="http://schemas.openxmlformats.org/officeDocument/2006/relationships/vmlDrawing" Target="../drawings/vmlDrawing7.vml"/><Relationship Id="rId2" Type="http://schemas.openxmlformats.org/officeDocument/2006/relationships/slideLayout" Target="../slideLayouts/slideLayout106.xml"/><Relationship Id="rId3" Type="http://schemas.openxmlformats.org/officeDocument/2006/relationships/notesSlide" Target="../notesSlides/notesSlide55.xml"/><Relationship Id="rId4" Type="http://schemas.openxmlformats.org/officeDocument/2006/relationships/oleObject" Target="../embeddings/oleObject22.bin"/><Relationship Id="rId5" Type="http://schemas.openxmlformats.org/officeDocument/2006/relationships/image" Target="../media/image152.wmf"/><Relationship Id="rId6" Type="http://schemas.openxmlformats.org/officeDocument/2006/relationships/oleObject" Target="../embeddings/oleObject23.bin"/><Relationship Id="rId7" Type="http://schemas.openxmlformats.org/officeDocument/2006/relationships/image" Target="../media/image153.wmf"/><Relationship Id="rId8" Type="http://schemas.openxmlformats.org/officeDocument/2006/relationships/oleObject" Target="../embeddings/oleObject24.bin"/><Relationship Id="rId9" Type="http://schemas.openxmlformats.org/officeDocument/2006/relationships/image" Target="../media/image154.wmf"/><Relationship Id="rId10" Type="http://schemas.openxmlformats.org/officeDocument/2006/relationships/oleObject" Target="../embeddings/oleObject25.bin"/></Relationships>
</file>

<file path=ppt/slides/_rels/slide78.xml.rels><?xml version="1.0" encoding="UTF-8" standalone="yes"?>
<Relationships xmlns="http://schemas.openxmlformats.org/package/2006/relationships"><Relationship Id="rId11" Type="http://schemas.openxmlformats.org/officeDocument/2006/relationships/image" Target="../media/image162.wmf"/><Relationship Id="rId12" Type="http://schemas.openxmlformats.org/officeDocument/2006/relationships/oleObject" Target="../embeddings/oleObject33.bin"/><Relationship Id="rId13" Type="http://schemas.openxmlformats.org/officeDocument/2006/relationships/image" Target="../media/image163.wmf"/><Relationship Id="rId14" Type="http://schemas.openxmlformats.org/officeDocument/2006/relationships/oleObject" Target="../embeddings/oleObject34.bin"/><Relationship Id="rId15" Type="http://schemas.openxmlformats.org/officeDocument/2006/relationships/image" Target="../media/image164.wmf"/><Relationship Id="rId16" Type="http://schemas.openxmlformats.org/officeDocument/2006/relationships/oleObject" Target="../embeddings/oleObject35.bin"/><Relationship Id="rId17" Type="http://schemas.openxmlformats.org/officeDocument/2006/relationships/image" Target="../media/image165.wmf"/><Relationship Id="rId1" Type="http://schemas.openxmlformats.org/officeDocument/2006/relationships/vmlDrawing" Target="../drawings/vmlDrawing8.vml"/><Relationship Id="rId2" Type="http://schemas.openxmlformats.org/officeDocument/2006/relationships/slideLayout" Target="../slideLayouts/slideLayout106.xml"/><Relationship Id="rId3" Type="http://schemas.openxmlformats.org/officeDocument/2006/relationships/notesSlide" Target="../notesSlides/notesSlide56.xml"/><Relationship Id="rId4" Type="http://schemas.openxmlformats.org/officeDocument/2006/relationships/oleObject" Target="../embeddings/oleObject29.bin"/><Relationship Id="rId5" Type="http://schemas.openxmlformats.org/officeDocument/2006/relationships/image" Target="../media/image159.wmf"/><Relationship Id="rId6" Type="http://schemas.openxmlformats.org/officeDocument/2006/relationships/oleObject" Target="../embeddings/oleObject30.bin"/><Relationship Id="rId7" Type="http://schemas.openxmlformats.org/officeDocument/2006/relationships/image" Target="../media/image160.wmf"/><Relationship Id="rId8" Type="http://schemas.openxmlformats.org/officeDocument/2006/relationships/oleObject" Target="../embeddings/oleObject31.bin"/><Relationship Id="rId9" Type="http://schemas.openxmlformats.org/officeDocument/2006/relationships/image" Target="../media/image161.wmf"/><Relationship Id="rId10" Type="http://schemas.openxmlformats.org/officeDocument/2006/relationships/oleObject" Target="../embeddings/oleObject32.bin"/></Relationships>
</file>

<file path=ppt/slides/_rels/slide79.xml.rels><?xml version="1.0" encoding="UTF-8" standalone="yes"?>
<Relationships xmlns="http://schemas.openxmlformats.org/package/2006/relationships"><Relationship Id="rId11" Type="http://schemas.openxmlformats.org/officeDocument/2006/relationships/image" Target="../media/image162.wmf"/><Relationship Id="rId12" Type="http://schemas.openxmlformats.org/officeDocument/2006/relationships/oleObject" Target="../embeddings/oleObject40.bin"/><Relationship Id="rId13" Type="http://schemas.openxmlformats.org/officeDocument/2006/relationships/image" Target="../media/image163.wmf"/><Relationship Id="rId14" Type="http://schemas.openxmlformats.org/officeDocument/2006/relationships/oleObject" Target="../embeddings/oleObject41.bin"/><Relationship Id="rId15" Type="http://schemas.openxmlformats.org/officeDocument/2006/relationships/image" Target="../media/image164.wmf"/><Relationship Id="rId16" Type="http://schemas.openxmlformats.org/officeDocument/2006/relationships/oleObject" Target="../embeddings/oleObject42.bin"/><Relationship Id="rId17" Type="http://schemas.openxmlformats.org/officeDocument/2006/relationships/image" Target="../media/image165.wmf"/><Relationship Id="rId18" Type="http://schemas.openxmlformats.org/officeDocument/2006/relationships/image" Target="../media/image166.png"/><Relationship Id="rId1" Type="http://schemas.openxmlformats.org/officeDocument/2006/relationships/vmlDrawing" Target="../drawings/vmlDrawing9.vml"/><Relationship Id="rId2" Type="http://schemas.openxmlformats.org/officeDocument/2006/relationships/slideLayout" Target="../slideLayouts/slideLayout106.xml"/><Relationship Id="rId3" Type="http://schemas.openxmlformats.org/officeDocument/2006/relationships/notesSlide" Target="../notesSlides/notesSlide57.xml"/><Relationship Id="rId4" Type="http://schemas.openxmlformats.org/officeDocument/2006/relationships/oleObject" Target="../embeddings/oleObject36.bin"/><Relationship Id="rId5" Type="http://schemas.openxmlformats.org/officeDocument/2006/relationships/image" Target="../media/image159.wmf"/><Relationship Id="rId6" Type="http://schemas.openxmlformats.org/officeDocument/2006/relationships/oleObject" Target="../embeddings/oleObject37.bin"/><Relationship Id="rId7" Type="http://schemas.openxmlformats.org/officeDocument/2006/relationships/image" Target="../media/image160.wmf"/><Relationship Id="rId8" Type="http://schemas.openxmlformats.org/officeDocument/2006/relationships/oleObject" Target="../embeddings/oleObject38.bin"/><Relationship Id="rId9" Type="http://schemas.openxmlformats.org/officeDocument/2006/relationships/image" Target="../media/image161.wmf"/><Relationship Id="rId10" Type="http://schemas.openxmlformats.org/officeDocument/2006/relationships/oleObject" Target="../embeddings/oleObject39.bin"/></Relationships>
</file>

<file path=ppt/slides/_rels/slide8.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png"/><Relationship Id="rId5" Type="http://schemas.openxmlformats.org/officeDocument/2006/relationships/image" Target="../media/image35.jpg"/><Relationship Id="rId6" Type="http://schemas.openxmlformats.org/officeDocument/2006/relationships/image" Target="../media/image36.png"/><Relationship Id="rId7" Type="http://schemas.openxmlformats.org/officeDocument/2006/relationships/image" Target="../media/image37.jpg"/><Relationship Id="rId8" Type="http://schemas.openxmlformats.org/officeDocument/2006/relationships/image" Target="../media/image38.jpg"/><Relationship Id="rId1" Type="http://schemas.openxmlformats.org/officeDocument/2006/relationships/slideLayout" Target="../slideLayouts/slideLayout17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image" Target="../media/image167.png"/><Relationship Id="rId3" Type="http://schemas.openxmlformats.org/officeDocument/2006/relationships/image" Target="../media/image18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image" Target="../media/image168.png"/><Relationship Id="rId3" Type="http://schemas.openxmlformats.org/officeDocument/2006/relationships/image" Target="../media/image169.png"/></Relationships>
</file>

<file path=ppt/slides/_rels/slide82.xml.rels><?xml version="1.0" encoding="UTF-8" standalone="yes"?>
<Relationships xmlns="http://schemas.openxmlformats.org/package/2006/relationships"><Relationship Id="rId3" Type="http://schemas.openxmlformats.org/officeDocument/2006/relationships/image" Target="../media/image185.png"/><Relationship Id="rId4" Type="http://schemas.openxmlformats.org/officeDocument/2006/relationships/image" Target="../media/image186.png"/><Relationship Id="rId5" Type="http://schemas.openxmlformats.org/officeDocument/2006/relationships/image" Target="../media/image170.png"/><Relationship Id="rId6" Type="http://schemas.openxmlformats.org/officeDocument/2006/relationships/image" Target="../media/image171.png"/><Relationship Id="rId7" Type="http://schemas.openxmlformats.org/officeDocument/2006/relationships/image" Target="../media/image189.png"/><Relationship Id="rId1" Type="http://schemas.openxmlformats.org/officeDocument/2006/relationships/slideLayout" Target="../slideLayouts/slideLayout49.xml"/><Relationship Id="rId2" Type="http://schemas.openxmlformats.org/officeDocument/2006/relationships/notesSlide" Target="../notesSlides/notesSlide58.xml"/></Relationships>
</file>

<file path=ppt/slides/_rels/slide83.xml.rels><?xml version="1.0" encoding="UTF-8" standalone="yes"?>
<Relationships xmlns="http://schemas.openxmlformats.org/package/2006/relationships"><Relationship Id="rId3" Type="http://schemas.openxmlformats.org/officeDocument/2006/relationships/image" Target="../media/image173.png"/><Relationship Id="rId4" Type="http://schemas.openxmlformats.org/officeDocument/2006/relationships/image" Target="../media/image174.png"/><Relationship Id="rId1" Type="http://schemas.openxmlformats.org/officeDocument/2006/relationships/slideLayout" Target="../slideLayouts/slideLayout49.xml"/><Relationship Id="rId2" Type="http://schemas.openxmlformats.org/officeDocument/2006/relationships/image" Target="../media/image172.png"/></Relationships>
</file>

<file path=ppt/slides/_rels/slide84.xml.rels><?xml version="1.0" encoding="UTF-8" standalone="yes"?>
<Relationships xmlns="http://schemas.openxmlformats.org/package/2006/relationships"><Relationship Id="rId3" Type="http://schemas.openxmlformats.org/officeDocument/2006/relationships/image" Target="../media/image166.png"/><Relationship Id="rId4" Type="http://schemas.openxmlformats.org/officeDocument/2006/relationships/image" Target="../media/image175.png"/><Relationship Id="rId5" Type="http://schemas.openxmlformats.org/officeDocument/2006/relationships/image" Target="../media/image194.png"/><Relationship Id="rId1" Type="http://schemas.openxmlformats.org/officeDocument/2006/relationships/slideLayout" Target="../slideLayouts/slideLayout49.xml"/><Relationship Id="rId2" Type="http://schemas.openxmlformats.org/officeDocument/2006/relationships/notesSlide" Target="../notesSlides/notesSlide59.xml"/></Relationships>
</file>

<file path=ppt/slides/_rels/slide85.xml.rels><?xml version="1.0" encoding="UTF-8" standalone="yes"?>
<Relationships xmlns="http://schemas.openxmlformats.org/package/2006/relationships"><Relationship Id="rId3" Type="http://schemas.openxmlformats.org/officeDocument/2006/relationships/image" Target="../media/image196.png"/><Relationship Id="rId4" Type="http://schemas.openxmlformats.org/officeDocument/2006/relationships/image" Target="../media/image197.png"/><Relationship Id="rId5" Type="http://schemas.openxmlformats.org/officeDocument/2006/relationships/image" Target="../media/image198.png"/><Relationship Id="rId1" Type="http://schemas.openxmlformats.org/officeDocument/2006/relationships/slideLayout" Target="../slideLayouts/slideLayout49.xml"/><Relationship Id="rId2" Type="http://schemas.openxmlformats.org/officeDocument/2006/relationships/image" Target="../media/image176.png"/></Relationships>
</file>

<file path=ppt/slides/_rels/slide86.xml.rels><?xml version="1.0" encoding="UTF-8" standalone="yes"?>
<Relationships xmlns="http://schemas.openxmlformats.org/package/2006/relationships"><Relationship Id="rId3" Type="http://schemas.openxmlformats.org/officeDocument/2006/relationships/image" Target="../media/image199.png"/><Relationship Id="rId4" Type="http://schemas.openxmlformats.org/officeDocument/2006/relationships/image" Target="../media/image200.png"/><Relationship Id="rId5" Type="http://schemas.openxmlformats.org/officeDocument/2006/relationships/image" Target="../media/image201.png"/><Relationship Id="rId6" Type="http://schemas.openxmlformats.org/officeDocument/2006/relationships/image" Target="../media/image198.png"/><Relationship Id="rId1" Type="http://schemas.openxmlformats.org/officeDocument/2006/relationships/slideLayout" Target="../slideLayouts/slideLayout49.xml"/><Relationship Id="rId2" Type="http://schemas.openxmlformats.org/officeDocument/2006/relationships/notesSlide" Target="../notesSlides/notesSlide6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1.xml"/><Relationship Id="rId3" Type="http://schemas.openxmlformats.org/officeDocument/2006/relationships/image" Target="../media/image202.png"/></Relationships>
</file>

<file path=ppt/slides/_rels/slide88.xml.rels><?xml version="1.0" encoding="UTF-8" standalone="yes"?>
<Relationships xmlns="http://schemas.openxmlformats.org/package/2006/relationships"><Relationship Id="rId3" Type="http://schemas.openxmlformats.org/officeDocument/2006/relationships/image" Target="../media/image203.png"/><Relationship Id="rId4" Type="http://schemas.openxmlformats.org/officeDocument/2006/relationships/image" Target="../media/image204.png"/><Relationship Id="rId1" Type="http://schemas.openxmlformats.org/officeDocument/2006/relationships/slideLayout" Target="../slideLayouts/slideLayout49.xml"/><Relationship Id="rId2" Type="http://schemas.openxmlformats.org/officeDocument/2006/relationships/notesSlide" Target="../notesSlides/notesSlide62.xml"/></Relationships>
</file>

<file path=ppt/slides/_rels/slide89.xml.rels><?xml version="1.0" encoding="UTF-8" standalone="yes"?>
<Relationships xmlns="http://schemas.openxmlformats.org/package/2006/relationships"><Relationship Id="rId3" Type="http://schemas.openxmlformats.org/officeDocument/2006/relationships/image" Target="../media/image178.png"/><Relationship Id="rId4" Type="http://schemas.openxmlformats.org/officeDocument/2006/relationships/image" Target="../media/image941.png"/><Relationship Id="rId5" Type="http://schemas.openxmlformats.org/officeDocument/2006/relationships/image" Target="../media/image172.png"/><Relationship Id="rId1" Type="http://schemas.openxmlformats.org/officeDocument/2006/relationships/slideLayout" Target="../slideLayouts/slideLayout49.xml"/><Relationship Id="rId2" Type="http://schemas.openxmlformats.org/officeDocument/2006/relationships/image" Target="../media/image17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39.png"/></Relationships>
</file>

<file path=ppt/slides/_rels/slide90.xml.rels><?xml version="1.0" encoding="UTF-8" standalone="yes"?>
<Relationships xmlns="http://schemas.openxmlformats.org/package/2006/relationships"><Relationship Id="rId3" Type="http://schemas.openxmlformats.org/officeDocument/2006/relationships/image" Target="../media/image207.png"/><Relationship Id="rId4" Type="http://schemas.openxmlformats.org/officeDocument/2006/relationships/image" Target="../media/image179.png"/><Relationship Id="rId5" Type="http://schemas.openxmlformats.org/officeDocument/2006/relationships/image" Target="../media/image49.png"/><Relationship Id="rId6" Type="http://schemas.openxmlformats.org/officeDocument/2006/relationships/image" Target="../media/image166.png"/><Relationship Id="rId7" Type="http://schemas.openxmlformats.org/officeDocument/2006/relationships/image" Target="../media/image180.png"/><Relationship Id="rId1" Type="http://schemas.openxmlformats.org/officeDocument/2006/relationships/slideLayout" Target="../slideLayouts/slideLayout49.xml"/><Relationship Id="rId2" Type="http://schemas.openxmlformats.org/officeDocument/2006/relationships/notesSlide" Target="../notesSlides/notesSlide63.xml"/></Relationships>
</file>

<file path=ppt/slides/_rels/slide91.xml.rels><?xml version="1.0" encoding="UTF-8" standalone="yes"?>
<Relationships xmlns="http://schemas.openxmlformats.org/package/2006/relationships"><Relationship Id="rId3" Type="http://schemas.openxmlformats.org/officeDocument/2006/relationships/image" Target="../media/image1101.png"/><Relationship Id="rId4" Type="http://schemas.openxmlformats.org/officeDocument/2006/relationships/image" Target="../media/image181.png"/><Relationship Id="rId5" Type="http://schemas.openxmlformats.org/officeDocument/2006/relationships/image" Target="../media/image183.png"/><Relationship Id="rId1" Type="http://schemas.openxmlformats.org/officeDocument/2006/relationships/slideLayout" Target="../slideLayouts/slideLayout49.xml"/><Relationship Id="rId2" Type="http://schemas.openxmlformats.org/officeDocument/2006/relationships/notesSlide" Target="../notesSlides/notesSlide64.xml"/></Relationships>
</file>

<file path=ppt/slides/_rels/slide92.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67.png"/><Relationship Id="rId1" Type="http://schemas.openxmlformats.org/officeDocument/2006/relationships/slideLayout" Target="../slideLayouts/slideLayout17.xml"/><Relationship Id="rId2" Type="http://schemas.openxmlformats.org/officeDocument/2006/relationships/notesSlide" Target="../notesSlides/notesSlide65.xml"/></Relationships>
</file>

<file path=ppt/slides/_rels/slide93.xml.rels><?xml version="1.0" encoding="UTF-8" standalone="yes"?>
<Relationships xmlns="http://schemas.openxmlformats.org/package/2006/relationships"><Relationship Id="rId11" Type="http://schemas.openxmlformats.org/officeDocument/2006/relationships/image" Target="../media/image196.jpeg"/><Relationship Id="rId12" Type="http://schemas.openxmlformats.org/officeDocument/2006/relationships/image" Target="../media/image197.jpeg"/><Relationship Id="rId13" Type="http://schemas.openxmlformats.org/officeDocument/2006/relationships/image" Target="../media/image198.jpeg"/><Relationship Id="rId14" Type="http://schemas.openxmlformats.org/officeDocument/2006/relationships/image" Target="../media/image199.jpeg"/><Relationship Id="rId15" Type="http://schemas.openxmlformats.org/officeDocument/2006/relationships/image" Target="../media/image200.jpeg"/><Relationship Id="rId1" Type="http://schemas.openxmlformats.org/officeDocument/2006/relationships/slideLayout" Target="../slideLayouts/slideLayout23.xml"/><Relationship Id="rId2" Type="http://schemas.openxmlformats.org/officeDocument/2006/relationships/notesSlide" Target="../notesSlides/notesSlide66.xml"/><Relationship Id="rId3" Type="http://schemas.openxmlformats.org/officeDocument/2006/relationships/image" Target="../media/image184.png"/><Relationship Id="rId4" Type="http://schemas.openxmlformats.org/officeDocument/2006/relationships/image" Target="../media/image187.png"/><Relationship Id="rId5" Type="http://schemas.openxmlformats.org/officeDocument/2006/relationships/image" Target="../media/image188.jpeg"/><Relationship Id="rId6" Type="http://schemas.openxmlformats.org/officeDocument/2006/relationships/image" Target="../media/image190.png"/><Relationship Id="rId7" Type="http://schemas.openxmlformats.org/officeDocument/2006/relationships/image" Target="../media/image191.png"/><Relationship Id="rId8" Type="http://schemas.openxmlformats.org/officeDocument/2006/relationships/image" Target="../media/image192.png"/><Relationship Id="rId9" Type="http://schemas.openxmlformats.org/officeDocument/2006/relationships/image" Target="../media/image193.png"/><Relationship Id="rId10" Type="http://schemas.openxmlformats.org/officeDocument/2006/relationships/image" Target="../media/image195.png"/></Relationships>
</file>

<file path=ppt/slides/_rels/slide94.xml.rels><?xml version="1.0" encoding="UTF-8" standalone="yes"?>
<Relationships xmlns="http://schemas.openxmlformats.org/package/2006/relationships"><Relationship Id="rId3" Type="http://schemas.openxmlformats.org/officeDocument/2006/relationships/image" Target="../media/image205.png"/><Relationship Id="rId4" Type="http://schemas.openxmlformats.org/officeDocument/2006/relationships/hyperlink" Target="http://research.microsoft.com/groups/quarc/" TargetMode="External"/><Relationship Id="rId5" Type="http://schemas.openxmlformats.org/officeDocument/2006/relationships/hyperlink" Target="http://research.microsoft.com/en-us/labs/stationq/" TargetMode="External"/><Relationship Id="rId1" Type="http://schemas.openxmlformats.org/officeDocument/2006/relationships/slideLayout" Target="../slideLayouts/slideLayout35.xml"/><Relationship Id="rId2" Type="http://schemas.openxmlformats.org/officeDocument/2006/relationships/notesSlide" Target="../notesSlides/notesSlide6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5837" y="529237"/>
            <a:ext cx="12257837" cy="2387600"/>
          </a:xfrm>
        </p:spPr>
        <p:txBody>
          <a:bodyPr>
            <a:normAutofit fontScale="90000"/>
          </a:bodyPr>
          <a:lstStyle/>
          <a:p>
            <a:r>
              <a:rPr lang="en-US" dirty="0" smtClean="0">
                <a:solidFill>
                  <a:schemeClr val="bg1"/>
                </a:solidFill>
              </a:rPr>
              <a:t>Quantum </a:t>
            </a:r>
            <a:r>
              <a:rPr lang="en-US" i="1" dirty="0" smtClean="0">
                <a:solidFill>
                  <a:schemeClr val="bg1"/>
                </a:solidFill>
              </a:rPr>
              <a:t>Software </a:t>
            </a:r>
            <a:r>
              <a:rPr lang="en-US" dirty="0" smtClean="0">
                <a:solidFill>
                  <a:schemeClr val="bg1"/>
                </a:solidFill>
              </a:rPr>
              <a:t>Architecture:</a:t>
            </a:r>
            <a:br>
              <a:rPr lang="en-US" dirty="0" smtClean="0">
                <a:solidFill>
                  <a:schemeClr val="bg1"/>
                </a:solidFill>
              </a:rPr>
            </a:br>
            <a:r>
              <a:rPr lang="en-US" dirty="0" smtClean="0">
                <a:solidFill>
                  <a:schemeClr val="bg1"/>
                </a:solidFill>
              </a:rPr>
              <a:t>Mapping Quantum Algorithms to Devices</a:t>
            </a:r>
            <a:endParaRPr lang="en-US" dirty="0">
              <a:solidFill>
                <a:schemeClr val="bg1"/>
              </a:solidFill>
            </a:endParaRPr>
          </a:p>
        </p:txBody>
      </p:sp>
      <p:sp>
        <p:nvSpPr>
          <p:cNvPr id="3" name="Subtitle 2"/>
          <p:cNvSpPr>
            <a:spLocks noGrp="1"/>
          </p:cNvSpPr>
          <p:nvPr>
            <p:ph type="subTitle" idx="1"/>
          </p:nvPr>
        </p:nvSpPr>
        <p:spPr>
          <a:xfrm>
            <a:off x="1524000" y="3733109"/>
            <a:ext cx="9144000" cy="3117739"/>
          </a:xfrm>
        </p:spPr>
        <p:txBody>
          <a:bodyPr>
            <a:normAutofit/>
          </a:bodyPr>
          <a:lstStyle/>
          <a:p>
            <a:r>
              <a:rPr lang="en-US" dirty="0" smtClean="0">
                <a:solidFill>
                  <a:schemeClr val="bg1"/>
                </a:solidFill>
              </a:rPr>
              <a:t>January 11, 2015</a:t>
            </a:r>
          </a:p>
          <a:p>
            <a:r>
              <a:rPr lang="en-US" dirty="0" smtClean="0">
                <a:solidFill>
                  <a:schemeClr val="bg1"/>
                </a:solidFill>
              </a:rPr>
              <a:t>QIP 2015</a:t>
            </a:r>
          </a:p>
          <a:p>
            <a:endParaRPr lang="en-US" dirty="0">
              <a:solidFill>
                <a:schemeClr val="bg1"/>
              </a:solidFill>
            </a:endParaRPr>
          </a:p>
          <a:p>
            <a:r>
              <a:rPr lang="en-US" dirty="0" smtClean="0">
                <a:solidFill>
                  <a:schemeClr val="bg1"/>
                </a:solidFill>
              </a:rPr>
              <a:t>Krysta Svore</a:t>
            </a:r>
          </a:p>
          <a:p>
            <a:r>
              <a:rPr lang="en-US" dirty="0" smtClean="0">
                <a:solidFill>
                  <a:schemeClr val="bg1"/>
                </a:solidFill>
              </a:rPr>
              <a:t>Quantum Architectures and Computation Group (QuArC)</a:t>
            </a:r>
          </a:p>
          <a:p>
            <a:r>
              <a:rPr lang="en-US" dirty="0" smtClean="0">
                <a:solidFill>
                  <a:schemeClr val="bg1"/>
                </a:solidFill>
              </a:rPr>
              <a:t>Microsoft Research</a:t>
            </a:r>
          </a:p>
        </p:txBody>
      </p:sp>
    </p:spTree>
    <p:extLst>
      <p:ext uri="{BB962C8B-B14F-4D97-AF65-F5344CB8AC3E}">
        <p14:creationId xmlns:p14="http://schemas.microsoft.com/office/powerpoint/2010/main" val="3419421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7498" y="0"/>
            <a:ext cx="11625119" cy="1143000"/>
          </a:xfrm>
        </p:spPr>
        <p:txBody>
          <a:bodyPr>
            <a:noAutofit/>
          </a:bodyPr>
          <a:lstStyle/>
          <a:p>
            <a:r>
              <a:rPr lang="en-US" dirty="0" smtClean="0">
                <a:solidFill>
                  <a:schemeClr val="bg1"/>
                </a:solidFill>
                <a:cs typeface="Arial" panose="020B0604020202020204" pitchFamily="34" charset="0"/>
              </a:rPr>
              <a:t>A </a:t>
            </a:r>
            <a:r>
              <a:rPr lang="en-US" dirty="0">
                <a:solidFill>
                  <a:schemeClr val="bg1"/>
                </a:solidFill>
                <a:cs typeface="Arial" panose="020B0604020202020204" pitchFamily="34" charset="0"/>
              </a:rPr>
              <a:t>S</a:t>
            </a:r>
            <a:r>
              <a:rPr lang="en-US" dirty="0" smtClean="0">
                <a:solidFill>
                  <a:schemeClr val="bg1"/>
                </a:solidFill>
                <a:cs typeface="Arial" panose="020B0604020202020204" pitchFamily="34" charset="0"/>
              </a:rPr>
              <a:t>oftware Architecture for Quantum Computing</a:t>
            </a:r>
            <a:endParaRPr lang="en-US" dirty="0">
              <a:solidFill>
                <a:schemeClr val="bg1"/>
              </a:solidFill>
              <a:cs typeface="Arial" panose="020B0604020202020204" pitchFamily="34" charset="0"/>
            </a:endParaRPr>
          </a:p>
        </p:txBody>
      </p:sp>
      <p:pic>
        <p:nvPicPr>
          <p:cNvPr id="16" name="Picture 1" descr="image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557" y="1023649"/>
            <a:ext cx="4663601" cy="495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7" name="TextBox 16"/>
              <p:cNvSpPr txBox="1"/>
              <p:nvPr/>
            </p:nvSpPr>
            <p:spPr>
              <a:xfrm>
                <a:off x="1728857" y="5898606"/>
                <a:ext cx="2974838" cy="909699"/>
              </a:xfrm>
              <a:prstGeom prst="rect">
                <a:avLst/>
              </a:prstGeom>
              <a:noFill/>
            </p:spPr>
            <p:txBody>
              <a:bodyPr wrap="none" lIns="179285" tIns="143428" rIns="179285" bIns="143428" rtlCol="0">
                <a:spAutoFit/>
              </a:bodyPr>
              <a:lstStyle/>
              <a:p>
                <a:pPr algn="ctr">
                  <a:lnSpc>
                    <a:spcPct val="90000"/>
                  </a:lnSpc>
                  <a:spcAft>
                    <a:spcPts val="588"/>
                  </a:spcAft>
                </a:pPr>
                <a:r>
                  <a:rPr lang="en-US" sz="1961" dirty="0">
                    <a:solidFill>
                      <a:prstClr val="white"/>
                    </a:solidFill>
                  </a:rPr>
                  <a:t>The LIQ</a:t>
                </a:r>
                <a14:m>
                  <m:oMath xmlns:m="http://schemas.openxmlformats.org/officeDocument/2006/math" xmlns="">
                    <m:r>
                      <a:rPr lang="en-US" sz="1961" i="1" dirty="0">
                        <a:solidFill>
                          <a:prstClr val="white"/>
                        </a:solidFill>
                        <a:latin typeface="Cambria Math" panose="02040503050406030204" pitchFamily="18" charset="0"/>
                      </a:rPr>
                      <m:t>𝑈𝑖</m:t>
                    </m:r>
                    <m:r>
                      <a:rPr lang="en-US" sz="1961" i="1" dirty="0">
                        <a:solidFill>
                          <a:prstClr val="white"/>
                        </a:solidFill>
                        <a:latin typeface="Cambria Math" panose="02040503050406030204" pitchFamily="18" charset="0"/>
                      </a:rPr>
                      <m:t>|⟩</m:t>
                    </m:r>
                    <m:r>
                      <m:rPr>
                        <m:nor/>
                      </m:rPr>
                      <a:rPr lang="en-US" sz="1961" dirty="0">
                        <a:solidFill>
                          <a:prstClr val="white"/>
                        </a:solidFill>
                        <a:latin typeface="Cambria Math" panose="02040503050406030204" pitchFamily="18" charset="0"/>
                      </a:rPr>
                      <m:t> </m:t>
                    </m:r>
                    <m:r>
                      <m:rPr>
                        <m:nor/>
                      </m:rPr>
                      <a:rPr lang="en-US" sz="1961" dirty="0">
                        <a:solidFill>
                          <a:prstClr val="white"/>
                        </a:solidFill>
                      </a:rPr>
                      <m:t>platform</m:t>
                    </m:r>
                  </m:oMath>
                </a14:m>
                <a:endParaRPr lang="en-US" sz="1961" dirty="0">
                  <a:solidFill>
                    <a:prstClr val="white"/>
                  </a:solidFill>
                </a:endParaRPr>
              </a:p>
              <a:p>
                <a:pPr algn="ctr">
                  <a:lnSpc>
                    <a:spcPct val="90000"/>
                  </a:lnSpc>
                  <a:spcAft>
                    <a:spcPts val="588"/>
                  </a:spcAft>
                </a:pPr>
                <a:r>
                  <a:rPr lang="en-US" sz="1961" dirty="0">
                    <a:solidFill>
                      <a:prstClr val="white"/>
                    </a:solidFill>
                  </a:rPr>
                  <a:t>[</a:t>
                </a:r>
                <a:r>
                  <a:rPr lang="en-US" sz="1961" dirty="0" smtClean="0">
                    <a:solidFill>
                      <a:prstClr val="white"/>
                    </a:solidFill>
                  </a:rPr>
                  <a:t>Wecker and </a:t>
                </a:r>
                <a:r>
                  <a:rPr lang="en-US" sz="1961" dirty="0">
                    <a:solidFill>
                      <a:prstClr val="white"/>
                    </a:solidFill>
                  </a:rPr>
                  <a:t>Svore, 2014]</a:t>
                </a:r>
              </a:p>
            </p:txBody>
          </p:sp>
        </mc:Choice>
        <mc:Fallback xmlns="">
          <p:sp>
            <p:nvSpPr>
              <p:cNvPr id="17" name="TextBox 16"/>
              <p:cNvSpPr txBox="1">
                <a:spLocks noRot="1" noChangeAspect="1" noMove="1" noResize="1" noEditPoints="1" noAdjustHandles="1" noChangeArrowheads="1" noChangeShapeType="1" noTextEdit="1"/>
              </p:cNvSpPr>
              <p:nvPr/>
            </p:nvSpPr>
            <p:spPr>
              <a:xfrm>
                <a:off x="1728857" y="5898606"/>
                <a:ext cx="2974838" cy="909699"/>
              </a:xfrm>
              <a:prstGeom prst="rect">
                <a:avLst/>
              </a:prstGeom>
              <a:blipFill rotWithShape="0">
                <a:blip r:embed="rId4"/>
                <a:stretch>
                  <a:fillRect/>
                </a:stretch>
              </a:blipFill>
            </p:spPr>
            <p:txBody>
              <a:bodyPr/>
              <a:lstStyle/>
              <a:p>
                <a:r>
                  <a:rPr lang="en-US">
                    <a:noFill/>
                  </a:rPr>
                  <a:t> </a:t>
                </a:r>
              </a:p>
            </p:txBody>
          </p:sp>
        </mc:Fallback>
      </mc:AlternateContent>
      <p:sp>
        <p:nvSpPr>
          <p:cNvPr id="19" name="TextBox 18"/>
          <p:cNvSpPr txBox="1"/>
          <p:nvPr/>
        </p:nvSpPr>
        <p:spPr>
          <a:xfrm>
            <a:off x="6330460" y="1294104"/>
            <a:ext cx="3634156" cy="408623"/>
          </a:xfrm>
          <a:prstGeom prst="roundRect">
            <a:avLst/>
          </a:prstGeom>
          <a:solidFill>
            <a:srgbClr val="00FF00"/>
          </a:soli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b="1" u="sng" dirty="0">
                <a:solidFill>
                  <a:prstClr val="black"/>
                </a:solidFill>
              </a:rPr>
              <a:t>High-level Quantum Algorithm</a:t>
            </a:r>
          </a:p>
        </p:txBody>
      </p:sp>
      <p:sp>
        <p:nvSpPr>
          <p:cNvPr id="20" name="TextBox 19"/>
          <p:cNvSpPr txBox="1"/>
          <p:nvPr/>
        </p:nvSpPr>
        <p:spPr>
          <a:xfrm>
            <a:off x="6330460" y="1780779"/>
            <a:ext cx="3634323" cy="715089"/>
          </a:xfrm>
          <a:prstGeom prst="roundRect">
            <a:avLst/>
          </a:prstGeom>
          <a:solidFill>
            <a:srgbClr val="FFFF00"/>
          </a:solidFill>
          <a:ln>
            <a:solidFill>
              <a:srgbClr val="FFFF00"/>
            </a:solidFill>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a:solidFill>
                  <a:prstClr val="black"/>
                </a:solidFill>
              </a:rPr>
              <a:t>Quantum Gates</a:t>
            </a:r>
          </a:p>
          <a:p>
            <a:r>
              <a:rPr lang="en-US" dirty="0">
                <a:solidFill>
                  <a:prstClr val="black"/>
                </a:solidFill>
              </a:rPr>
              <a:t>Quantum Function Implementation</a:t>
            </a:r>
          </a:p>
        </p:txBody>
      </p:sp>
      <p:sp>
        <p:nvSpPr>
          <p:cNvPr id="21" name="TextBox 20"/>
          <p:cNvSpPr txBox="1"/>
          <p:nvPr/>
        </p:nvSpPr>
        <p:spPr>
          <a:xfrm>
            <a:off x="6330460" y="2557889"/>
            <a:ext cx="3350356" cy="1021556"/>
          </a:xfrm>
          <a:prstGeom prst="roundRect">
            <a:avLst/>
          </a:prstGeom>
          <a:solidFill>
            <a:srgbClr val="FF9999"/>
          </a:solidFill>
          <a:ln>
            <a:solidFill>
              <a:srgbClr val="FF9999"/>
            </a:solidFill>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b="1" u="sng" dirty="0">
                <a:solidFill>
                  <a:prstClr val="black"/>
                </a:solidFill>
              </a:rPr>
              <a:t>Quantum Circuit Decomposition</a:t>
            </a:r>
          </a:p>
          <a:p>
            <a:r>
              <a:rPr lang="en-US" dirty="0">
                <a:solidFill>
                  <a:prstClr val="black"/>
                </a:solidFill>
              </a:rPr>
              <a:t>Quantum Circuit Optimization</a:t>
            </a:r>
          </a:p>
          <a:p>
            <a:r>
              <a:rPr lang="en-US" b="1" u="sng" dirty="0">
                <a:solidFill>
                  <a:prstClr val="black"/>
                </a:solidFill>
              </a:rPr>
              <a:t>Quantum Error Correction</a:t>
            </a:r>
          </a:p>
        </p:txBody>
      </p:sp>
      <p:sp>
        <p:nvSpPr>
          <p:cNvPr id="22" name="TextBox 21"/>
          <p:cNvSpPr txBox="1"/>
          <p:nvPr/>
        </p:nvSpPr>
        <p:spPr>
          <a:xfrm>
            <a:off x="6330460" y="3620821"/>
            <a:ext cx="1218791" cy="408623"/>
          </a:xfrm>
          <a:prstGeom prst="roundRect">
            <a:avLst/>
          </a:prstGeom>
          <a:solidFill>
            <a:srgbClr val="CCCC00"/>
          </a:solidFill>
          <a:ln>
            <a:solidFill>
              <a:srgbClr val="CCCC00"/>
            </a:solidFill>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solidFill>
                  <a:prstClr val="black"/>
                </a:solidFill>
              </a:rPr>
              <a:t>Simulation</a:t>
            </a:r>
            <a:endParaRPr lang="en-US" dirty="0">
              <a:solidFill>
                <a:prstClr val="black"/>
              </a:solidFill>
            </a:endParaRPr>
          </a:p>
        </p:txBody>
      </p:sp>
      <p:sp>
        <p:nvSpPr>
          <p:cNvPr id="23" name="TextBox 22"/>
          <p:cNvSpPr txBox="1"/>
          <p:nvPr/>
        </p:nvSpPr>
        <p:spPr>
          <a:xfrm>
            <a:off x="6330460" y="4068121"/>
            <a:ext cx="2349812" cy="408623"/>
          </a:xfrm>
          <a:prstGeom prst="roundRect">
            <a:avLst/>
          </a:prstGeom>
          <a:solidFill>
            <a:srgbClr val="9999FF"/>
          </a:solidFill>
          <a:ln>
            <a:solidFill>
              <a:srgbClr val="9999FF"/>
            </a:solidFill>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a:solidFill>
                  <a:prstClr val="black"/>
                </a:solidFill>
              </a:rPr>
              <a:t>Runtime Environments</a:t>
            </a:r>
          </a:p>
        </p:txBody>
      </p:sp>
      <p:sp>
        <p:nvSpPr>
          <p:cNvPr id="24" name="TextBox 23"/>
          <p:cNvSpPr txBox="1"/>
          <p:nvPr/>
        </p:nvSpPr>
        <p:spPr>
          <a:xfrm>
            <a:off x="6305216" y="5270915"/>
            <a:ext cx="4765594" cy="715089"/>
          </a:xfrm>
          <a:prstGeom prst="roundRect">
            <a:avLst/>
          </a:prstGeom>
          <a:solidFill>
            <a:srgbClr val="FFCC99"/>
          </a:solidFill>
          <a:ln>
            <a:solidFill>
              <a:srgbClr val="FFCC99"/>
            </a:solidFill>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a:solidFill>
                  <a:prstClr val="black"/>
                </a:solidFill>
              </a:rPr>
              <a:t>Target-dependent Representation</a:t>
            </a:r>
          </a:p>
          <a:p>
            <a:r>
              <a:rPr lang="en-US" dirty="0" smtClean="0">
                <a:solidFill>
                  <a:prstClr val="black"/>
                </a:solidFill>
              </a:rPr>
              <a:t>Classical Control/Quantum </a:t>
            </a:r>
            <a:r>
              <a:rPr lang="en-US" dirty="0">
                <a:solidFill>
                  <a:prstClr val="black"/>
                </a:solidFill>
              </a:rPr>
              <a:t>Machine </a:t>
            </a:r>
            <a:r>
              <a:rPr lang="en-US" dirty="0" smtClean="0">
                <a:solidFill>
                  <a:prstClr val="black"/>
                </a:solidFill>
              </a:rPr>
              <a:t>Instructions</a:t>
            </a:r>
            <a:endParaRPr lang="en-US" dirty="0">
              <a:solidFill>
                <a:prstClr val="black"/>
              </a:solidFill>
            </a:endParaRPr>
          </a:p>
        </p:txBody>
      </p:sp>
      <p:sp>
        <p:nvSpPr>
          <p:cNvPr id="11" name="TextBox 10"/>
          <p:cNvSpPr txBox="1"/>
          <p:nvPr/>
        </p:nvSpPr>
        <p:spPr>
          <a:xfrm>
            <a:off x="6305216" y="4518120"/>
            <a:ext cx="3188539" cy="715089"/>
          </a:xfrm>
          <a:prstGeom prst="roundRect">
            <a:avLst/>
          </a:prstGeom>
          <a:ln/>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solidFill>
                  <a:prstClr val="black"/>
                </a:solidFill>
              </a:rPr>
              <a:t>Target-dependent </a:t>
            </a:r>
            <a:r>
              <a:rPr lang="en-US" dirty="0" smtClean="0">
                <a:solidFill>
                  <a:prstClr val="black"/>
                </a:solidFill>
              </a:rPr>
              <a:t>Optimization</a:t>
            </a:r>
            <a:endParaRPr lang="en-US" dirty="0">
              <a:solidFill>
                <a:prstClr val="black"/>
              </a:solidFill>
            </a:endParaRPr>
          </a:p>
          <a:p>
            <a:r>
              <a:rPr lang="en-US" dirty="0" smtClean="0">
                <a:solidFill>
                  <a:prstClr val="black"/>
                </a:solidFill>
              </a:rPr>
              <a:t>Layout, Scheduling, Control</a:t>
            </a:r>
            <a:endParaRPr lang="en-US" dirty="0">
              <a:solidFill>
                <a:prstClr val="black"/>
              </a:solidFill>
            </a:endParaRPr>
          </a:p>
        </p:txBody>
      </p:sp>
      <p:sp>
        <p:nvSpPr>
          <p:cNvPr id="3" name="Rectangle 2"/>
          <p:cNvSpPr/>
          <p:nvPr/>
        </p:nvSpPr>
        <p:spPr>
          <a:xfrm>
            <a:off x="6174377" y="1180706"/>
            <a:ext cx="3892733" cy="1377183"/>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174376" y="3617151"/>
            <a:ext cx="3892734" cy="900969"/>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1969780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11" grpId="0" animBg="1"/>
      <p:bldP spid="3"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solidFill>
                  <a:srgbClr val="FFFF00"/>
                </a:solidFill>
              </a:rPr>
              <a:t>Language Design and Simulation</a:t>
            </a:r>
            <a:r>
              <a:rPr lang="en-US" dirty="0" smtClean="0"/>
              <a:t>:</a:t>
            </a:r>
          </a:p>
          <a:p>
            <a:pPr lvl="1"/>
            <a:r>
              <a:rPr lang="en-US" dirty="0" smtClean="0"/>
              <a:t>High (enough) level language to easily implement large quantum algorithms</a:t>
            </a:r>
          </a:p>
          <a:p>
            <a:pPr lvl="1"/>
            <a:r>
              <a:rPr lang="en-US" dirty="0" smtClean="0"/>
              <a:t>Allow as large a simulation on classical computers as possible</a:t>
            </a:r>
          </a:p>
          <a:p>
            <a:pPr lvl="1"/>
            <a:r>
              <a:rPr lang="en-US" dirty="0" smtClean="0"/>
              <a:t>Support abstraction and visualization to help the user</a:t>
            </a:r>
          </a:p>
          <a:p>
            <a:pPr lvl="1"/>
            <a:r>
              <a:rPr lang="en-US" dirty="0" smtClean="0"/>
              <a:t>Implement as an extensible platform so users can tailor to their own requirements</a:t>
            </a:r>
          </a:p>
          <a:p>
            <a:r>
              <a:rPr lang="en-US" dirty="0">
                <a:solidFill>
                  <a:srgbClr val="FFFF00"/>
                </a:solidFill>
              </a:rPr>
              <a:t>Compilation</a:t>
            </a:r>
            <a:r>
              <a:rPr lang="en-US" dirty="0" smtClean="0"/>
              <a:t>:</a:t>
            </a:r>
          </a:p>
          <a:p>
            <a:pPr lvl="1"/>
            <a:r>
              <a:rPr lang="en-US" dirty="0" smtClean="0"/>
              <a:t>Multi-level analysis of circuits to allow many types of optimization</a:t>
            </a:r>
          </a:p>
          <a:p>
            <a:pPr lvl="1"/>
            <a:r>
              <a:rPr lang="en-US" dirty="0" smtClean="0"/>
              <a:t>Circuit re-writing for specific needs (e.g., different gate sets, noise modeling) </a:t>
            </a:r>
            <a:endParaRPr lang="en-US" dirty="0"/>
          </a:p>
          <a:p>
            <a:pPr lvl="1"/>
            <a:r>
              <a:rPr lang="en-US" dirty="0" smtClean="0"/>
              <a:t>Compilation into real target architectures (e.g., physics experiments)</a:t>
            </a:r>
          </a:p>
        </p:txBody>
      </p:sp>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b="1" dirty="0" smtClean="0">
                    <a:solidFill>
                      <a:schemeClr val="tx1">
                        <a:lumMod val="50000"/>
                      </a:schemeClr>
                    </a:solidFill>
                  </a:rPr>
                  <a:t>LIQ</a:t>
                </a:r>
                <a14:m>
                  <m:oMath xmlns:m="http://schemas.openxmlformats.org/officeDocument/2006/math" xmlns="">
                    <m:r>
                      <a:rPr lang="en-US" i="1">
                        <a:solidFill>
                          <a:schemeClr val="tx1">
                            <a:lumMod val="50000"/>
                          </a:schemeClr>
                        </a:solidFill>
                        <a:latin typeface="Cambria Math"/>
                      </a:rPr>
                      <m:t>𝑈𝑖</m:t>
                    </m:r>
                    <m:r>
                      <a:rPr lang="en-US" i="1">
                        <a:solidFill>
                          <a:schemeClr val="tx1">
                            <a:lumMod val="50000"/>
                          </a:schemeClr>
                        </a:solidFill>
                        <a:latin typeface="Cambria Math"/>
                      </a:rPr>
                      <m:t>|⟩</m:t>
                    </m:r>
                  </m:oMath>
                </a14:m>
                <a:r>
                  <a:rPr lang="en-US" dirty="0"/>
                  <a:t> Goals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l="-2424" b="-5000"/>
                </a:stretch>
              </a:blipFill>
            </p:spPr>
            <p:txBody>
              <a:bodyPr/>
              <a:lstStyle/>
              <a:p>
                <a:r>
                  <a:rPr lang="en-US">
                    <a:noFill/>
                  </a:rPr>
                  <a:t> </a:t>
                </a:r>
              </a:p>
            </p:txBody>
          </p:sp>
        </mc:Fallback>
      </mc:AlternateContent>
      <p:sp>
        <p:nvSpPr>
          <p:cNvPr id="4" name="Rectangle 3"/>
          <p:cNvSpPr/>
          <p:nvPr/>
        </p:nvSpPr>
        <p:spPr>
          <a:xfrm>
            <a:off x="9766592" y="6440460"/>
            <a:ext cx="2425408" cy="338554"/>
          </a:xfrm>
          <a:prstGeom prst="rect">
            <a:avLst/>
          </a:prstGeom>
        </p:spPr>
        <p:txBody>
          <a:bodyPr wrap="none">
            <a:spAutoFit/>
          </a:bodyPr>
          <a:lstStyle/>
          <a:p>
            <a:r>
              <a:rPr lang="en-US" sz="1600" dirty="0" smtClean="0">
                <a:solidFill>
                  <a:schemeClr val="bg1"/>
                </a:solidFill>
              </a:rPr>
              <a:t>[Wecker and Svore 2014]</a:t>
            </a:r>
            <a:endParaRPr lang="en-US" dirty="0"/>
          </a:p>
        </p:txBody>
      </p:sp>
    </p:spTree>
    <p:extLst>
      <p:ext uri="{BB962C8B-B14F-4D97-AF65-F5344CB8AC3E}">
        <p14:creationId xmlns:p14="http://schemas.microsoft.com/office/powerpoint/2010/main" val="1568588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Effect transition="in" filter="fade">
                                      <p:cBhvr>
                                        <p:cTn id="49" dur="1000"/>
                                        <p:tgtEl>
                                          <p:spTgt spid="2">
                                            <p:txEl>
                                              <p:pRg st="6" end="6"/>
                                            </p:txEl>
                                          </p:spTgt>
                                        </p:tgtEl>
                                      </p:cBhvr>
                                    </p:animEffect>
                                    <p:anim calcmode="lin" valueType="num">
                                      <p:cBhvr>
                                        <p:cTn id="5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
                                            <p:txEl>
                                              <p:pRg st="7" end="7"/>
                                            </p:txEl>
                                          </p:spTgt>
                                        </p:tgtEl>
                                        <p:attrNameLst>
                                          <p:attrName>style.visibility</p:attrName>
                                        </p:attrNameLst>
                                      </p:cBhvr>
                                      <p:to>
                                        <p:strVal val="visible"/>
                                      </p:to>
                                    </p:set>
                                    <p:animEffect transition="in" filter="fade">
                                      <p:cBhvr>
                                        <p:cTn id="56" dur="1000"/>
                                        <p:tgtEl>
                                          <p:spTgt spid="2">
                                            <p:txEl>
                                              <p:pRg st="7" end="7"/>
                                            </p:txEl>
                                          </p:spTgt>
                                        </p:tgtEl>
                                      </p:cBhvr>
                                    </p:animEffect>
                                    <p:anim calcmode="lin" valueType="num">
                                      <p:cBhvr>
                                        <p:cTn id="57"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
                                            <p:txEl>
                                              <p:pRg st="8" end="8"/>
                                            </p:txEl>
                                          </p:spTgt>
                                        </p:tgtEl>
                                        <p:attrNameLst>
                                          <p:attrName>style.visibility</p:attrName>
                                        </p:attrNameLst>
                                      </p:cBhvr>
                                      <p:to>
                                        <p:strVal val="visible"/>
                                      </p:to>
                                    </p:set>
                                    <p:animEffect transition="in" filter="fade">
                                      <p:cBhvr>
                                        <p:cTn id="63" dur="1000"/>
                                        <p:tgtEl>
                                          <p:spTgt spid="2">
                                            <p:txEl>
                                              <p:pRg st="8" end="8"/>
                                            </p:txEl>
                                          </p:spTgt>
                                        </p:tgtEl>
                                      </p:cBhvr>
                                    </p:animEffect>
                                    <p:anim calcmode="lin" valueType="num">
                                      <p:cBhvr>
                                        <p:cTn id="64"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a:xfrm>
                <a:off x="469248" y="-2555"/>
                <a:ext cx="10058400" cy="1219200"/>
              </a:xfrm>
            </p:spPr>
            <p:txBody>
              <a:bodyPr/>
              <a:lstStyle/>
              <a:p>
                <a:r>
                  <a:rPr lang="en-US" dirty="0" smtClean="0"/>
                  <a:t>The </a:t>
                </a:r>
                <a:r>
                  <a:rPr lang="en-US" b="1" dirty="0" smtClean="0">
                    <a:solidFill>
                      <a:schemeClr val="tx1">
                        <a:lumMod val="50000"/>
                      </a:schemeClr>
                    </a:solidFill>
                  </a:rPr>
                  <a:t>LIQ</a:t>
                </a:r>
                <a14:m>
                  <m:oMath xmlns:m="http://schemas.openxmlformats.org/officeDocument/2006/math" xmlns="">
                    <m:r>
                      <a:rPr lang="en-US" b="0" i="1" smtClean="0">
                        <a:solidFill>
                          <a:schemeClr val="tx1">
                            <a:lumMod val="50000"/>
                          </a:schemeClr>
                        </a:solidFill>
                        <a:latin typeface="Cambria Math"/>
                      </a:rPr>
                      <m:t>𝑈𝑖</m:t>
                    </m:r>
                    <m:r>
                      <a:rPr lang="en-US" b="0" i="1" smtClean="0">
                        <a:solidFill>
                          <a:schemeClr val="tx1">
                            <a:lumMod val="50000"/>
                          </a:schemeClr>
                        </a:solidFill>
                        <a:latin typeface="Cambria Math"/>
                      </a:rPr>
                      <m:t>|⟩</m:t>
                    </m:r>
                  </m:oMath>
                </a14:m>
                <a:r>
                  <a:rPr lang="en-US" dirty="0" smtClean="0"/>
                  <a:t> Platform</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xfrm>
                <a:off x="469248" y="-2555"/>
                <a:ext cx="10058400" cy="1219200"/>
              </a:xfrm>
              <a:blipFill rotWithShape="0">
                <a:blip r:embed="rId2"/>
                <a:stretch>
                  <a:fillRect l="-2485" b="-5000"/>
                </a:stretch>
              </a:blipFill>
            </p:spPr>
            <p:txBody>
              <a:bodyPr/>
              <a:lstStyle/>
              <a:p>
                <a:r>
                  <a:rPr lang="en-US">
                    <a:noFill/>
                  </a:rPr>
                  <a:t> </a:t>
                </a:r>
              </a:p>
            </p:txBody>
          </p:sp>
        </mc:Fallback>
      </mc:AlternateContent>
      <p:sp>
        <p:nvSpPr>
          <p:cNvPr id="6" name="Rectangle 5"/>
          <p:cNvSpPr/>
          <p:nvPr/>
        </p:nvSpPr>
        <p:spPr>
          <a:xfrm>
            <a:off x="1570505" y="5357742"/>
            <a:ext cx="1328287" cy="529391"/>
          </a:xfrm>
          <a:prstGeom prst="rect">
            <a:avLst/>
          </a:prstGeom>
          <a:solidFill>
            <a:srgbClr val="99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r>
              <a:rPr lang="en-US" sz="2400" dirty="0">
                <a:solidFill>
                  <a:schemeClr val="bg2"/>
                </a:solidFill>
              </a:rPr>
              <a:t>Client</a:t>
            </a:r>
          </a:p>
        </p:txBody>
      </p:sp>
      <p:sp>
        <p:nvSpPr>
          <p:cNvPr id="7" name="Rectangle 6"/>
          <p:cNvSpPr/>
          <p:nvPr/>
        </p:nvSpPr>
        <p:spPr>
          <a:xfrm>
            <a:off x="2898789" y="5357742"/>
            <a:ext cx="1289787" cy="529391"/>
          </a:xfrm>
          <a:prstGeom prst="rect">
            <a:avLst/>
          </a:prstGeom>
          <a:solidFill>
            <a:srgbClr val="99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r>
              <a:rPr lang="en-US" sz="2400" dirty="0">
                <a:solidFill>
                  <a:schemeClr val="bg2"/>
                </a:solidFill>
              </a:rPr>
              <a:t>Service</a:t>
            </a:r>
          </a:p>
        </p:txBody>
      </p:sp>
      <p:sp>
        <p:nvSpPr>
          <p:cNvPr id="8" name="Rectangle 7"/>
          <p:cNvSpPr/>
          <p:nvPr/>
        </p:nvSpPr>
        <p:spPr>
          <a:xfrm>
            <a:off x="4188576" y="5357742"/>
            <a:ext cx="1395664" cy="529391"/>
          </a:xfrm>
          <a:prstGeom prst="rect">
            <a:avLst/>
          </a:prstGeom>
          <a:solidFill>
            <a:srgbClr val="99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r>
              <a:rPr lang="en-US" sz="2400" dirty="0">
                <a:solidFill>
                  <a:schemeClr val="bg2"/>
                </a:solidFill>
              </a:rPr>
              <a:t>Cloud</a:t>
            </a:r>
          </a:p>
        </p:txBody>
      </p:sp>
      <p:sp>
        <p:nvSpPr>
          <p:cNvPr id="10" name="Rectangle 9"/>
          <p:cNvSpPr/>
          <p:nvPr/>
        </p:nvSpPr>
        <p:spPr>
          <a:xfrm>
            <a:off x="251985" y="1738946"/>
            <a:ext cx="1005840" cy="529391"/>
          </a:xfrm>
          <a:prstGeom prst="rect">
            <a:avLst/>
          </a:prstGeom>
          <a:solidFill>
            <a:srgbClr val="66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r>
              <a:rPr lang="en-US" sz="2400" dirty="0">
                <a:solidFill>
                  <a:schemeClr val="bg2"/>
                </a:solidFill>
              </a:rPr>
              <a:t>F#</a:t>
            </a:r>
          </a:p>
        </p:txBody>
      </p:sp>
      <p:sp>
        <p:nvSpPr>
          <p:cNvPr id="11" name="Rectangle 10"/>
          <p:cNvSpPr/>
          <p:nvPr/>
        </p:nvSpPr>
        <p:spPr>
          <a:xfrm>
            <a:off x="1257825" y="1738946"/>
            <a:ext cx="1304223" cy="529391"/>
          </a:xfrm>
          <a:prstGeom prst="rect">
            <a:avLst/>
          </a:prstGeom>
          <a:solidFill>
            <a:srgbClr val="66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r>
              <a:rPr lang="en-US" sz="2400" dirty="0">
                <a:solidFill>
                  <a:schemeClr val="bg2"/>
                </a:solidFill>
              </a:rPr>
              <a:t>Script</a:t>
            </a:r>
          </a:p>
        </p:txBody>
      </p:sp>
      <p:sp>
        <p:nvSpPr>
          <p:cNvPr id="12" name="Rectangle 11"/>
          <p:cNvSpPr/>
          <p:nvPr/>
        </p:nvSpPr>
        <p:spPr>
          <a:xfrm>
            <a:off x="251985" y="2268337"/>
            <a:ext cx="3614287" cy="529391"/>
          </a:xfrm>
          <a:prstGeom prst="rect">
            <a:avLst/>
          </a:prstGeom>
          <a:solidFill>
            <a:srgbClr val="66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r>
              <a:rPr lang="en-US" sz="2400" dirty="0">
                <a:solidFill>
                  <a:schemeClr val="bg2"/>
                </a:solidFill>
              </a:rPr>
              <a:t>Gates …</a:t>
            </a:r>
          </a:p>
        </p:txBody>
      </p:sp>
      <p:sp>
        <p:nvSpPr>
          <p:cNvPr id="13" name="Rectangle 12"/>
          <p:cNvSpPr/>
          <p:nvPr/>
        </p:nvSpPr>
        <p:spPr>
          <a:xfrm>
            <a:off x="919937" y="4029681"/>
            <a:ext cx="1799923" cy="529391"/>
          </a:xfrm>
          <a:prstGeom prst="rect">
            <a:avLst/>
          </a:prstGeom>
          <a:solidFill>
            <a:srgbClr val="CC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r>
              <a:rPr lang="en-US" sz="2400" dirty="0">
                <a:solidFill>
                  <a:schemeClr val="bg2"/>
                </a:solidFill>
              </a:rPr>
              <a:t>Universal</a:t>
            </a:r>
          </a:p>
        </p:txBody>
      </p:sp>
      <p:sp>
        <p:nvSpPr>
          <p:cNvPr id="14" name="Rectangle 13"/>
          <p:cNvSpPr/>
          <p:nvPr/>
        </p:nvSpPr>
        <p:spPr>
          <a:xfrm>
            <a:off x="2719861" y="4029681"/>
            <a:ext cx="1799923" cy="529391"/>
          </a:xfrm>
          <a:prstGeom prst="rect">
            <a:avLst/>
          </a:prstGeom>
          <a:solidFill>
            <a:srgbClr val="CC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r>
              <a:rPr lang="en-US" sz="2400" dirty="0">
                <a:solidFill>
                  <a:schemeClr val="bg2"/>
                </a:solidFill>
              </a:rPr>
              <a:t>Stabilizer</a:t>
            </a:r>
          </a:p>
        </p:txBody>
      </p:sp>
      <p:sp>
        <p:nvSpPr>
          <p:cNvPr id="15" name="Rectangle 14"/>
          <p:cNvSpPr/>
          <p:nvPr/>
        </p:nvSpPr>
        <p:spPr>
          <a:xfrm>
            <a:off x="4484171" y="4029681"/>
            <a:ext cx="1799923" cy="529391"/>
          </a:xfrm>
          <a:prstGeom prst="rect">
            <a:avLst/>
          </a:prstGeom>
          <a:solidFill>
            <a:srgbClr val="CC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r>
              <a:rPr lang="en-US" sz="2133" dirty="0">
                <a:solidFill>
                  <a:schemeClr val="bg2"/>
                </a:solidFill>
              </a:rPr>
              <a:t>Hamiltonian</a:t>
            </a:r>
          </a:p>
        </p:txBody>
      </p:sp>
      <p:sp>
        <p:nvSpPr>
          <p:cNvPr id="16" name="Rectangle 15"/>
          <p:cNvSpPr/>
          <p:nvPr/>
        </p:nvSpPr>
        <p:spPr>
          <a:xfrm>
            <a:off x="4562907" y="2347441"/>
            <a:ext cx="7428924" cy="328711"/>
          </a:xfrm>
          <a:prstGeom prst="rect">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r>
              <a:rPr lang="en-US" sz="2400" dirty="0">
                <a:solidFill>
                  <a:schemeClr val="bg2"/>
                </a:solidFill>
              </a:rPr>
              <a:t>Circuit</a:t>
            </a:r>
          </a:p>
        </p:txBody>
      </p:sp>
      <p:sp>
        <p:nvSpPr>
          <p:cNvPr id="17" name="Rectangle 16"/>
          <p:cNvSpPr/>
          <p:nvPr/>
        </p:nvSpPr>
        <p:spPr>
          <a:xfrm>
            <a:off x="4562907" y="2669062"/>
            <a:ext cx="1470411" cy="529391"/>
          </a:xfrm>
          <a:prstGeom prst="rect">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r>
              <a:rPr lang="en-US" sz="2400" dirty="0">
                <a:solidFill>
                  <a:schemeClr val="bg2"/>
                </a:solidFill>
              </a:rPr>
              <a:t>Optimize</a:t>
            </a:r>
          </a:p>
        </p:txBody>
      </p:sp>
      <p:sp>
        <p:nvSpPr>
          <p:cNvPr id="18" name="Down Arrow 17"/>
          <p:cNvSpPr/>
          <p:nvPr/>
        </p:nvSpPr>
        <p:spPr>
          <a:xfrm>
            <a:off x="1881061" y="2839724"/>
            <a:ext cx="356135" cy="8439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endParaRPr lang="en-US" sz="2400">
              <a:solidFill>
                <a:schemeClr val="bg2"/>
              </a:solidFill>
            </a:endParaRPr>
          </a:p>
        </p:txBody>
      </p:sp>
      <p:sp>
        <p:nvSpPr>
          <p:cNvPr id="19" name="Down Arrow 18"/>
          <p:cNvSpPr/>
          <p:nvPr/>
        </p:nvSpPr>
        <p:spPr>
          <a:xfrm rot="16200000">
            <a:off x="4010473" y="2255386"/>
            <a:ext cx="356135" cy="5552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endParaRPr lang="en-US" sz="2400">
              <a:solidFill>
                <a:schemeClr val="bg2"/>
              </a:solidFill>
            </a:endParaRPr>
          </a:p>
        </p:txBody>
      </p:sp>
      <p:sp>
        <p:nvSpPr>
          <p:cNvPr id="20" name="Rectangle 19"/>
          <p:cNvSpPr/>
          <p:nvPr/>
        </p:nvSpPr>
        <p:spPr>
          <a:xfrm>
            <a:off x="10573995" y="2676402"/>
            <a:ext cx="1411699" cy="529391"/>
          </a:xfrm>
          <a:prstGeom prst="rect">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r>
              <a:rPr lang="en-US" sz="2400" dirty="0">
                <a:solidFill>
                  <a:schemeClr val="bg2"/>
                </a:solidFill>
              </a:rPr>
              <a:t>Render…</a:t>
            </a:r>
          </a:p>
        </p:txBody>
      </p:sp>
      <p:sp>
        <p:nvSpPr>
          <p:cNvPr id="21" name="Rectangle 20"/>
          <p:cNvSpPr/>
          <p:nvPr/>
        </p:nvSpPr>
        <p:spPr>
          <a:xfrm>
            <a:off x="9489907" y="2676150"/>
            <a:ext cx="1054339" cy="529391"/>
          </a:xfrm>
          <a:prstGeom prst="rect">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r>
              <a:rPr lang="en-US" sz="2133" dirty="0">
                <a:solidFill>
                  <a:schemeClr val="bg2"/>
                </a:solidFill>
              </a:rPr>
              <a:t>Export</a:t>
            </a:r>
          </a:p>
        </p:txBody>
      </p:sp>
      <p:sp>
        <p:nvSpPr>
          <p:cNvPr id="22" name="Down Arrow 21"/>
          <p:cNvSpPr/>
          <p:nvPr/>
        </p:nvSpPr>
        <p:spPr>
          <a:xfrm>
            <a:off x="5320381" y="3223249"/>
            <a:ext cx="356135" cy="4604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endParaRPr lang="en-US" sz="2400">
              <a:solidFill>
                <a:schemeClr val="bg2"/>
              </a:solidFill>
            </a:endParaRPr>
          </a:p>
        </p:txBody>
      </p:sp>
      <p:sp>
        <p:nvSpPr>
          <p:cNvPr id="23" name="Down Arrow 22"/>
          <p:cNvSpPr/>
          <p:nvPr/>
        </p:nvSpPr>
        <p:spPr>
          <a:xfrm>
            <a:off x="3441754" y="4559072"/>
            <a:ext cx="356135" cy="4426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endParaRPr lang="en-US" sz="2400">
              <a:solidFill>
                <a:schemeClr val="bg2"/>
              </a:solidFill>
            </a:endParaRPr>
          </a:p>
        </p:txBody>
      </p:sp>
      <p:sp>
        <p:nvSpPr>
          <p:cNvPr id="24" name="Rectangle 23"/>
          <p:cNvSpPr/>
          <p:nvPr/>
        </p:nvSpPr>
        <p:spPr>
          <a:xfrm>
            <a:off x="2562049" y="1738946"/>
            <a:ext cx="1304223" cy="529391"/>
          </a:xfrm>
          <a:prstGeom prst="rect">
            <a:avLst/>
          </a:prstGeom>
          <a:solidFill>
            <a:srgbClr val="66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r>
              <a:rPr lang="en-US" sz="2400" dirty="0">
                <a:solidFill>
                  <a:schemeClr val="bg2"/>
                </a:solidFill>
              </a:rPr>
              <a:t>C#</a:t>
            </a:r>
          </a:p>
        </p:txBody>
      </p:sp>
      <p:sp>
        <p:nvSpPr>
          <p:cNvPr id="25" name="Rectangle 24"/>
          <p:cNvSpPr/>
          <p:nvPr/>
        </p:nvSpPr>
        <p:spPr>
          <a:xfrm>
            <a:off x="8317374" y="5331910"/>
            <a:ext cx="1382417" cy="537765"/>
          </a:xfrm>
          <a:prstGeom prst="rect">
            <a:avLst/>
          </a:prstGeom>
          <a:solidFill>
            <a:srgbClr val="FF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r>
              <a:rPr lang="en-US" sz="2400" dirty="0">
                <a:solidFill>
                  <a:schemeClr val="bg2"/>
                </a:solidFill>
              </a:rPr>
              <a:t>Classical</a:t>
            </a:r>
          </a:p>
        </p:txBody>
      </p:sp>
      <p:sp>
        <p:nvSpPr>
          <p:cNvPr id="26" name="Rectangle 25"/>
          <p:cNvSpPr/>
          <p:nvPr/>
        </p:nvSpPr>
        <p:spPr>
          <a:xfrm>
            <a:off x="9699790" y="5331910"/>
            <a:ext cx="1554479" cy="537765"/>
          </a:xfrm>
          <a:prstGeom prst="rect">
            <a:avLst/>
          </a:prstGeom>
          <a:solidFill>
            <a:srgbClr val="FF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r>
              <a:rPr lang="en-US" sz="2400" dirty="0">
                <a:solidFill>
                  <a:schemeClr val="bg2"/>
                </a:solidFill>
              </a:rPr>
              <a:t>Quantum</a:t>
            </a:r>
          </a:p>
        </p:txBody>
      </p:sp>
      <p:sp>
        <p:nvSpPr>
          <p:cNvPr id="37" name="Rectangle 36"/>
          <p:cNvSpPr/>
          <p:nvPr/>
        </p:nvSpPr>
        <p:spPr>
          <a:xfrm>
            <a:off x="6060586" y="2671106"/>
            <a:ext cx="978103" cy="529391"/>
          </a:xfrm>
          <a:prstGeom prst="rect">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r>
              <a:rPr lang="en-US" sz="2133" dirty="0">
                <a:solidFill>
                  <a:schemeClr val="bg2"/>
                </a:solidFill>
              </a:rPr>
              <a:t>QECC</a:t>
            </a:r>
          </a:p>
        </p:txBody>
      </p:sp>
      <p:sp>
        <p:nvSpPr>
          <p:cNvPr id="38" name="Down Arrow 37"/>
          <p:cNvSpPr/>
          <p:nvPr/>
        </p:nvSpPr>
        <p:spPr>
          <a:xfrm>
            <a:off x="9593355" y="3205793"/>
            <a:ext cx="356135" cy="17784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endParaRPr lang="en-US" sz="2400">
              <a:solidFill>
                <a:schemeClr val="bg2"/>
              </a:solidFill>
            </a:endParaRPr>
          </a:p>
        </p:txBody>
      </p:sp>
      <p:sp>
        <p:nvSpPr>
          <p:cNvPr id="39" name="Rectangle 38"/>
          <p:cNvSpPr/>
          <p:nvPr/>
        </p:nvSpPr>
        <p:spPr>
          <a:xfrm>
            <a:off x="7083300" y="2670934"/>
            <a:ext cx="1320520" cy="529391"/>
          </a:xfrm>
          <a:prstGeom prst="rect">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r>
              <a:rPr lang="en-US" sz="2400" dirty="0">
                <a:solidFill>
                  <a:schemeClr val="bg2"/>
                </a:solidFill>
              </a:rPr>
              <a:t>Rewrite</a:t>
            </a:r>
          </a:p>
        </p:txBody>
      </p:sp>
      <p:sp>
        <p:nvSpPr>
          <p:cNvPr id="40" name="Rectangle 39"/>
          <p:cNvSpPr/>
          <p:nvPr/>
        </p:nvSpPr>
        <p:spPr>
          <a:xfrm>
            <a:off x="919938" y="3716425"/>
            <a:ext cx="5399769" cy="310544"/>
          </a:xfrm>
          <a:prstGeom prst="rect">
            <a:avLst/>
          </a:prstGeom>
          <a:solidFill>
            <a:srgbClr val="CC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r>
              <a:rPr lang="en-US" sz="2400" dirty="0">
                <a:solidFill>
                  <a:schemeClr val="bg2"/>
                </a:solidFill>
              </a:rPr>
              <a:t>Simulators</a:t>
            </a:r>
          </a:p>
        </p:txBody>
      </p:sp>
      <p:sp>
        <p:nvSpPr>
          <p:cNvPr id="41" name="Rectangle 40"/>
          <p:cNvSpPr/>
          <p:nvPr/>
        </p:nvSpPr>
        <p:spPr>
          <a:xfrm>
            <a:off x="253665" y="1402929"/>
            <a:ext cx="3614287" cy="342719"/>
          </a:xfrm>
          <a:prstGeom prst="rect">
            <a:avLst/>
          </a:prstGeom>
          <a:solidFill>
            <a:srgbClr val="66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r>
              <a:rPr lang="en-US" sz="2400" dirty="0">
                <a:solidFill>
                  <a:schemeClr val="bg2"/>
                </a:solidFill>
              </a:rPr>
              <a:t>Language</a:t>
            </a:r>
          </a:p>
        </p:txBody>
      </p:sp>
      <p:sp>
        <p:nvSpPr>
          <p:cNvPr id="42" name="Rectangle 41"/>
          <p:cNvSpPr/>
          <p:nvPr/>
        </p:nvSpPr>
        <p:spPr>
          <a:xfrm>
            <a:off x="1570504" y="5001743"/>
            <a:ext cx="4013736" cy="347624"/>
          </a:xfrm>
          <a:prstGeom prst="rect">
            <a:avLst/>
          </a:prstGeom>
          <a:solidFill>
            <a:srgbClr val="99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r>
              <a:rPr lang="en-US" sz="2400" dirty="0">
                <a:solidFill>
                  <a:schemeClr val="bg2"/>
                </a:solidFill>
              </a:rPr>
              <a:t>Runtime</a:t>
            </a:r>
          </a:p>
        </p:txBody>
      </p:sp>
      <p:sp>
        <p:nvSpPr>
          <p:cNvPr id="43" name="Rectangle 42"/>
          <p:cNvSpPr/>
          <p:nvPr/>
        </p:nvSpPr>
        <p:spPr>
          <a:xfrm>
            <a:off x="8317372" y="4983195"/>
            <a:ext cx="2936896" cy="348716"/>
          </a:xfrm>
          <a:prstGeom prst="rect">
            <a:avLst/>
          </a:prstGeom>
          <a:solidFill>
            <a:srgbClr val="FF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r>
              <a:rPr lang="en-US" sz="2400" dirty="0">
                <a:solidFill>
                  <a:schemeClr val="bg2"/>
                </a:solidFill>
              </a:rPr>
              <a:t>Back End …</a:t>
            </a:r>
          </a:p>
        </p:txBody>
      </p:sp>
      <p:sp>
        <p:nvSpPr>
          <p:cNvPr id="35" name="Bent-Up Arrow 34"/>
          <p:cNvSpPr/>
          <p:nvPr/>
        </p:nvSpPr>
        <p:spPr>
          <a:xfrm rot="16200000" flipH="1">
            <a:off x="6223131" y="3361841"/>
            <a:ext cx="774840" cy="555417"/>
          </a:xfrm>
          <a:prstGeom prst="bentUpArrow">
            <a:avLst>
              <a:gd name="adj1" fmla="val 44657"/>
              <a:gd name="adj2" fmla="val 30133"/>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endParaRPr lang="en-US" sz="2400">
              <a:solidFill>
                <a:schemeClr val="bg2"/>
              </a:solidFill>
            </a:endParaRPr>
          </a:p>
        </p:txBody>
      </p:sp>
      <p:sp>
        <p:nvSpPr>
          <p:cNvPr id="27" name="Bent-Up Arrow 26"/>
          <p:cNvSpPr/>
          <p:nvPr/>
        </p:nvSpPr>
        <p:spPr>
          <a:xfrm rot="16200000" flipH="1">
            <a:off x="6609460" y="2905542"/>
            <a:ext cx="887901" cy="1473724"/>
          </a:xfrm>
          <a:prstGeom prst="bentUpArrow">
            <a:avLst>
              <a:gd name="adj1" fmla="val 29099"/>
              <a:gd name="adj2" fmla="val 24462"/>
              <a:gd name="adj3" fmla="val 209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endParaRPr lang="en-US" sz="2400">
              <a:solidFill>
                <a:schemeClr val="bg2"/>
              </a:solidFill>
            </a:endParaRPr>
          </a:p>
        </p:txBody>
      </p:sp>
      <p:sp>
        <p:nvSpPr>
          <p:cNvPr id="33" name="Rectangle 32"/>
          <p:cNvSpPr/>
          <p:nvPr/>
        </p:nvSpPr>
        <p:spPr>
          <a:xfrm>
            <a:off x="8431115" y="2673507"/>
            <a:ext cx="1029048" cy="529391"/>
          </a:xfrm>
          <a:prstGeom prst="rect">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r>
              <a:rPr lang="en-US" sz="2400" dirty="0">
                <a:solidFill>
                  <a:schemeClr val="bg2"/>
                </a:solidFill>
              </a:rPr>
              <a:t>Noise</a:t>
            </a:r>
          </a:p>
        </p:txBody>
      </p:sp>
      <p:sp>
        <p:nvSpPr>
          <p:cNvPr id="34" name="Bent-Up Arrow 33"/>
          <p:cNvSpPr/>
          <p:nvPr/>
        </p:nvSpPr>
        <p:spPr>
          <a:xfrm rot="16200000" flipH="1">
            <a:off x="7237757" y="2328896"/>
            <a:ext cx="845943" cy="2668977"/>
          </a:xfrm>
          <a:prstGeom prst="bentUpArrow">
            <a:avLst>
              <a:gd name="adj1" fmla="val 33604"/>
              <a:gd name="adj2" fmla="val 25000"/>
              <a:gd name="adj3" fmla="val 206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endParaRPr lang="en-US" sz="2400">
              <a:solidFill>
                <a:schemeClr val="bg2"/>
              </a:solidFill>
            </a:endParaRPr>
          </a:p>
        </p:txBody>
      </p:sp>
      <p:sp>
        <p:nvSpPr>
          <p:cNvPr id="36" name="Footer Placeholder 2"/>
          <p:cNvSpPr txBox="1">
            <a:spLocks/>
          </p:cNvSpPr>
          <p:nvPr/>
        </p:nvSpPr>
        <p:spPr>
          <a:xfrm>
            <a:off x="4165600" y="6245225"/>
            <a:ext cx="3860800" cy="4762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Tree>
    <p:extLst>
      <p:ext uri="{BB962C8B-B14F-4D97-AF65-F5344CB8AC3E}">
        <p14:creationId xmlns:p14="http://schemas.microsoft.com/office/powerpoint/2010/main" val="1089399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1000"/>
                                        <p:tgtEl>
                                          <p:spTgt spid="24"/>
                                        </p:tgtEl>
                                      </p:cBhvr>
                                    </p:animEffect>
                                    <p:anim calcmode="lin" valueType="num">
                                      <p:cBhvr>
                                        <p:cTn id="29" dur="1000" fill="hold"/>
                                        <p:tgtEl>
                                          <p:spTgt spid="24"/>
                                        </p:tgtEl>
                                        <p:attrNameLst>
                                          <p:attrName>ppt_x</p:attrName>
                                        </p:attrNameLst>
                                      </p:cBhvr>
                                      <p:tavLst>
                                        <p:tav tm="0">
                                          <p:val>
                                            <p:strVal val="#ppt_x"/>
                                          </p:val>
                                        </p:tav>
                                        <p:tav tm="100000">
                                          <p:val>
                                            <p:strVal val="#ppt_x"/>
                                          </p:val>
                                        </p:tav>
                                      </p:tavLst>
                                    </p:anim>
                                    <p:anim calcmode="lin" valueType="num">
                                      <p:cBhvr>
                                        <p:cTn id="3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1000"/>
                                        <p:tgtEl>
                                          <p:spTgt spid="40"/>
                                        </p:tgtEl>
                                      </p:cBhvr>
                                    </p:animEffect>
                                    <p:anim calcmode="lin" valueType="num">
                                      <p:cBhvr>
                                        <p:cTn id="48" dur="1000" fill="hold"/>
                                        <p:tgtEl>
                                          <p:spTgt spid="40"/>
                                        </p:tgtEl>
                                        <p:attrNameLst>
                                          <p:attrName>ppt_x</p:attrName>
                                        </p:attrNameLst>
                                      </p:cBhvr>
                                      <p:tavLst>
                                        <p:tav tm="0">
                                          <p:val>
                                            <p:strVal val="#ppt_x"/>
                                          </p:val>
                                        </p:tav>
                                        <p:tav tm="100000">
                                          <p:val>
                                            <p:strVal val="#ppt_x"/>
                                          </p:val>
                                        </p:tav>
                                      </p:tavLst>
                                    </p:anim>
                                    <p:anim calcmode="lin" valueType="num">
                                      <p:cBhvr>
                                        <p:cTn id="4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anim calcmode="lin" valueType="num">
                                      <p:cBhvr>
                                        <p:cTn id="55" dur="1000" fill="hold"/>
                                        <p:tgtEl>
                                          <p:spTgt spid="13"/>
                                        </p:tgtEl>
                                        <p:attrNameLst>
                                          <p:attrName>ppt_x</p:attrName>
                                        </p:attrNameLst>
                                      </p:cBhvr>
                                      <p:tavLst>
                                        <p:tav tm="0">
                                          <p:val>
                                            <p:strVal val="#ppt_x"/>
                                          </p:val>
                                        </p:tav>
                                        <p:tav tm="100000">
                                          <p:val>
                                            <p:strVal val="#ppt_x"/>
                                          </p:val>
                                        </p:tav>
                                      </p:tavLst>
                                    </p:anim>
                                    <p:anim calcmode="lin" valueType="num">
                                      <p:cBhvr>
                                        <p:cTn id="5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1000"/>
                                        <p:tgtEl>
                                          <p:spTgt spid="14"/>
                                        </p:tgtEl>
                                      </p:cBhvr>
                                    </p:animEffect>
                                    <p:anim calcmode="lin" valueType="num">
                                      <p:cBhvr>
                                        <p:cTn id="62" dur="1000" fill="hold"/>
                                        <p:tgtEl>
                                          <p:spTgt spid="14"/>
                                        </p:tgtEl>
                                        <p:attrNameLst>
                                          <p:attrName>ppt_x</p:attrName>
                                        </p:attrNameLst>
                                      </p:cBhvr>
                                      <p:tavLst>
                                        <p:tav tm="0">
                                          <p:val>
                                            <p:strVal val="#ppt_x"/>
                                          </p:val>
                                        </p:tav>
                                        <p:tav tm="100000">
                                          <p:val>
                                            <p:strVal val="#ppt_x"/>
                                          </p:val>
                                        </p:tav>
                                      </p:tavLst>
                                    </p:anim>
                                    <p:anim calcmode="lin" valueType="num">
                                      <p:cBhvr>
                                        <p:cTn id="6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1000"/>
                                        <p:tgtEl>
                                          <p:spTgt spid="15"/>
                                        </p:tgtEl>
                                      </p:cBhvr>
                                    </p:animEffect>
                                    <p:anim calcmode="lin" valueType="num">
                                      <p:cBhvr>
                                        <p:cTn id="69" dur="1000" fill="hold"/>
                                        <p:tgtEl>
                                          <p:spTgt spid="15"/>
                                        </p:tgtEl>
                                        <p:attrNameLst>
                                          <p:attrName>ppt_x</p:attrName>
                                        </p:attrNameLst>
                                      </p:cBhvr>
                                      <p:tavLst>
                                        <p:tav tm="0">
                                          <p:val>
                                            <p:strVal val="#ppt_x"/>
                                          </p:val>
                                        </p:tav>
                                        <p:tav tm="100000">
                                          <p:val>
                                            <p:strVal val="#ppt_x"/>
                                          </p:val>
                                        </p:tav>
                                      </p:tavLst>
                                    </p:anim>
                                    <p:anim calcmode="lin" valueType="num">
                                      <p:cBhvr>
                                        <p:cTn id="7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fade">
                                      <p:cBhvr>
                                        <p:cTn id="75" dur="1000"/>
                                        <p:tgtEl>
                                          <p:spTgt spid="42"/>
                                        </p:tgtEl>
                                      </p:cBhvr>
                                    </p:animEffect>
                                    <p:anim calcmode="lin" valueType="num">
                                      <p:cBhvr>
                                        <p:cTn id="76" dur="1000" fill="hold"/>
                                        <p:tgtEl>
                                          <p:spTgt spid="42"/>
                                        </p:tgtEl>
                                        <p:attrNameLst>
                                          <p:attrName>ppt_x</p:attrName>
                                        </p:attrNameLst>
                                      </p:cBhvr>
                                      <p:tavLst>
                                        <p:tav tm="0">
                                          <p:val>
                                            <p:strVal val="#ppt_x"/>
                                          </p:val>
                                        </p:tav>
                                        <p:tav tm="100000">
                                          <p:val>
                                            <p:strVal val="#ppt_x"/>
                                          </p:val>
                                        </p:tav>
                                      </p:tavLst>
                                    </p:anim>
                                    <p:anim calcmode="lin" valueType="num">
                                      <p:cBhvr>
                                        <p:cTn id="77" dur="1000" fill="hold"/>
                                        <p:tgtEl>
                                          <p:spTgt spid="42"/>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1000"/>
                                        <p:tgtEl>
                                          <p:spTgt spid="23"/>
                                        </p:tgtEl>
                                      </p:cBhvr>
                                    </p:animEffect>
                                    <p:anim calcmode="lin" valueType="num">
                                      <p:cBhvr>
                                        <p:cTn id="81" dur="1000" fill="hold"/>
                                        <p:tgtEl>
                                          <p:spTgt spid="23"/>
                                        </p:tgtEl>
                                        <p:attrNameLst>
                                          <p:attrName>ppt_x</p:attrName>
                                        </p:attrNameLst>
                                      </p:cBhvr>
                                      <p:tavLst>
                                        <p:tav tm="0">
                                          <p:val>
                                            <p:strVal val="#ppt_x"/>
                                          </p:val>
                                        </p:tav>
                                        <p:tav tm="100000">
                                          <p:val>
                                            <p:strVal val="#ppt_x"/>
                                          </p:val>
                                        </p:tav>
                                      </p:tavLst>
                                    </p:anim>
                                    <p:anim calcmode="lin" valueType="num">
                                      <p:cBhvr>
                                        <p:cTn id="8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6"/>
                                        </p:tgtEl>
                                        <p:attrNameLst>
                                          <p:attrName>style.visibility</p:attrName>
                                        </p:attrNameLst>
                                      </p:cBhvr>
                                      <p:to>
                                        <p:strVal val="visible"/>
                                      </p:to>
                                    </p:set>
                                    <p:animEffect transition="in" filter="fade">
                                      <p:cBhvr>
                                        <p:cTn id="87" dur="1000"/>
                                        <p:tgtEl>
                                          <p:spTgt spid="6"/>
                                        </p:tgtEl>
                                      </p:cBhvr>
                                    </p:animEffect>
                                    <p:anim calcmode="lin" valueType="num">
                                      <p:cBhvr>
                                        <p:cTn id="88" dur="1000" fill="hold"/>
                                        <p:tgtEl>
                                          <p:spTgt spid="6"/>
                                        </p:tgtEl>
                                        <p:attrNameLst>
                                          <p:attrName>ppt_x</p:attrName>
                                        </p:attrNameLst>
                                      </p:cBhvr>
                                      <p:tavLst>
                                        <p:tav tm="0">
                                          <p:val>
                                            <p:strVal val="#ppt_x"/>
                                          </p:val>
                                        </p:tav>
                                        <p:tav tm="100000">
                                          <p:val>
                                            <p:strVal val="#ppt_x"/>
                                          </p:val>
                                        </p:tav>
                                      </p:tavLst>
                                    </p:anim>
                                    <p:anim calcmode="lin" valueType="num">
                                      <p:cBhvr>
                                        <p:cTn id="8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grpId="0" nodeType="clickEffect">
                                  <p:stCondLst>
                                    <p:cond delay="0"/>
                                  </p:stCondLst>
                                  <p:childTnLst>
                                    <p:set>
                                      <p:cBhvr>
                                        <p:cTn id="93" dur="1" fill="hold">
                                          <p:stCondLst>
                                            <p:cond delay="0"/>
                                          </p:stCondLst>
                                        </p:cTn>
                                        <p:tgtEl>
                                          <p:spTgt spid="7"/>
                                        </p:tgtEl>
                                        <p:attrNameLst>
                                          <p:attrName>style.visibility</p:attrName>
                                        </p:attrNameLst>
                                      </p:cBhvr>
                                      <p:to>
                                        <p:strVal val="visible"/>
                                      </p:to>
                                    </p:set>
                                    <p:animEffect transition="in" filter="fade">
                                      <p:cBhvr>
                                        <p:cTn id="94" dur="1000"/>
                                        <p:tgtEl>
                                          <p:spTgt spid="7"/>
                                        </p:tgtEl>
                                      </p:cBhvr>
                                    </p:animEffect>
                                    <p:anim calcmode="lin" valueType="num">
                                      <p:cBhvr>
                                        <p:cTn id="95" dur="1000" fill="hold"/>
                                        <p:tgtEl>
                                          <p:spTgt spid="7"/>
                                        </p:tgtEl>
                                        <p:attrNameLst>
                                          <p:attrName>ppt_x</p:attrName>
                                        </p:attrNameLst>
                                      </p:cBhvr>
                                      <p:tavLst>
                                        <p:tav tm="0">
                                          <p:val>
                                            <p:strVal val="#ppt_x"/>
                                          </p:val>
                                        </p:tav>
                                        <p:tav tm="100000">
                                          <p:val>
                                            <p:strVal val="#ppt_x"/>
                                          </p:val>
                                        </p:tav>
                                      </p:tavLst>
                                    </p:anim>
                                    <p:anim calcmode="lin" valueType="num">
                                      <p:cBhvr>
                                        <p:cTn id="9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grpId="0" nodeType="clickEffect">
                                  <p:stCondLst>
                                    <p:cond delay="0"/>
                                  </p:stCondLst>
                                  <p:childTnLst>
                                    <p:set>
                                      <p:cBhvr>
                                        <p:cTn id="100" dur="1" fill="hold">
                                          <p:stCondLst>
                                            <p:cond delay="0"/>
                                          </p:stCondLst>
                                        </p:cTn>
                                        <p:tgtEl>
                                          <p:spTgt spid="8"/>
                                        </p:tgtEl>
                                        <p:attrNameLst>
                                          <p:attrName>style.visibility</p:attrName>
                                        </p:attrNameLst>
                                      </p:cBhvr>
                                      <p:to>
                                        <p:strVal val="visible"/>
                                      </p:to>
                                    </p:set>
                                    <p:animEffect transition="in" filter="fade">
                                      <p:cBhvr>
                                        <p:cTn id="101" dur="1000"/>
                                        <p:tgtEl>
                                          <p:spTgt spid="8"/>
                                        </p:tgtEl>
                                      </p:cBhvr>
                                    </p:animEffect>
                                    <p:anim calcmode="lin" valueType="num">
                                      <p:cBhvr>
                                        <p:cTn id="102" dur="1000" fill="hold"/>
                                        <p:tgtEl>
                                          <p:spTgt spid="8"/>
                                        </p:tgtEl>
                                        <p:attrNameLst>
                                          <p:attrName>ppt_x</p:attrName>
                                        </p:attrNameLst>
                                      </p:cBhvr>
                                      <p:tavLst>
                                        <p:tav tm="0">
                                          <p:val>
                                            <p:strVal val="#ppt_x"/>
                                          </p:val>
                                        </p:tav>
                                        <p:tav tm="100000">
                                          <p:val>
                                            <p:strVal val="#ppt_x"/>
                                          </p:val>
                                        </p:tav>
                                      </p:tavLst>
                                    </p:anim>
                                    <p:anim calcmode="lin" valueType="num">
                                      <p:cBhvr>
                                        <p:cTn id="10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fade">
                                      <p:cBhvr>
                                        <p:cTn id="108" dur="1000"/>
                                        <p:tgtEl>
                                          <p:spTgt spid="19"/>
                                        </p:tgtEl>
                                      </p:cBhvr>
                                    </p:animEffect>
                                    <p:anim calcmode="lin" valueType="num">
                                      <p:cBhvr>
                                        <p:cTn id="109" dur="1000" fill="hold"/>
                                        <p:tgtEl>
                                          <p:spTgt spid="19"/>
                                        </p:tgtEl>
                                        <p:attrNameLst>
                                          <p:attrName>ppt_x</p:attrName>
                                        </p:attrNameLst>
                                      </p:cBhvr>
                                      <p:tavLst>
                                        <p:tav tm="0">
                                          <p:val>
                                            <p:strVal val="#ppt_x"/>
                                          </p:val>
                                        </p:tav>
                                        <p:tav tm="100000">
                                          <p:val>
                                            <p:strVal val="#ppt_x"/>
                                          </p:val>
                                        </p:tav>
                                      </p:tavLst>
                                    </p:anim>
                                    <p:anim calcmode="lin" valueType="num">
                                      <p:cBhvr>
                                        <p:cTn id="110" dur="1000" fill="hold"/>
                                        <p:tgtEl>
                                          <p:spTgt spid="19"/>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16"/>
                                        </p:tgtEl>
                                        <p:attrNameLst>
                                          <p:attrName>style.visibility</p:attrName>
                                        </p:attrNameLst>
                                      </p:cBhvr>
                                      <p:to>
                                        <p:strVal val="visible"/>
                                      </p:to>
                                    </p:set>
                                    <p:animEffect transition="in" filter="fade">
                                      <p:cBhvr>
                                        <p:cTn id="113" dur="1000"/>
                                        <p:tgtEl>
                                          <p:spTgt spid="16"/>
                                        </p:tgtEl>
                                      </p:cBhvr>
                                    </p:animEffect>
                                    <p:anim calcmode="lin" valueType="num">
                                      <p:cBhvr>
                                        <p:cTn id="114" dur="1000" fill="hold"/>
                                        <p:tgtEl>
                                          <p:spTgt spid="16"/>
                                        </p:tgtEl>
                                        <p:attrNameLst>
                                          <p:attrName>ppt_x</p:attrName>
                                        </p:attrNameLst>
                                      </p:cBhvr>
                                      <p:tavLst>
                                        <p:tav tm="0">
                                          <p:val>
                                            <p:strVal val="#ppt_x"/>
                                          </p:val>
                                        </p:tav>
                                        <p:tav tm="100000">
                                          <p:val>
                                            <p:strVal val="#ppt_x"/>
                                          </p:val>
                                        </p:tav>
                                      </p:tavLst>
                                    </p:anim>
                                    <p:anim calcmode="lin" valueType="num">
                                      <p:cBhvr>
                                        <p:cTn id="11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grpId="0" nodeType="clickEffect">
                                  <p:stCondLst>
                                    <p:cond delay="0"/>
                                  </p:stCondLst>
                                  <p:childTnLst>
                                    <p:set>
                                      <p:cBhvr>
                                        <p:cTn id="119" dur="1" fill="hold">
                                          <p:stCondLst>
                                            <p:cond delay="0"/>
                                          </p:stCondLst>
                                        </p:cTn>
                                        <p:tgtEl>
                                          <p:spTgt spid="17"/>
                                        </p:tgtEl>
                                        <p:attrNameLst>
                                          <p:attrName>style.visibility</p:attrName>
                                        </p:attrNameLst>
                                      </p:cBhvr>
                                      <p:to>
                                        <p:strVal val="visible"/>
                                      </p:to>
                                    </p:set>
                                    <p:animEffect transition="in" filter="fade">
                                      <p:cBhvr>
                                        <p:cTn id="120" dur="1000"/>
                                        <p:tgtEl>
                                          <p:spTgt spid="17"/>
                                        </p:tgtEl>
                                      </p:cBhvr>
                                    </p:animEffect>
                                    <p:anim calcmode="lin" valueType="num">
                                      <p:cBhvr>
                                        <p:cTn id="121" dur="1000" fill="hold"/>
                                        <p:tgtEl>
                                          <p:spTgt spid="17"/>
                                        </p:tgtEl>
                                        <p:attrNameLst>
                                          <p:attrName>ppt_x</p:attrName>
                                        </p:attrNameLst>
                                      </p:cBhvr>
                                      <p:tavLst>
                                        <p:tav tm="0">
                                          <p:val>
                                            <p:strVal val="#ppt_x"/>
                                          </p:val>
                                        </p:tav>
                                        <p:tav tm="100000">
                                          <p:val>
                                            <p:strVal val="#ppt_x"/>
                                          </p:val>
                                        </p:tav>
                                      </p:tavLst>
                                    </p:anim>
                                    <p:anim calcmode="lin" valueType="num">
                                      <p:cBhvr>
                                        <p:cTn id="122" dur="1000" fill="hold"/>
                                        <p:tgtEl>
                                          <p:spTgt spid="17"/>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22"/>
                                        </p:tgtEl>
                                        <p:attrNameLst>
                                          <p:attrName>style.visibility</p:attrName>
                                        </p:attrNameLst>
                                      </p:cBhvr>
                                      <p:to>
                                        <p:strVal val="visible"/>
                                      </p:to>
                                    </p:set>
                                    <p:animEffect transition="in" filter="fade">
                                      <p:cBhvr>
                                        <p:cTn id="125" dur="1000"/>
                                        <p:tgtEl>
                                          <p:spTgt spid="22"/>
                                        </p:tgtEl>
                                      </p:cBhvr>
                                    </p:animEffect>
                                    <p:anim calcmode="lin" valueType="num">
                                      <p:cBhvr>
                                        <p:cTn id="126" dur="1000" fill="hold"/>
                                        <p:tgtEl>
                                          <p:spTgt spid="22"/>
                                        </p:tgtEl>
                                        <p:attrNameLst>
                                          <p:attrName>ppt_x</p:attrName>
                                        </p:attrNameLst>
                                      </p:cBhvr>
                                      <p:tavLst>
                                        <p:tav tm="0">
                                          <p:val>
                                            <p:strVal val="#ppt_x"/>
                                          </p:val>
                                        </p:tav>
                                        <p:tav tm="100000">
                                          <p:val>
                                            <p:strVal val="#ppt_x"/>
                                          </p:val>
                                        </p:tav>
                                      </p:tavLst>
                                    </p:anim>
                                    <p:anim calcmode="lin" valueType="num">
                                      <p:cBhvr>
                                        <p:cTn id="12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42" presetClass="entr" presetSubtype="0" fill="hold" grpId="0" nodeType="clickEffect">
                                  <p:stCondLst>
                                    <p:cond delay="0"/>
                                  </p:stCondLst>
                                  <p:childTnLst>
                                    <p:set>
                                      <p:cBhvr>
                                        <p:cTn id="131" dur="1" fill="hold">
                                          <p:stCondLst>
                                            <p:cond delay="0"/>
                                          </p:stCondLst>
                                        </p:cTn>
                                        <p:tgtEl>
                                          <p:spTgt spid="37"/>
                                        </p:tgtEl>
                                        <p:attrNameLst>
                                          <p:attrName>style.visibility</p:attrName>
                                        </p:attrNameLst>
                                      </p:cBhvr>
                                      <p:to>
                                        <p:strVal val="visible"/>
                                      </p:to>
                                    </p:set>
                                    <p:animEffect transition="in" filter="fade">
                                      <p:cBhvr>
                                        <p:cTn id="132" dur="1000"/>
                                        <p:tgtEl>
                                          <p:spTgt spid="37"/>
                                        </p:tgtEl>
                                      </p:cBhvr>
                                    </p:animEffect>
                                    <p:anim calcmode="lin" valueType="num">
                                      <p:cBhvr>
                                        <p:cTn id="133" dur="1000" fill="hold"/>
                                        <p:tgtEl>
                                          <p:spTgt spid="37"/>
                                        </p:tgtEl>
                                        <p:attrNameLst>
                                          <p:attrName>ppt_x</p:attrName>
                                        </p:attrNameLst>
                                      </p:cBhvr>
                                      <p:tavLst>
                                        <p:tav tm="0">
                                          <p:val>
                                            <p:strVal val="#ppt_x"/>
                                          </p:val>
                                        </p:tav>
                                        <p:tav tm="100000">
                                          <p:val>
                                            <p:strVal val="#ppt_x"/>
                                          </p:val>
                                        </p:tav>
                                      </p:tavLst>
                                    </p:anim>
                                    <p:anim calcmode="lin" valueType="num">
                                      <p:cBhvr>
                                        <p:cTn id="134" dur="1000" fill="hold"/>
                                        <p:tgtEl>
                                          <p:spTgt spid="37"/>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35"/>
                                        </p:tgtEl>
                                        <p:attrNameLst>
                                          <p:attrName>style.visibility</p:attrName>
                                        </p:attrNameLst>
                                      </p:cBhvr>
                                      <p:to>
                                        <p:strVal val="visible"/>
                                      </p:to>
                                    </p:set>
                                    <p:animEffect transition="in" filter="fade">
                                      <p:cBhvr>
                                        <p:cTn id="137" dur="1000"/>
                                        <p:tgtEl>
                                          <p:spTgt spid="35"/>
                                        </p:tgtEl>
                                      </p:cBhvr>
                                    </p:animEffect>
                                    <p:anim calcmode="lin" valueType="num">
                                      <p:cBhvr>
                                        <p:cTn id="138" dur="1000" fill="hold"/>
                                        <p:tgtEl>
                                          <p:spTgt spid="35"/>
                                        </p:tgtEl>
                                        <p:attrNameLst>
                                          <p:attrName>ppt_x</p:attrName>
                                        </p:attrNameLst>
                                      </p:cBhvr>
                                      <p:tavLst>
                                        <p:tav tm="0">
                                          <p:val>
                                            <p:strVal val="#ppt_x"/>
                                          </p:val>
                                        </p:tav>
                                        <p:tav tm="100000">
                                          <p:val>
                                            <p:strVal val="#ppt_x"/>
                                          </p:val>
                                        </p:tav>
                                      </p:tavLst>
                                    </p:anim>
                                    <p:anim calcmode="lin" valueType="num">
                                      <p:cBhvr>
                                        <p:cTn id="13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grpId="0" nodeType="clickEffect">
                                  <p:stCondLst>
                                    <p:cond delay="0"/>
                                  </p:stCondLst>
                                  <p:childTnLst>
                                    <p:set>
                                      <p:cBhvr>
                                        <p:cTn id="143" dur="1" fill="hold">
                                          <p:stCondLst>
                                            <p:cond delay="0"/>
                                          </p:stCondLst>
                                        </p:cTn>
                                        <p:tgtEl>
                                          <p:spTgt spid="39"/>
                                        </p:tgtEl>
                                        <p:attrNameLst>
                                          <p:attrName>style.visibility</p:attrName>
                                        </p:attrNameLst>
                                      </p:cBhvr>
                                      <p:to>
                                        <p:strVal val="visible"/>
                                      </p:to>
                                    </p:set>
                                    <p:animEffect transition="in" filter="fade">
                                      <p:cBhvr>
                                        <p:cTn id="144" dur="1000"/>
                                        <p:tgtEl>
                                          <p:spTgt spid="39"/>
                                        </p:tgtEl>
                                      </p:cBhvr>
                                    </p:animEffect>
                                    <p:anim calcmode="lin" valueType="num">
                                      <p:cBhvr>
                                        <p:cTn id="145" dur="1000" fill="hold"/>
                                        <p:tgtEl>
                                          <p:spTgt spid="39"/>
                                        </p:tgtEl>
                                        <p:attrNameLst>
                                          <p:attrName>ppt_x</p:attrName>
                                        </p:attrNameLst>
                                      </p:cBhvr>
                                      <p:tavLst>
                                        <p:tav tm="0">
                                          <p:val>
                                            <p:strVal val="#ppt_x"/>
                                          </p:val>
                                        </p:tav>
                                        <p:tav tm="100000">
                                          <p:val>
                                            <p:strVal val="#ppt_x"/>
                                          </p:val>
                                        </p:tav>
                                      </p:tavLst>
                                    </p:anim>
                                    <p:anim calcmode="lin" valueType="num">
                                      <p:cBhvr>
                                        <p:cTn id="146" dur="1000" fill="hold"/>
                                        <p:tgtEl>
                                          <p:spTgt spid="39"/>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27"/>
                                        </p:tgtEl>
                                        <p:attrNameLst>
                                          <p:attrName>style.visibility</p:attrName>
                                        </p:attrNameLst>
                                      </p:cBhvr>
                                      <p:to>
                                        <p:strVal val="visible"/>
                                      </p:to>
                                    </p:set>
                                    <p:animEffect transition="in" filter="fade">
                                      <p:cBhvr>
                                        <p:cTn id="149" dur="1000"/>
                                        <p:tgtEl>
                                          <p:spTgt spid="27"/>
                                        </p:tgtEl>
                                      </p:cBhvr>
                                    </p:animEffect>
                                    <p:anim calcmode="lin" valueType="num">
                                      <p:cBhvr>
                                        <p:cTn id="150" dur="1000" fill="hold"/>
                                        <p:tgtEl>
                                          <p:spTgt spid="27"/>
                                        </p:tgtEl>
                                        <p:attrNameLst>
                                          <p:attrName>ppt_x</p:attrName>
                                        </p:attrNameLst>
                                      </p:cBhvr>
                                      <p:tavLst>
                                        <p:tav tm="0">
                                          <p:val>
                                            <p:strVal val="#ppt_x"/>
                                          </p:val>
                                        </p:tav>
                                        <p:tav tm="100000">
                                          <p:val>
                                            <p:strVal val="#ppt_x"/>
                                          </p:val>
                                        </p:tav>
                                      </p:tavLst>
                                    </p:anim>
                                    <p:anim calcmode="lin" valueType="num">
                                      <p:cBhvr>
                                        <p:cTn id="15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42" presetClass="entr" presetSubtype="0" fill="hold" grpId="0" nodeType="clickEffect">
                                  <p:stCondLst>
                                    <p:cond delay="0"/>
                                  </p:stCondLst>
                                  <p:childTnLst>
                                    <p:set>
                                      <p:cBhvr>
                                        <p:cTn id="155" dur="1" fill="hold">
                                          <p:stCondLst>
                                            <p:cond delay="0"/>
                                          </p:stCondLst>
                                        </p:cTn>
                                        <p:tgtEl>
                                          <p:spTgt spid="33"/>
                                        </p:tgtEl>
                                        <p:attrNameLst>
                                          <p:attrName>style.visibility</p:attrName>
                                        </p:attrNameLst>
                                      </p:cBhvr>
                                      <p:to>
                                        <p:strVal val="visible"/>
                                      </p:to>
                                    </p:set>
                                    <p:animEffect transition="in" filter="fade">
                                      <p:cBhvr>
                                        <p:cTn id="156" dur="1000"/>
                                        <p:tgtEl>
                                          <p:spTgt spid="33"/>
                                        </p:tgtEl>
                                      </p:cBhvr>
                                    </p:animEffect>
                                    <p:anim calcmode="lin" valueType="num">
                                      <p:cBhvr>
                                        <p:cTn id="157" dur="1000" fill="hold"/>
                                        <p:tgtEl>
                                          <p:spTgt spid="33"/>
                                        </p:tgtEl>
                                        <p:attrNameLst>
                                          <p:attrName>ppt_x</p:attrName>
                                        </p:attrNameLst>
                                      </p:cBhvr>
                                      <p:tavLst>
                                        <p:tav tm="0">
                                          <p:val>
                                            <p:strVal val="#ppt_x"/>
                                          </p:val>
                                        </p:tav>
                                        <p:tav tm="100000">
                                          <p:val>
                                            <p:strVal val="#ppt_x"/>
                                          </p:val>
                                        </p:tav>
                                      </p:tavLst>
                                    </p:anim>
                                    <p:anim calcmode="lin" valueType="num">
                                      <p:cBhvr>
                                        <p:cTn id="158" dur="1000" fill="hold"/>
                                        <p:tgtEl>
                                          <p:spTgt spid="33"/>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0"/>
                                  </p:stCondLst>
                                  <p:childTnLst>
                                    <p:set>
                                      <p:cBhvr>
                                        <p:cTn id="160" dur="1" fill="hold">
                                          <p:stCondLst>
                                            <p:cond delay="0"/>
                                          </p:stCondLst>
                                        </p:cTn>
                                        <p:tgtEl>
                                          <p:spTgt spid="34"/>
                                        </p:tgtEl>
                                        <p:attrNameLst>
                                          <p:attrName>style.visibility</p:attrName>
                                        </p:attrNameLst>
                                      </p:cBhvr>
                                      <p:to>
                                        <p:strVal val="visible"/>
                                      </p:to>
                                    </p:set>
                                    <p:animEffect transition="in" filter="fade">
                                      <p:cBhvr>
                                        <p:cTn id="161" dur="1000"/>
                                        <p:tgtEl>
                                          <p:spTgt spid="34"/>
                                        </p:tgtEl>
                                      </p:cBhvr>
                                    </p:animEffect>
                                    <p:anim calcmode="lin" valueType="num">
                                      <p:cBhvr>
                                        <p:cTn id="162" dur="1000" fill="hold"/>
                                        <p:tgtEl>
                                          <p:spTgt spid="34"/>
                                        </p:tgtEl>
                                        <p:attrNameLst>
                                          <p:attrName>ppt_x</p:attrName>
                                        </p:attrNameLst>
                                      </p:cBhvr>
                                      <p:tavLst>
                                        <p:tav tm="0">
                                          <p:val>
                                            <p:strVal val="#ppt_x"/>
                                          </p:val>
                                        </p:tav>
                                        <p:tav tm="100000">
                                          <p:val>
                                            <p:strVal val="#ppt_x"/>
                                          </p:val>
                                        </p:tav>
                                      </p:tavLst>
                                    </p:anim>
                                    <p:anim calcmode="lin" valueType="num">
                                      <p:cBhvr>
                                        <p:cTn id="16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grpId="0" nodeType="clickEffect">
                                  <p:stCondLst>
                                    <p:cond delay="0"/>
                                  </p:stCondLst>
                                  <p:childTnLst>
                                    <p:set>
                                      <p:cBhvr>
                                        <p:cTn id="167" dur="1" fill="hold">
                                          <p:stCondLst>
                                            <p:cond delay="0"/>
                                          </p:stCondLst>
                                        </p:cTn>
                                        <p:tgtEl>
                                          <p:spTgt spid="21"/>
                                        </p:tgtEl>
                                        <p:attrNameLst>
                                          <p:attrName>style.visibility</p:attrName>
                                        </p:attrNameLst>
                                      </p:cBhvr>
                                      <p:to>
                                        <p:strVal val="visible"/>
                                      </p:to>
                                    </p:set>
                                    <p:animEffect transition="in" filter="fade">
                                      <p:cBhvr>
                                        <p:cTn id="168" dur="1000"/>
                                        <p:tgtEl>
                                          <p:spTgt spid="21"/>
                                        </p:tgtEl>
                                      </p:cBhvr>
                                    </p:animEffect>
                                    <p:anim calcmode="lin" valueType="num">
                                      <p:cBhvr>
                                        <p:cTn id="169" dur="1000" fill="hold"/>
                                        <p:tgtEl>
                                          <p:spTgt spid="21"/>
                                        </p:tgtEl>
                                        <p:attrNameLst>
                                          <p:attrName>ppt_x</p:attrName>
                                        </p:attrNameLst>
                                      </p:cBhvr>
                                      <p:tavLst>
                                        <p:tav tm="0">
                                          <p:val>
                                            <p:strVal val="#ppt_x"/>
                                          </p:val>
                                        </p:tav>
                                        <p:tav tm="100000">
                                          <p:val>
                                            <p:strVal val="#ppt_x"/>
                                          </p:val>
                                        </p:tav>
                                      </p:tavLst>
                                    </p:anim>
                                    <p:anim calcmode="lin" valueType="num">
                                      <p:cBhvr>
                                        <p:cTn id="17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grpId="0" nodeType="clickEffect">
                                  <p:stCondLst>
                                    <p:cond delay="0"/>
                                  </p:stCondLst>
                                  <p:childTnLst>
                                    <p:set>
                                      <p:cBhvr>
                                        <p:cTn id="174" dur="1" fill="hold">
                                          <p:stCondLst>
                                            <p:cond delay="0"/>
                                          </p:stCondLst>
                                        </p:cTn>
                                        <p:tgtEl>
                                          <p:spTgt spid="38"/>
                                        </p:tgtEl>
                                        <p:attrNameLst>
                                          <p:attrName>style.visibility</p:attrName>
                                        </p:attrNameLst>
                                      </p:cBhvr>
                                      <p:to>
                                        <p:strVal val="visible"/>
                                      </p:to>
                                    </p:set>
                                    <p:animEffect transition="in" filter="fade">
                                      <p:cBhvr>
                                        <p:cTn id="175" dur="1000"/>
                                        <p:tgtEl>
                                          <p:spTgt spid="38"/>
                                        </p:tgtEl>
                                      </p:cBhvr>
                                    </p:animEffect>
                                    <p:anim calcmode="lin" valueType="num">
                                      <p:cBhvr>
                                        <p:cTn id="176" dur="1000" fill="hold"/>
                                        <p:tgtEl>
                                          <p:spTgt spid="38"/>
                                        </p:tgtEl>
                                        <p:attrNameLst>
                                          <p:attrName>ppt_x</p:attrName>
                                        </p:attrNameLst>
                                      </p:cBhvr>
                                      <p:tavLst>
                                        <p:tav tm="0">
                                          <p:val>
                                            <p:strVal val="#ppt_x"/>
                                          </p:val>
                                        </p:tav>
                                        <p:tav tm="100000">
                                          <p:val>
                                            <p:strVal val="#ppt_x"/>
                                          </p:val>
                                        </p:tav>
                                      </p:tavLst>
                                    </p:anim>
                                    <p:anim calcmode="lin" valueType="num">
                                      <p:cBhvr>
                                        <p:cTn id="177" dur="1000" fill="hold"/>
                                        <p:tgtEl>
                                          <p:spTgt spid="38"/>
                                        </p:tgtEl>
                                        <p:attrNameLst>
                                          <p:attrName>ppt_y</p:attrName>
                                        </p:attrNameLst>
                                      </p:cBhvr>
                                      <p:tavLst>
                                        <p:tav tm="0">
                                          <p:val>
                                            <p:strVal val="#ppt_y+.1"/>
                                          </p:val>
                                        </p:tav>
                                        <p:tav tm="100000">
                                          <p:val>
                                            <p:strVal val="#ppt_y"/>
                                          </p:val>
                                        </p:tav>
                                      </p:tavLst>
                                    </p:anim>
                                  </p:childTnLst>
                                </p:cTn>
                              </p:par>
                              <p:par>
                                <p:cTn id="178" presetID="42" presetClass="entr" presetSubtype="0" fill="hold" grpId="0" nodeType="withEffect">
                                  <p:stCondLst>
                                    <p:cond delay="0"/>
                                  </p:stCondLst>
                                  <p:childTnLst>
                                    <p:set>
                                      <p:cBhvr>
                                        <p:cTn id="179" dur="1" fill="hold">
                                          <p:stCondLst>
                                            <p:cond delay="0"/>
                                          </p:stCondLst>
                                        </p:cTn>
                                        <p:tgtEl>
                                          <p:spTgt spid="43"/>
                                        </p:tgtEl>
                                        <p:attrNameLst>
                                          <p:attrName>style.visibility</p:attrName>
                                        </p:attrNameLst>
                                      </p:cBhvr>
                                      <p:to>
                                        <p:strVal val="visible"/>
                                      </p:to>
                                    </p:set>
                                    <p:animEffect transition="in" filter="fade">
                                      <p:cBhvr>
                                        <p:cTn id="180" dur="1000"/>
                                        <p:tgtEl>
                                          <p:spTgt spid="43"/>
                                        </p:tgtEl>
                                      </p:cBhvr>
                                    </p:animEffect>
                                    <p:anim calcmode="lin" valueType="num">
                                      <p:cBhvr>
                                        <p:cTn id="181" dur="1000" fill="hold"/>
                                        <p:tgtEl>
                                          <p:spTgt spid="43"/>
                                        </p:tgtEl>
                                        <p:attrNameLst>
                                          <p:attrName>ppt_x</p:attrName>
                                        </p:attrNameLst>
                                      </p:cBhvr>
                                      <p:tavLst>
                                        <p:tav tm="0">
                                          <p:val>
                                            <p:strVal val="#ppt_x"/>
                                          </p:val>
                                        </p:tav>
                                        <p:tav tm="100000">
                                          <p:val>
                                            <p:strVal val="#ppt_x"/>
                                          </p:val>
                                        </p:tav>
                                      </p:tavLst>
                                    </p:anim>
                                    <p:anim calcmode="lin" valueType="num">
                                      <p:cBhvr>
                                        <p:cTn id="182"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42" presetClass="entr" presetSubtype="0" fill="hold" grpId="0" nodeType="clickEffect">
                                  <p:stCondLst>
                                    <p:cond delay="0"/>
                                  </p:stCondLst>
                                  <p:childTnLst>
                                    <p:set>
                                      <p:cBhvr>
                                        <p:cTn id="186" dur="1" fill="hold">
                                          <p:stCondLst>
                                            <p:cond delay="0"/>
                                          </p:stCondLst>
                                        </p:cTn>
                                        <p:tgtEl>
                                          <p:spTgt spid="25"/>
                                        </p:tgtEl>
                                        <p:attrNameLst>
                                          <p:attrName>style.visibility</p:attrName>
                                        </p:attrNameLst>
                                      </p:cBhvr>
                                      <p:to>
                                        <p:strVal val="visible"/>
                                      </p:to>
                                    </p:set>
                                    <p:animEffect transition="in" filter="fade">
                                      <p:cBhvr>
                                        <p:cTn id="187" dur="1000"/>
                                        <p:tgtEl>
                                          <p:spTgt spid="25"/>
                                        </p:tgtEl>
                                      </p:cBhvr>
                                    </p:animEffect>
                                    <p:anim calcmode="lin" valueType="num">
                                      <p:cBhvr>
                                        <p:cTn id="188" dur="1000" fill="hold"/>
                                        <p:tgtEl>
                                          <p:spTgt spid="25"/>
                                        </p:tgtEl>
                                        <p:attrNameLst>
                                          <p:attrName>ppt_x</p:attrName>
                                        </p:attrNameLst>
                                      </p:cBhvr>
                                      <p:tavLst>
                                        <p:tav tm="0">
                                          <p:val>
                                            <p:strVal val="#ppt_x"/>
                                          </p:val>
                                        </p:tav>
                                        <p:tav tm="100000">
                                          <p:val>
                                            <p:strVal val="#ppt_x"/>
                                          </p:val>
                                        </p:tav>
                                      </p:tavLst>
                                    </p:anim>
                                    <p:anim calcmode="lin" valueType="num">
                                      <p:cBhvr>
                                        <p:cTn id="18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90" fill="hold">
                      <p:stCondLst>
                        <p:cond delay="indefinite"/>
                      </p:stCondLst>
                      <p:childTnLst>
                        <p:par>
                          <p:cTn id="191" fill="hold">
                            <p:stCondLst>
                              <p:cond delay="0"/>
                            </p:stCondLst>
                            <p:childTnLst>
                              <p:par>
                                <p:cTn id="192" presetID="42" presetClass="entr" presetSubtype="0" fill="hold" grpId="0" nodeType="clickEffect">
                                  <p:stCondLst>
                                    <p:cond delay="0"/>
                                  </p:stCondLst>
                                  <p:childTnLst>
                                    <p:set>
                                      <p:cBhvr>
                                        <p:cTn id="193" dur="1" fill="hold">
                                          <p:stCondLst>
                                            <p:cond delay="0"/>
                                          </p:stCondLst>
                                        </p:cTn>
                                        <p:tgtEl>
                                          <p:spTgt spid="26"/>
                                        </p:tgtEl>
                                        <p:attrNameLst>
                                          <p:attrName>style.visibility</p:attrName>
                                        </p:attrNameLst>
                                      </p:cBhvr>
                                      <p:to>
                                        <p:strVal val="visible"/>
                                      </p:to>
                                    </p:set>
                                    <p:animEffect transition="in" filter="fade">
                                      <p:cBhvr>
                                        <p:cTn id="194" dur="1000"/>
                                        <p:tgtEl>
                                          <p:spTgt spid="26"/>
                                        </p:tgtEl>
                                      </p:cBhvr>
                                    </p:animEffect>
                                    <p:anim calcmode="lin" valueType="num">
                                      <p:cBhvr>
                                        <p:cTn id="195" dur="1000" fill="hold"/>
                                        <p:tgtEl>
                                          <p:spTgt spid="26"/>
                                        </p:tgtEl>
                                        <p:attrNameLst>
                                          <p:attrName>ppt_x</p:attrName>
                                        </p:attrNameLst>
                                      </p:cBhvr>
                                      <p:tavLst>
                                        <p:tav tm="0">
                                          <p:val>
                                            <p:strVal val="#ppt_x"/>
                                          </p:val>
                                        </p:tav>
                                        <p:tav tm="100000">
                                          <p:val>
                                            <p:strVal val="#ppt_x"/>
                                          </p:val>
                                        </p:tav>
                                      </p:tavLst>
                                    </p:anim>
                                    <p:anim calcmode="lin" valueType="num">
                                      <p:cBhvr>
                                        <p:cTn id="19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97" fill="hold">
                      <p:stCondLst>
                        <p:cond delay="indefinite"/>
                      </p:stCondLst>
                      <p:childTnLst>
                        <p:par>
                          <p:cTn id="198" fill="hold">
                            <p:stCondLst>
                              <p:cond delay="0"/>
                            </p:stCondLst>
                            <p:childTnLst>
                              <p:par>
                                <p:cTn id="199" presetID="42" presetClass="entr" presetSubtype="0" fill="hold" grpId="0" nodeType="clickEffect">
                                  <p:stCondLst>
                                    <p:cond delay="0"/>
                                  </p:stCondLst>
                                  <p:childTnLst>
                                    <p:set>
                                      <p:cBhvr>
                                        <p:cTn id="200" dur="1" fill="hold">
                                          <p:stCondLst>
                                            <p:cond delay="0"/>
                                          </p:stCondLst>
                                        </p:cTn>
                                        <p:tgtEl>
                                          <p:spTgt spid="20"/>
                                        </p:tgtEl>
                                        <p:attrNameLst>
                                          <p:attrName>style.visibility</p:attrName>
                                        </p:attrNameLst>
                                      </p:cBhvr>
                                      <p:to>
                                        <p:strVal val="visible"/>
                                      </p:to>
                                    </p:set>
                                    <p:animEffect transition="in" filter="fade">
                                      <p:cBhvr>
                                        <p:cTn id="201" dur="1000"/>
                                        <p:tgtEl>
                                          <p:spTgt spid="20"/>
                                        </p:tgtEl>
                                      </p:cBhvr>
                                    </p:animEffect>
                                    <p:anim calcmode="lin" valueType="num">
                                      <p:cBhvr>
                                        <p:cTn id="202" dur="1000" fill="hold"/>
                                        <p:tgtEl>
                                          <p:spTgt spid="20"/>
                                        </p:tgtEl>
                                        <p:attrNameLst>
                                          <p:attrName>ppt_x</p:attrName>
                                        </p:attrNameLst>
                                      </p:cBhvr>
                                      <p:tavLst>
                                        <p:tav tm="0">
                                          <p:val>
                                            <p:strVal val="#ppt_x"/>
                                          </p:val>
                                        </p:tav>
                                        <p:tav tm="100000">
                                          <p:val>
                                            <p:strVal val="#ppt_x"/>
                                          </p:val>
                                        </p:tav>
                                      </p:tavLst>
                                    </p:anim>
                                    <p:anim calcmode="lin" valueType="num">
                                      <p:cBhvr>
                                        <p:cTn id="20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37" grpId="0" animBg="1"/>
      <p:bldP spid="38" grpId="0" animBg="1"/>
      <p:bldP spid="39" grpId="0" animBg="1"/>
      <p:bldP spid="40" grpId="0" animBg="1"/>
      <p:bldP spid="41" grpId="0" animBg="1"/>
      <p:bldP spid="42" grpId="0" animBg="1"/>
      <p:bldP spid="43" grpId="0" animBg="1"/>
      <p:bldP spid="35" grpId="0" animBg="1"/>
      <p:bldP spid="27" grpId="0" animBg="1"/>
      <p:bldP spid="33" grpId="0" animBg="1"/>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374537" y="-7891"/>
            <a:ext cx="11468772" cy="1219200"/>
          </a:xfrm>
        </p:spPr>
        <p:txBody>
          <a:bodyPr/>
          <a:lstStyle/>
          <a:p>
            <a:r>
              <a:rPr lang="en-US" dirty="0" smtClean="0">
                <a:solidFill>
                  <a:schemeClr val="bg1"/>
                </a:solidFill>
              </a:rPr>
              <a:t>Quantum Gates: </a:t>
            </a:r>
            <a:r>
              <a:rPr lang="en-US" dirty="0">
                <a:solidFill>
                  <a:schemeClr val="bg1"/>
                </a:solidFill>
              </a:rPr>
              <a:t>D</a:t>
            </a:r>
            <a:r>
              <a:rPr lang="en-US" dirty="0" smtClean="0">
                <a:solidFill>
                  <a:schemeClr val="bg1"/>
                </a:solidFill>
              </a:rPr>
              <a:t>igital quantum computation</a:t>
            </a:r>
            <a:endParaRPr lang="en-US" dirty="0">
              <a:solidFill>
                <a:schemeClr val="bg1"/>
              </a:solidFill>
            </a:endParaRPr>
          </a:p>
        </p:txBody>
      </p:sp>
      <p:sp>
        <p:nvSpPr>
          <p:cNvPr id="7" name="Content Placeholder 1"/>
          <p:cNvSpPr txBox="1">
            <a:spLocks/>
          </p:cNvSpPr>
          <p:nvPr/>
        </p:nvSpPr>
        <p:spPr>
          <a:xfrm>
            <a:off x="678883" y="1405276"/>
            <a:ext cx="5704764" cy="48698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prstClr val="white"/>
                </a:solidFill>
                <a:cs typeface="Segoe UI" panose="020B0502040204020203" pitchFamily="34" charset="0"/>
              </a:rPr>
              <a:t>Basic unit: </a:t>
            </a:r>
            <a:r>
              <a:rPr lang="en-US" b="1" dirty="0">
                <a:solidFill>
                  <a:prstClr val="white"/>
                </a:solidFill>
                <a:cs typeface="Segoe UI" panose="020B0502040204020203" pitchFamily="34" charset="0"/>
              </a:rPr>
              <a:t>bit</a:t>
            </a:r>
            <a:r>
              <a:rPr lang="en-US" dirty="0">
                <a:solidFill>
                  <a:prstClr val="white"/>
                </a:solidFill>
                <a:cs typeface="Segoe UI" panose="020B0502040204020203" pitchFamily="34" charset="0"/>
              </a:rPr>
              <a:t> = 0 or 1</a:t>
            </a:r>
          </a:p>
          <a:p>
            <a:pPr marL="0" indent="0">
              <a:buNone/>
            </a:pPr>
            <a:r>
              <a:rPr lang="en-US" dirty="0">
                <a:solidFill>
                  <a:prstClr val="white"/>
                </a:solidFill>
                <a:cs typeface="Segoe UI" panose="020B0502040204020203" pitchFamily="34" charset="0"/>
              </a:rPr>
              <a:t>Computing: </a:t>
            </a:r>
            <a:r>
              <a:rPr lang="en-US" b="1" dirty="0">
                <a:solidFill>
                  <a:prstClr val="white"/>
                </a:solidFill>
                <a:cs typeface="Segoe UI" panose="020B0502040204020203" pitchFamily="34" charset="0"/>
              </a:rPr>
              <a:t>logical</a:t>
            </a:r>
            <a:r>
              <a:rPr lang="en-US" dirty="0">
                <a:solidFill>
                  <a:prstClr val="white"/>
                </a:solidFill>
                <a:cs typeface="Segoe UI" panose="020B0502040204020203" pitchFamily="34" charset="0"/>
              </a:rPr>
              <a:t> operation</a:t>
            </a:r>
          </a:p>
          <a:p>
            <a:pPr marL="0" indent="0">
              <a:buNone/>
            </a:pPr>
            <a:endParaRPr lang="en-US" dirty="0">
              <a:solidFill>
                <a:prstClr val="black"/>
              </a:solidFill>
            </a:endParaRPr>
          </a:p>
          <a:p>
            <a:pPr marL="0" indent="0">
              <a:buNone/>
            </a:pPr>
            <a:endParaRPr lang="en-US" dirty="0">
              <a:solidFill>
                <a:prstClr val="black"/>
              </a:solidFill>
            </a:endParaRPr>
          </a:p>
        </p:txBody>
      </p:sp>
      <mc:AlternateContent xmlns:mc="http://schemas.openxmlformats.org/markup-compatibility/2006" xmlns:a14="http://schemas.microsoft.com/office/drawing/2010/main">
        <mc:Choice Requires="a14">
          <p:sp>
            <p:nvSpPr>
              <p:cNvPr id="8" name="Content Placeholder 1"/>
              <p:cNvSpPr txBox="1">
                <a:spLocks/>
              </p:cNvSpPr>
              <p:nvPr/>
            </p:nvSpPr>
            <p:spPr>
              <a:xfrm>
                <a:off x="6137566" y="1067967"/>
                <a:ext cx="6041735" cy="4869877"/>
              </a:xfrm>
              <a:prstGeom prst="rect">
                <a:avLst/>
              </a:prstGeom>
            </p:spPr>
            <p:txBody>
              <a:bodyPr lIns="243840" tIns="243840" rIns="243840" bIns="243840"/>
              <a:lstStyle>
                <a:lvl1pPr marL="342900" indent="-342900" algn="l" defTabSz="457200" rtl="0" eaLnBrk="1" latinLnBrk="0" hangingPunct="1">
                  <a:spcBef>
                    <a:spcPts val="1000"/>
                  </a:spcBef>
                  <a:buFont typeface="Arial"/>
                  <a:buChar char="•"/>
                  <a:defRPr sz="1800" kern="1200">
                    <a:solidFill>
                      <a:srgbClr val="FFFFFF"/>
                    </a:solidFill>
                    <a:latin typeface="Segoe UI"/>
                    <a:ea typeface="+mn-ea"/>
                    <a:cs typeface="Segoe UI"/>
                  </a:defRPr>
                </a:lvl1pPr>
                <a:lvl2pPr marL="742950" indent="-285750" algn="l" defTabSz="457200" rtl="0" eaLnBrk="1" latinLnBrk="0" hangingPunct="1">
                  <a:spcBef>
                    <a:spcPts val="1000"/>
                  </a:spcBef>
                  <a:buFont typeface="Arial"/>
                  <a:buChar char="–"/>
                  <a:defRPr sz="1600" kern="1200">
                    <a:solidFill>
                      <a:srgbClr val="FFFFFF"/>
                    </a:solidFill>
                    <a:latin typeface="Segoe UI"/>
                    <a:ea typeface="+mn-ea"/>
                    <a:cs typeface="Segoe UI"/>
                  </a:defRPr>
                </a:lvl2pPr>
                <a:lvl3pPr marL="1143000" indent="-228600" algn="l" defTabSz="457200" rtl="0" eaLnBrk="1" latinLnBrk="0" hangingPunct="1">
                  <a:spcBef>
                    <a:spcPts val="1000"/>
                  </a:spcBef>
                  <a:buFont typeface="Arial"/>
                  <a:buChar char="•"/>
                  <a:defRPr sz="1400" kern="1200">
                    <a:solidFill>
                      <a:srgbClr val="FFFFFF"/>
                    </a:solidFill>
                    <a:latin typeface="Segoe UI"/>
                    <a:ea typeface="+mn-ea"/>
                    <a:cs typeface="Segoe UI"/>
                  </a:defRPr>
                </a:lvl3pPr>
                <a:lvl4pPr marL="1600200" indent="-228600" algn="l" defTabSz="457200" rtl="0" eaLnBrk="1" latinLnBrk="0" hangingPunct="1">
                  <a:spcBef>
                    <a:spcPts val="1000"/>
                  </a:spcBef>
                  <a:buFont typeface="Arial"/>
                  <a:buChar char="–"/>
                  <a:defRPr sz="1200" kern="1200">
                    <a:solidFill>
                      <a:srgbClr val="FFFFFF"/>
                    </a:solidFill>
                    <a:latin typeface="Segoe UI"/>
                    <a:ea typeface="+mn-ea"/>
                    <a:cs typeface="Segoe UI"/>
                  </a:defRPr>
                </a:lvl4pPr>
                <a:lvl5pPr marL="2057400" indent="-228600" algn="l" defTabSz="457200" rtl="0" eaLnBrk="1" latinLnBrk="0" hangingPunct="1">
                  <a:spcBef>
                    <a:spcPts val="1000"/>
                  </a:spcBef>
                  <a:buFont typeface="Arial"/>
                  <a:buChar char="»"/>
                  <a:defRPr sz="1000" kern="1200">
                    <a:solidFill>
                      <a:srgbClr val="FFFFFF"/>
                    </a:solidFill>
                    <a:latin typeface="Segoe UI"/>
                    <a:ea typeface="+mn-ea"/>
                    <a:cs typeface="Segoe U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t>Basic unit: </a:t>
                </a:r>
                <a:r>
                  <a:rPr lang="en-US" sz="2800" b="1" dirty="0"/>
                  <a:t>qubit</a:t>
                </a:r>
                <a:r>
                  <a:rPr lang="en-US" sz="2800" dirty="0"/>
                  <a:t> = unit vector</a:t>
                </a:r>
              </a:p>
              <a:p>
                <a:pPr marL="0" indent="0">
                  <a:buNone/>
                </a:pPr>
                <a14:m>
                  <m:oMathPara xmlns:m="http://schemas.openxmlformats.org/officeDocument/2006/math" xmlns="">
                    <m:oMathParaPr>
                      <m:jc m:val="centerGroup"/>
                    </m:oMathParaPr>
                    <m:oMath xmlns:m="http://schemas.openxmlformats.org/officeDocument/2006/math">
                      <m:r>
                        <a:rPr lang="en-US" sz="2800" i="1">
                          <a:latin typeface="Cambria Math" panose="02040503050406030204" pitchFamily="18" charset="0"/>
                        </a:rPr>
                        <m:t>𝛼</m:t>
                      </m:r>
                      <m:d>
                        <m:dPr>
                          <m:begChr m:val="|"/>
                          <m:endChr m:val="⟩"/>
                          <m:ctrlPr>
                            <a:rPr lang="en-US" sz="2800" i="1">
                              <a:latin typeface="Cambria Math" panose="02040503050406030204" pitchFamily="18" charset="0"/>
                            </a:rPr>
                          </m:ctrlPr>
                        </m:dPr>
                        <m:e>
                          <m:r>
                            <a:rPr lang="en-US" sz="2800" i="1">
                              <a:latin typeface="Cambria Math" panose="02040503050406030204" pitchFamily="18" charset="0"/>
                            </a:rPr>
                            <m:t>0</m:t>
                          </m:r>
                        </m:e>
                      </m:d>
                      <m:r>
                        <a:rPr lang="en-US" sz="2800" i="1">
                          <a:latin typeface="Cambria Math" panose="02040503050406030204" pitchFamily="18" charset="0"/>
                        </a:rPr>
                        <m:t>+</m:t>
                      </m:r>
                      <m:r>
                        <a:rPr lang="en-US" sz="2800" i="1">
                          <a:latin typeface="Cambria Math" panose="02040503050406030204" pitchFamily="18" charset="0"/>
                        </a:rPr>
                        <m:t>𝛽</m:t>
                      </m:r>
                      <m:d>
                        <m:dPr>
                          <m:begChr m:val="|"/>
                          <m:endChr m:val="⟩"/>
                          <m:ctrlPr>
                            <a:rPr lang="en-US" sz="2800" i="1">
                              <a:latin typeface="Cambria Math" panose="02040503050406030204" pitchFamily="18" charset="0"/>
                            </a:rPr>
                          </m:ctrlPr>
                        </m:dPr>
                        <m:e>
                          <m:r>
                            <a:rPr lang="en-US" sz="2800" i="1">
                              <a:latin typeface="Cambria Math" panose="02040503050406030204" pitchFamily="18" charset="0"/>
                            </a:rPr>
                            <m:t>1</m:t>
                          </m:r>
                        </m:e>
                      </m:d>
                    </m:oMath>
                  </m:oMathPara>
                </a14:m>
                <a:endParaRPr lang="en-US" sz="2800" dirty="0"/>
              </a:p>
              <a:p>
                <a:pPr marL="0" indent="0">
                  <a:buNone/>
                </a:pPr>
                <a:r>
                  <a:rPr lang="en-US" sz="2800" dirty="0"/>
                  <a:t>Computing: </a:t>
                </a:r>
                <a:r>
                  <a:rPr lang="en-US" sz="2800" b="1" dirty="0"/>
                  <a:t>unitary</a:t>
                </a:r>
                <a:r>
                  <a:rPr lang="en-US" sz="2800" dirty="0"/>
                  <a:t> operation</a:t>
                </a:r>
              </a:p>
            </p:txBody>
          </p:sp>
        </mc:Choice>
        <mc:Fallback xmlns="">
          <p:sp>
            <p:nvSpPr>
              <p:cNvPr id="8" name="Content Placeholder 1"/>
              <p:cNvSpPr txBox="1">
                <a:spLocks noRot="1" noChangeAspect="1" noMove="1" noResize="1" noEditPoints="1" noAdjustHandles="1" noChangeArrowheads="1" noChangeShapeType="1" noTextEdit="1"/>
              </p:cNvSpPr>
              <p:nvPr/>
            </p:nvSpPr>
            <p:spPr>
              <a:xfrm>
                <a:off x="6137566" y="1067967"/>
                <a:ext cx="6041735" cy="4869877"/>
              </a:xfrm>
              <a:prstGeom prst="rect">
                <a:avLst/>
              </a:prstGeom>
              <a:blipFill rotWithShape="0">
                <a:blip r:embed="rId3"/>
                <a:stretch>
                  <a:fillRect/>
                </a:stretch>
              </a:blipFill>
            </p:spPr>
            <p:txBody>
              <a:bodyPr/>
              <a:lstStyle/>
              <a:p>
                <a:r>
                  <a:rPr lang="en-US">
                    <a:noFill/>
                  </a:rPr>
                  <a:t> </a:t>
                </a:r>
              </a:p>
            </p:txBody>
          </p:sp>
        </mc:Fallback>
      </mc:AlternateContent>
      <p:pic>
        <p:nvPicPr>
          <p:cNvPr id="10" name="Picture 9"/>
          <p:cNvPicPr>
            <a:picLocks noChangeAspect="1"/>
          </p:cNvPicPr>
          <p:nvPr/>
        </p:nvPicPr>
        <p:blipFill>
          <a:blip r:embed="rId4"/>
          <a:stretch>
            <a:fillRect/>
          </a:stretch>
        </p:blipFill>
        <p:spPr>
          <a:xfrm>
            <a:off x="8115422" y="3178892"/>
            <a:ext cx="1524684" cy="1195027"/>
          </a:xfrm>
          <a:prstGeom prst="rect">
            <a:avLst/>
          </a:prstGeom>
        </p:spPr>
      </p:pic>
      <mc:AlternateContent xmlns:mc="http://schemas.openxmlformats.org/markup-compatibility/2006" xmlns:a14="http://schemas.microsoft.com/office/drawing/2010/main">
        <mc:Choice Requires="a14">
          <p:sp>
            <p:nvSpPr>
              <p:cNvPr id="11" name="Rectangle 10"/>
              <p:cNvSpPr/>
              <p:nvPr/>
            </p:nvSpPr>
            <p:spPr>
              <a:xfrm>
                <a:off x="6944009" y="4715259"/>
                <a:ext cx="3725122" cy="1668790"/>
              </a:xfrm>
              <a:prstGeom prst="rect">
                <a:avLst/>
              </a:prstGeom>
            </p:spPr>
            <p:txBody>
              <a:bodyPr wrap="none">
                <a:spAutoFit/>
              </a:bodyPr>
              <a:lstStyle/>
              <a:p>
                <a:pPr algn="ctr" defTabSz="609570"/>
                <a:r>
                  <a:rPr lang="en-US" sz="3600" dirty="0">
                    <a:solidFill>
                      <a:prstClr val="white"/>
                    </a:solidFill>
                  </a:rPr>
                  <a:t>NOT</a:t>
                </a:r>
                <a:endParaRPr lang="en-US" sz="3733" i="1" dirty="0">
                  <a:solidFill>
                    <a:srgbClr val="FFFFFF"/>
                  </a:solidFill>
                  <a:latin typeface="Cambria Math" panose="02040503050406030204" pitchFamily="18" charset="0"/>
                </a:endParaRPr>
              </a:p>
              <a:p>
                <a:pPr defTabSz="609570"/>
                <a14:m>
                  <m:oMathPara xmlns:m="http://schemas.openxmlformats.org/officeDocument/2006/math" xmlns="">
                    <m:oMathParaPr>
                      <m:jc m:val="centerGroup"/>
                    </m:oMathParaPr>
                    <m:oMath xmlns:m="http://schemas.openxmlformats.org/officeDocument/2006/math">
                      <m:d>
                        <m:dPr>
                          <m:begChr m:val="["/>
                          <m:endChr m:val="]"/>
                          <m:ctrlPr>
                            <a:rPr lang="en-US" sz="3733" i="1">
                              <a:solidFill>
                                <a:srgbClr val="FFFFFF"/>
                              </a:solidFill>
                              <a:latin typeface="Cambria Math" panose="02040503050406030204" pitchFamily="18" charset="0"/>
                            </a:rPr>
                          </m:ctrlPr>
                        </m:dPr>
                        <m:e>
                          <m:m>
                            <m:mPr>
                              <m:mcs>
                                <m:mc>
                                  <m:mcPr>
                                    <m:count m:val="2"/>
                                    <m:mcJc m:val="center"/>
                                  </m:mcPr>
                                </m:mc>
                              </m:mcs>
                              <m:ctrlPr>
                                <a:rPr lang="en-US" sz="3733" i="1">
                                  <a:solidFill>
                                    <a:srgbClr val="FFFFFF"/>
                                  </a:solidFill>
                                  <a:latin typeface="Cambria Math" panose="02040503050406030204" pitchFamily="18" charset="0"/>
                                </a:rPr>
                              </m:ctrlPr>
                            </m:mPr>
                            <m:mr>
                              <m:e>
                                <m:r>
                                  <m:rPr>
                                    <m:brk m:alnAt="7"/>
                                  </m:rPr>
                                  <a:rPr lang="en-US" sz="3733" i="1">
                                    <a:solidFill>
                                      <a:srgbClr val="FFFFFF"/>
                                    </a:solidFill>
                                    <a:latin typeface="Cambria Math" panose="02040503050406030204" pitchFamily="18" charset="0"/>
                                  </a:rPr>
                                  <m:t>0</m:t>
                                </m:r>
                              </m:e>
                              <m:e>
                                <m:r>
                                  <a:rPr lang="en-US" sz="3733" i="1">
                                    <a:solidFill>
                                      <a:srgbClr val="FFFFFF"/>
                                    </a:solidFill>
                                    <a:latin typeface="Cambria Math" panose="02040503050406030204" pitchFamily="18" charset="0"/>
                                  </a:rPr>
                                  <m:t>1</m:t>
                                </m:r>
                              </m:e>
                            </m:mr>
                            <m:mr>
                              <m:e>
                                <m:r>
                                  <a:rPr lang="en-US" sz="3733" i="1">
                                    <a:solidFill>
                                      <a:srgbClr val="FFFFFF"/>
                                    </a:solidFill>
                                    <a:latin typeface="Cambria Math" panose="02040503050406030204" pitchFamily="18" charset="0"/>
                                  </a:rPr>
                                  <m:t>1</m:t>
                                </m:r>
                              </m:e>
                              <m:e>
                                <m:r>
                                  <a:rPr lang="en-US" sz="3733" i="1">
                                    <a:solidFill>
                                      <a:srgbClr val="FFFFFF"/>
                                    </a:solidFill>
                                    <a:latin typeface="Cambria Math" panose="02040503050406030204" pitchFamily="18" charset="0"/>
                                  </a:rPr>
                                  <m:t>0</m:t>
                                </m:r>
                              </m:e>
                            </m:mr>
                          </m:m>
                        </m:e>
                      </m:d>
                      <m:d>
                        <m:dPr>
                          <m:begChr m:val="["/>
                          <m:endChr m:val="]"/>
                          <m:ctrlPr>
                            <a:rPr lang="en-US" sz="3733" i="1">
                              <a:solidFill>
                                <a:srgbClr val="FFFFFF"/>
                              </a:solidFill>
                              <a:latin typeface="Cambria Math" panose="02040503050406030204" pitchFamily="18" charset="0"/>
                            </a:rPr>
                          </m:ctrlPr>
                        </m:dPr>
                        <m:e>
                          <m:m>
                            <m:mPr>
                              <m:mcs>
                                <m:mc>
                                  <m:mcPr>
                                    <m:count m:val="1"/>
                                    <m:mcJc m:val="center"/>
                                  </m:mcPr>
                                </m:mc>
                              </m:mcs>
                              <m:ctrlPr>
                                <a:rPr lang="en-US" sz="3733" i="1">
                                  <a:solidFill>
                                    <a:srgbClr val="FFFFFF"/>
                                  </a:solidFill>
                                  <a:latin typeface="Cambria Math" panose="02040503050406030204" pitchFamily="18" charset="0"/>
                                </a:rPr>
                              </m:ctrlPr>
                            </m:mPr>
                            <m:mr>
                              <m:e>
                                <m:r>
                                  <a:rPr lang="en-US" sz="3733" i="1">
                                    <a:solidFill>
                                      <a:srgbClr val="FFFFFF"/>
                                    </a:solidFill>
                                    <a:latin typeface="Cambria Math" panose="02040503050406030204" pitchFamily="18" charset="0"/>
                                  </a:rPr>
                                  <m:t>𝛼</m:t>
                                </m:r>
                              </m:e>
                            </m:mr>
                            <m:mr>
                              <m:e>
                                <m:r>
                                  <a:rPr lang="en-US" sz="3733" i="1">
                                    <a:solidFill>
                                      <a:srgbClr val="FFFFFF"/>
                                    </a:solidFill>
                                    <a:latin typeface="Cambria Math" panose="02040503050406030204" pitchFamily="18" charset="0"/>
                                  </a:rPr>
                                  <m:t>𝛽</m:t>
                                </m:r>
                              </m:e>
                            </m:mr>
                          </m:m>
                        </m:e>
                      </m:d>
                      <m:r>
                        <a:rPr lang="en-US" sz="3733" i="1">
                          <a:solidFill>
                            <a:srgbClr val="FFFFFF"/>
                          </a:solidFill>
                          <a:latin typeface="Cambria Math" panose="02040503050406030204" pitchFamily="18" charset="0"/>
                        </a:rPr>
                        <m:t>=</m:t>
                      </m:r>
                      <m:d>
                        <m:dPr>
                          <m:begChr m:val="["/>
                          <m:endChr m:val="]"/>
                          <m:ctrlPr>
                            <a:rPr lang="en-US" sz="3733" i="1">
                              <a:solidFill>
                                <a:srgbClr val="FFFFFF"/>
                              </a:solidFill>
                              <a:latin typeface="Cambria Math" panose="02040503050406030204" pitchFamily="18" charset="0"/>
                            </a:rPr>
                          </m:ctrlPr>
                        </m:dPr>
                        <m:e>
                          <m:m>
                            <m:mPr>
                              <m:mcs>
                                <m:mc>
                                  <m:mcPr>
                                    <m:count m:val="1"/>
                                    <m:mcJc m:val="center"/>
                                  </m:mcPr>
                                </m:mc>
                              </m:mcs>
                              <m:ctrlPr>
                                <a:rPr lang="en-US" sz="3733" i="1">
                                  <a:solidFill>
                                    <a:srgbClr val="FFFFFF"/>
                                  </a:solidFill>
                                  <a:latin typeface="Cambria Math" panose="02040503050406030204" pitchFamily="18" charset="0"/>
                                </a:rPr>
                              </m:ctrlPr>
                            </m:mPr>
                            <m:mr>
                              <m:e>
                                <m:r>
                                  <a:rPr lang="en-US" sz="3733" i="1">
                                    <a:solidFill>
                                      <a:srgbClr val="FFFFFF"/>
                                    </a:solidFill>
                                    <a:latin typeface="Cambria Math" panose="02040503050406030204" pitchFamily="18" charset="0"/>
                                  </a:rPr>
                                  <m:t>𝛽</m:t>
                                </m:r>
                              </m:e>
                            </m:mr>
                            <m:mr>
                              <m:e>
                                <m:r>
                                  <a:rPr lang="en-US" sz="3733" i="1">
                                    <a:solidFill>
                                      <a:srgbClr val="FFFFFF"/>
                                    </a:solidFill>
                                    <a:latin typeface="Cambria Math" panose="02040503050406030204" pitchFamily="18" charset="0"/>
                                  </a:rPr>
                                  <m:t>𝛼</m:t>
                                </m:r>
                              </m:e>
                            </m:mr>
                          </m:m>
                        </m:e>
                      </m:d>
                    </m:oMath>
                  </m:oMathPara>
                </a14:m>
                <a:endParaRPr lang="en-US" sz="3733" dirty="0">
                  <a:solidFill>
                    <a:srgbClr val="FFFFFF"/>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6944009" y="4715259"/>
                <a:ext cx="3725122" cy="1668790"/>
              </a:xfrm>
              <a:prstGeom prst="rect">
                <a:avLst/>
              </a:prstGeom>
              <a:blipFill rotWithShape="0">
                <a:blip r:embed="rId5"/>
                <a:stretch>
                  <a:fillRect t="-5861"/>
                </a:stretch>
              </a:blipFill>
            </p:spPr>
            <p:txBody>
              <a:bodyPr/>
              <a:lstStyle/>
              <a:p>
                <a:r>
                  <a:rPr lang="en-US">
                    <a:noFill/>
                  </a:rPr>
                  <a:t> </a:t>
                </a:r>
              </a:p>
            </p:txBody>
          </p:sp>
        </mc:Fallback>
      </mc:AlternateContent>
      <p:sp>
        <p:nvSpPr>
          <p:cNvPr id="12" name="Isosceles Triangle 11"/>
          <p:cNvSpPr/>
          <p:nvPr/>
        </p:nvSpPr>
        <p:spPr>
          <a:xfrm rot="5400000">
            <a:off x="2272145" y="3178893"/>
            <a:ext cx="969819" cy="83892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endParaRPr>
          </a:p>
        </p:txBody>
      </p:sp>
      <p:cxnSp>
        <p:nvCxnSpPr>
          <p:cNvPr id="14" name="Straight Connector 13"/>
          <p:cNvCxnSpPr/>
          <p:nvPr/>
        </p:nvCxnSpPr>
        <p:spPr>
          <a:xfrm flipH="1">
            <a:off x="1454730" y="3586035"/>
            <a:ext cx="2272145"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
        <p:nvSpPr>
          <p:cNvPr id="15" name="Oval 14"/>
          <p:cNvSpPr/>
          <p:nvPr/>
        </p:nvSpPr>
        <p:spPr>
          <a:xfrm>
            <a:off x="3107245" y="3516761"/>
            <a:ext cx="190137" cy="1901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endParaRPr>
          </a:p>
        </p:txBody>
      </p:sp>
      <mc:AlternateContent xmlns:mc="http://schemas.openxmlformats.org/markup-compatibility/2006" xmlns:a14="http://schemas.microsoft.com/office/drawing/2010/main">
        <mc:Choice Requires="a14">
          <p:sp>
            <p:nvSpPr>
              <p:cNvPr id="16" name="TextBox 15"/>
              <p:cNvSpPr txBox="1"/>
              <p:nvPr/>
            </p:nvSpPr>
            <p:spPr>
              <a:xfrm>
                <a:off x="1969392" y="4332353"/>
                <a:ext cx="1780424" cy="2185214"/>
              </a:xfrm>
              <a:prstGeom prst="rect">
                <a:avLst/>
              </a:prstGeom>
              <a:noFill/>
            </p:spPr>
            <p:txBody>
              <a:bodyPr wrap="none" rtlCol="0">
                <a:spAutoFit/>
              </a:bodyPr>
              <a:lstStyle/>
              <a:p>
                <a:pPr defTabSz="914377"/>
                <a:r>
                  <a:rPr lang="en-US" sz="3200" dirty="0">
                    <a:solidFill>
                      <a:prstClr val="white"/>
                    </a:solidFill>
                  </a:rPr>
                  <a:t>  </a:t>
                </a:r>
                <a:r>
                  <a:rPr lang="en-US" sz="4000" dirty="0">
                    <a:solidFill>
                      <a:prstClr val="white"/>
                    </a:solidFill>
                  </a:rPr>
                  <a:t>NOT</a:t>
                </a:r>
              </a:p>
              <a:p>
                <a:pPr defTabSz="914377"/>
                <a14:m>
                  <m:oMathPara xmlns:m="http://schemas.openxmlformats.org/officeDocument/2006/math" xmlns="">
                    <m:oMathParaPr>
                      <m:jc m:val="centerGroup"/>
                    </m:oMathParaPr>
                    <m:oMath xmlns:m="http://schemas.openxmlformats.org/officeDocument/2006/math">
                      <m:r>
                        <a:rPr lang="en-US" sz="3600" i="1">
                          <a:solidFill>
                            <a:prstClr val="white"/>
                          </a:solidFill>
                          <a:latin typeface="Cambria Math" panose="02040503050406030204" pitchFamily="18" charset="0"/>
                        </a:rPr>
                        <m:t>0→1</m:t>
                      </m:r>
                    </m:oMath>
                  </m:oMathPara>
                </a14:m>
                <a:endParaRPr lang="en-US" sz="3600" dirty="0">
                  <a:solidFill>
                    <a:prstClr val="white"/>
                  </a:solidFill>
                </a:endParaRPr>
              </a:p>
              <a:p>
                <a:pPr defTabSz="914377"/>
                <a14:m>
                  <m:oMathPara xmlns:m="http://schemas.openxmlformats.org/officeDocument/2006/math" xmlns="">
                    <m:oMathParaPr>
                      <m:jc m:val="centerGroup"/>
                    </m:oMathParaPr>
                    <m:oMath xmlns:m="http://schemas.openxmlformats.org/officeDocument/2006/math">
                      <m:r>
                        <a:rPr lang="en-US" sz="3600" i="1">
                          <a:solidFill>
                            <a:prstClr val="white"/>
                          </a:solidFill>
                          <a:latin typeface="Cambria Math" panose="02040503050406030204" pitchFamily="18" charset="0"/>
                        </a:rPr>
                        <m:t>1→0</m:t>
                      </m:r>
                    </m:oMath>
                  </m:oMathPara>
                </a14:m>
                <a:endParaRPr lang="en-US" sz="3600" dirty="0">
                  <a:solidFill>
                    <a:prstClr val="white"/>
                  </a:solidFill>
                </a:endParaRPr>
              </a:p>
              <a:p>
                <a:pPr defTabSz="914377"/>
                <a:endParaRPr lang="en-US" sz="2400" dirty="0">
                  <a:solidFill>
                    <a:prstClr val="black"/>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1969392" y="4332353"/>
                <a:ext cx="1780424" cy="2185214"/>
              </a:xfrm>
              <a:prstGeom prst="rect">
                <a:avLst/>
              </a:prstGeom>
              <a:blipFill rotWithShape="0">
                <a:blip r:embed="rId6"/>
                <a:stretch>
                  <a:fillRect t="-5028"/>
                </a:stretch>
              </a:blipFill>
            </p:spPr>
            <p:txBody>
              <a:bodyPr/>
              <a:lstStyle/>
              <a:p>
                <a:r>
                  <a:rPr lang="en-US">
                    <a:noFill/>
                  </a:rPr>
                  <a:t> </a:t>
                </a:r>
              </a:p>
            </p:txBody>
          </p:sp>
        </mc:Fallback>
      </mc:AlternateContent>
    </p:spTree>
    <p:extLst>
      <p:ext uri="{BB962C8B-B14F-4D97-AF65-F5344CB8AC3E}">
        <p14:creationId xmlns:p14="http://schemas.microsoft.com/office/powerpoint/2010/main" val="1281520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anim calcmode="lin" valueType="num">
                                      <p:cBhvr>
                                        <p:cTn id="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8">
                                            <p:txEl>
                                              <p:pRg st="2" end="2"/>
                                            </p:txEl>
                                          </p:spTgt>
                                        </p:tgtEl>
                                        <p:attrNameLst>
                                          <p:attrName>style.visibility</p:attrName>
                                        </p:attrNameLst>
                                      </p:cBhvr>
                                      <p:to>
                                        <p:strVal val="visible"/>
                                      </p:to>
                                    </p:set>
                                    <p:animEffect transition="in" filter="fade">
                                      <p:cBhvr>
                                        <p:cTn id="34" dur="1000"/>
                                        <p:tgtEl>
                                          <p:spTgt spid="8">
                                            <p:txEl>
                                              <p:pRg st="2" end="2"/>
                                            </p:txEl>
                                          </p:spTgt>
                                        </p:tgtEl>
                                      </p:cBhvr>
                                    </p:animEffect>
                                    <p:anim calcmode="lin" valueType="num">
                                      <p:cBhvr>
                                        <p:cTn id="3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8">
                                            <p:txEl>
                                              <p:pRg st="2" end="2"/>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5" grpId="0" animBg="1"/>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374536" y="-7891"/>
            <a:ext cx="11402935" cy="1219200"/>
          </a:xfrm>
        </p:spPr>
        <p:txBody>
          <a:bodyPr/>
          <a:lstStyle/>
          <a:p>
            <a:r>
              <a:rPr lang="en-US" dirty="0" smtClean="0">
                <a:solidFill>
                  <a:schemeClr val="bg1"/>
                </a:solidFill>
              </a:rPr>
              <a:t>Quantum Gates: Digital quantum computation</a:t>
            </a:r>
            <a:endParaRPr lang="en-US" dirty="0">
              <a:solidFill>
                <a:schemeClr val="bg1"/>
              </a:solidFill>
            </a:endParaRPr>
          </a:p>
        </p:txBody>
      </p:sp>
      <p:sp>
        <p:nvSpPr>
          <p:cNvPr id="7" name="Content Placeholder 1"/>
          <p:cNvSpPr txBox="1">
            <a:spLocks/>
          </p:cNvSpPr>
          <p:nvPr/>
        </p:nvSpPr>
        <p:spPr>
          <a:xfrm>
            <a:off x="678883" y="1405276"/>
            <a:ext cx="5704764" cy="48698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prstClr val="white"/>
                </a:solidFill>
                <a:cs typeface="Segoe UI" panose="020B0502040204020203" pitchFamily="34" charset="0"/>
              </a:rPr>
              <a:t>Basic unit: </a:t>
            </a:r>
            <a:r>
              <a:rPr lang="en-US" b="1" dirty="0">
                <a:solidFill>
                  <a:prstClr val="white"/>
                </a:solidFill>
                <a:cs typeface="Segoe UI" panose="020B0502040204020203" pitchFamily="34" charset="0"/>
              </a:rPr>
              <a:t>bit</a:t>
            </a:r>
            <a:r>
              <a:rPr lang="en-US" dirty="0">
                <a:solidFill>
                  <a:prstClr val="white"/>
                </a:solidFill>
                <a:cs typeface="Segoe UI" panose="020B0502040204020203" pitchFamily="34" charset="0"/>
              </a:rPr>
              <a:t> = 0 or 1</a:t>
            </a:r>
          </a:p>
          <a:p>
            <a:pPr marL="0" indent="0">
              <a:buNone/>
            </a:pPr>
            <a:r>
              <a:rPr lang="en-US" dirty="0">
                <a:solidFill>
                  <a:prstClr val="white"/>
                </a:solidFill>
                <a:cs typeface="Segoe UI" panose="020B0502040204020203" pitchFamily="34" charset="0"/>
              </a:rPr>
              <a:t>Computing: </a:t>
            </a:r>
            <a:r>
              <a:rPr lang="en-US" b="1" dirty="0">
                <a:solidFill>
                  <a:prstClr val="white"/>
                </a:solidFill>
                <a:cs typeface="Segoe UI" panose="020B0502040204020203" pitchFamily="34" charset="0"/>
              </a:rPr>
              <a:t>logical</a:t>
            </a:r>
            <a:r>
              <a:rPr lang="en-US" dirty="0">
                <a:solidFill>
                  <a:prstClr val="white"/>
                </a:solidFill>
                <a:cs typeface="Segoe UI" panose="020B0502040204020203" pitchFamily="34" charset="0"/>
              </a:rPr>
              <a:t> operation</a:t>
            </a:r>
          </a:p>
          <a:p>
            <a:pPr marL="0" indent="0">
              <a:buNone/>
            </a:pPr>
            <a:r>
              <a:rPr lang="en-US" dirty="0">
                <a:solidFill>
                  <a:prstClr val="white"/>
                </a:solidFill>
                <a:cs typeface="Segoe UI" panose="020B0502040204020203" pitchFamily="34" charset="0"/>
              </a:rPr>
              <a:t>Description: </a:t>
            </a:r>
            <a:r>
              <a:rPr lang="en-US" b="1" dirty="0">
                <a:solidFill>
                  <a:prstClr val="white"/>
                </a:solidFill>
                <a:cs typeface="Segoe UI" panose="020B0502040204020203" pitchFamily="34" charset="0"/>
              </a:rPr>
              <a:t>truth table</a:t>
            </a:r>
            <a:endParaRPr lang="en-US" dirty="0">
              <a:solidFill>
                <a:prstClr val="white"/>
              </a:solidFill>
              <a:cs typeface="Segoe UI" panose="020B0502040204020203" pitchFamily="34" charset="0"/>
            </a:endParaRPr>
          </a:p>
          <a:p>
            <a:pPr marL="0" indent="0">
              <a:buNone/>
            </a:pPr>
            <a:endParaRPr lang="en-US" dirty="0">
              <a:solidFill>
                <a:prstClr val="white"/>
              </a:solidFill>
              <a:cs typeface="Segoe UI" panose="020B0502040204020203" pitchFamily="34" charset="0"/>
            </a:endParaRPr>
          </a:p>
          <a:p>
            <a:pPr marL="0" indent="0">
              <a:buNone/>
            </a:pPr>
            <a:endParaRPr lang="en-US" dirty="0">
              <a:solidFill>
                <a:prstClr val="black"/>
              </a:solidFill>
            </a:endParaRPr>
          </a:p>
          <a:p>
            <a:pPr marL="0" indent="0">
              <a:buNone/>
            </a:pPr>
            <a:endParaRPr lang="en-US" dirty="0">
              <a:solidFill>
                <a:prstClr val="black"/>
              </a:solidFill>
            </a:endParaRPr>
          </a:p>
        </p:txBody>
      </p:sp>
      <mc:AlternateContent xmlns:mc="http://schemas.openxmlformats.org/markup-compatibility/2006" xmlns:a14="http://schemas.microsoft.com/office/drawing/2010/main">
        <mc:Choice Requires="a14">
          <p:sp>
            <p:nvSpPr>
              <p:cNvPr id="8" name="Content Placeholder 1"/>
              <p:cNvSpPr txBox="1">
                <a:spLocks/>
              </p:cNvSpPr>
              <p:nvPr/>
            </p:nvSpPr>
            <p:spPr>
              <a:xfrm>
                <a:off x="6137566" y="1067967"/>
                <a:ext cx="6041735" cy="4869877"/>
              </a:xfrm>
              <a:prstGeom prst="rect">
                <a:avLst/>
              </a:prstGeom>
            </p:spPr>
            <p:txBody>
              <a:bodyPr lIns="243840" tIns="243840" rIns="243840" bIns="243840"/>
              <a:lstStyle>
                <a:lvl1pPr marL="342900" indent="-342900" algn="l" defTabSz="457200" rtl="0" eaLnBrk="1" latinLnBrk="0" hangingPunct="1">
                  <a:spcBef>
                    <a:spcPts val="1000"/>
                  </a:spcBef>
                  <a:buFont typeface="Arial"/>
                  <a:buChar char="•"/>
                  <a:defRPr sz="1800" kern="1200">
                    <a:solidFill>
                      <a:srgbClr val="FFFFFF"/>
                    </a:solidFill>
                    <a:latin typeface="Segoe UI"/>
                    <a:ea typeface="+mn-ea"/>
                    <a:cs typeface="Segoe UI"/>
                  </a:defRPr>
                </a:lvl1pPr>
                <a:lvl2pPr marL="742950" indent="-285750" algn="l" defTabSz="457200" rtl="0" eaLnBrk="1" latinLnBrk="0" hangingPunct="1">
                  <a:spcBef>
                    <a:spcPts val="1000"/>
                  </a:spcBef>
                  <a:buFont typeface="Arial"/>
                  <a:buChar char="–"/>
                  <a:defRPr sz="1600" kern="1200">
                    <a:solidFill>
                      <a:srgbClr val="FFFFFF"/>
                    </a:solidFill>
                    <a:latin typeface="Segoe UI"/>
                    <a:ea typeface="+mn-ea"/>
                    <a:cs typeface="Segoe UI"/>
                  </a:defRPr>
                </a:lvl2pPr>
                <a:lvl3pPr marL="1143000" indent="-228600" algn="l" defTabSz="457200" rtl="0" eaLnBrk="1" latinLnBrk="0" hangingPunct="1">
                  <a:spcBef>
                    <a:spcPts val="1000"/>
                  </a:spcBef>
                  <a:buFont typeface="Arial"/>
                  <a:buChar char="•"/>
                  <a:defRPr sz="1400" kern="1200">
                    <a:solidFill>
                      <a:srgbClr val="FFFFFF"/>
                    </a:solidFill>
                    <a:latin typeface="Segoe UI"/>
                    <a:ea typeface="+mn-ea"/>
                    <a:cs typeface="Segoe UI"/>
                  </a:defRPr>
                </a:lvl3pPr>
                <a:lvl4pPr marL="1600200" indent="-228600" algn="l" defTabSz="457200" rtl="0" eaLnBrk="1" latinLnBrk="0" hangingPunct="1">
                  <a:spcBef>
                    <a:spcPts val="1000"/>
                  </a:spcBef>
                  <a:buFont typeface="Arial"/>
                  <a:buChar char="–"/>
                  <a:defRPr sz="1200" kern="1200">
                    <a:solidFill>
                      <a:srgbClr val="FFFFFF"/>
                    </a:solidFill>
                    <a:latin typeface="Segoe UI"/>
                    <a:ea typeface="+mn-ea"/>
                    <a:cs typeface="Segoe UI"/>
                  </a:defRPr>
                </a:lvl4pPr>
                <a:lvl5pPr marL="2057400" indent="-228600" algn="l" defTabSz="457200" rtl="0" eaLnBrk="1" latinLnBrk="0" hangingPunct="1">
                  <a:spcBef>
                    <a:spcPts val="1000"/>
                  </a:spcBef>
                  <a:buFont typeface="Arial"/>
                  <a:buChar char="»"/>
                  <a:defRPr sz="1000" kern="1200">
                    <a:solidFill>
                      <a:srgbClr val="FFFFFF"/>
                    </a:solidFill>
                    <a:latin typeface="Segoe UI"/>
                    <a:ea typeface="+mn-ea"/>
                    <a:cs typeface="Segoe U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t>Basic unit: </a:t>
                </a:r>
                <a:r>
                  <a:rPr lang="en-US" sz="2800" b="1" dirty="0"/>
                  <a:t>qubit</a:t>
                </a:r>
                <a:r>
                  <a:rPr lang="en-US" sz="2800" dirty="0"/>
                  <a:t> = unit vector</a:t>
                </a:r>
              </a:p>
              <a:p>
                <a:pPr marL="0" indent="0">
                  <a:buNone/>
                </a:pPr>
                <a14:m>
                  <m:oMathPara xmlns:m="http://schemas.openxmlformats.org/officeDocument/2006/math" xmlns="">
                    <m:oMathParaPr>
                      <m:jc m:val="centerGroup"/>
                    </m:oMathParaPr>
                    <m:oMath xmlns:m="http://schemas.openxmlformats.org/officeDocument/2006/math">
                      <m:r>
                        <a:rPr lang="en-US" sz="2800" i="1">
                          <a:latin typeface="Cambria Math" panose="02040503050406030204" pitchFamily="18" charset="0"/>
                        </a:rPr>
                        <m:t>𝛼</m:t>
                      </m:r>
                      <m:d>
                        <m:dPr>
                          <m:begChr m:val="|"/>
                          <m:endChr m:val="⟩"/>
                          <m:ctrlPr>
                            <a:rPr lang="en-US" sz="2800" i="1">
                              <a:latin typeface="Cambria Math" panose="02040503050406030204" pitchFamily="18" charset="0"/>
                            </a:rPr>
                          </m:ctrlPr>
                        </m:dPr>
                        <m:e>
                          <m:r>
                            <a:rPr lang="en-US" sz="2800" i="1">
                              <a:latin typeface="Cambria Math" panose="02040503050406030204" pitchFamily="18" charset="0"/>
                            </a:rPr>
                            <m:t>0</m:t>
                          </m:r>
                        </m:e>
                      </m:d>
                      <m:r>
                        <a:rPr lang="en-US" sz="2800" i="1">
                          <a:latin typeface="Cambria Math" panose="02040503050406030204" pitchFamily="18" charset="0"/>
                        </a:rPr>
                        <m:t>+</m:t>
                      </m:r>
                      <m:r>
                        <a:rPr lang="en-US" sz="2800" i="1">
                          <a:latin typeface="Cambria Math" panose="02040503050406030204" pitchFamily="18" charset="0"/>
                        </a:rPr>
                        <m:t>𝛽</m:t>
                      </m:r>
                      <m:d>
                        <m:dPr>
                          <m:begChr m:val="|"/>
                          <m:endChr m:val="⟩"/>
                          <m:ctrlPr>
                            <a:rPr lang="en-US" sz="2800" i="1">
                              <a:latin typeface="Cambria Math" panose="02040503050406030204" pitchFamily="18" charset="0"/>
                            </a:rPr>
                          </m:ctrlPr>
                        </m:dPr>
                        <m:e>
                          <m:r>
                            <a:rPr lang="en-US" sz="2800" i="1">
                              <a:latin typeface="Cambria Math" panose="02040503050406030204" pitchFamily="18" charset="0"/>
                            </a:rPr>
                            <m:t>1</m:t>
                          </m:r>
                        </m:e>
                      </m:d>
                    </m:oMath>
                  </m:oMathPara>
                </a14:m>
                <a:endParaRPr lang="en-US" sz="2800" dirty="0"/>
              </a:p>
              <a:p>
                <a:pPr marL="0" indent="0">
                  <a:buNone/>
                </a:pPr>
                <a:r>
                  <a:rPr lang="en-US" sz="2800" dirty="0"/>
                  <a:t>Computing: </a:t>
                </a:r>
                <a:r>
                  <a:rPr lang="en-US" sz="2800" b="1" dirty="0"/>
                  <a:t>unitary</a:t>
                </a:r>
                <a:r>
                  <a:rPr lang="en-US" sz="2800" dirty="0"/>
                  <a:t> operation</a:t>
                </a:r>
              </a:p>
              <a:p>
                <a:pPr marL="0" indent="0">
                  <a:buNone/>
                </a:pPr>
                <a:r>
                  <a:rPr lang="en-US" sz="2800" dirty="0"/>
                  <a:t>Description: </a:t>
                </a:r>
                <a:r>
                  <a:rPr lang="en-US" sz="2800" b="1" dirty="0"/>
                  <a:t>unitary matrix</a:t>
                </a:r>
                <a:endParaRPr lang="en-US" sz="2800" dirty="0"/>
              </a:p>
            </p:txBody>
          </p:sp>
        </mc:Choice>
        <mc:Fallback xmlns="">
          <p:sp>
            <p:nvSpPr>
              <p:cNvPr id="8" name="Content Placeholder 1"/>
              <p:cNvSpPr txBox="1">
                <a:spLocks noRot="1" noChangeAspect="1" noMove="1" noResize="1" noEditPoints="1" noAdjustHandles="1" noChangeArrowheads="1" noChangeShapeType="1" noTextEdit="1"/>
              </p:cNvSpPr>
              <p:nvPr/>
            </p:nvSpPr>
            <p:spPr>
              <a:xfrm>
                <a:off x="6137566" y="1067967"/>
                <a:ext cx="6041735" cy="4869877"/>
              </a:xfrm>
              <a:prstGeom prst="rect">
                <a:avLst/>
              </a:prstGeom>
              <a:blipFill rotWithShape="0">
                <a:blip r:embed="rId3"/>
                <a:stretch>
                  <a:fillRect/>
                </a:stretch>
              </a:blipFill>
            </p:spPr>
            <p:txBody>
              <a:bodyPr/>
              <a:lstStyle/>
              <a:p>
                <a:r>
                  <a:rPr lang="en-US">
                    <a:noFill/>
                  </a:rPr>
                  <a:t> </a:t>
                </a:r>
              </a:p>
            </p:txBody>
          </p:sp>
        </mc:Fallback>
      </mc:AlternateContent>
      <p:pic>
        <p:nvPicPr>
          <p:cNvPr id="22" name="Picture 21"/>
          <p:cNvPicPr>
            <a:picLocks noChangeAspect="1"/>
          </p:cNvPicPr>
          <p:nvPr/>
        </p:nvPicPr>
        <p:blipFill>
          <a:blip r:embed="rId4"/>
          <a:stretch>
            <a:fillRect/>
          </a:stretch>
        </p:blipFill>
        <p:spPr>
          <a:xfrm>
            <a:off x="341912" y="3510251"/>
            <a:ext cx="3032205" cy="1486255"/>
          </a:xfrm>
          <a:prstGeom prst="rect">
            <a:avLst/>
          </a:prstGeom>
        </p:spPr>
      </p:pic>
      <p:graphicFrame>
        <p:nvGraphicFramePr>
          <p:cNvPr id="23" name="Table 22"/>
          <p:cNvGraphicFramePr>
            <a:graphicFrameLocks noGrp="1"/>
          </p:cNvGraphicFramePr>
          <p:nvPr>
            <p:extLst/>
          </p:nvPr>
        </p:nvGraphicFramePr>
        <p:xfrm>
          <a:off x="3686690" y="3538865"/>
          <a:ext cx="2152852" cy="2057400"/>
        </p:xfrm>
        <a:graphic>
          <a:graphicData uri="http://schemas.openxmlformats.org/drawingml/2006/table">
            <a:tbl>
              <a:tblPr firstRow="1" bandRow="1"/>
              <a:tblGrid>
                <a:gridCol w="659993"/>
                <a:gridCol w="780288"/>
                <a:gridCol w="712571"/>
              </a:tblGrid>
              <a:tr h="411480">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1900" dirty="0" smtClean="0">
                          <a:solidFill>
                            <a:sysClr val="windowText" lastClr="000000"/>
                          </a:solidFill>
                        </a:rPr>
                        <a:t>A</a:t>
                      </a:r>
                      <a:endParaRPr lang="en-US" sz="1900" dirty="0">
                        <a:solidFill>
                          <a:sysClr val="windowText" lastClr="000000"/>
                        </a:solidFill>
                      </a:endParaRPr>
                    </a:p>
                  </a:txBody>
                  <a:tcPr marL="121920" marR="121920" marT="60960" marB="60960">
                    <a:lnL>
                      <a:noFill/>
                    </a:lnL>
                    <a:lnR>
                      <a:noFill/>
                    </a:lnR>
                    <a:lnT>
                      <a:noFill/>
                    </a:lnT>
                    <a:lnB w="25400" cmpd="sng">
                      <a:solidFill>
                        <a:srgbClr val="FFFFFF"/>
                      </a:solidFill>
                    </a:lnB>
                    <a:lnTlToBr w="12700" cmpd="sng">
                      <a:noFill/>
                      <a:prstDash val="solid"/>
                    </a:lnTlToBr>
                    <a:lnBlToTr w="12700" cmpd="sng">
                      <a:noFill/>
                      <a:prstDash val="solid"/>
                    </a:lnBlToTr>
                    <a:solidFill>
                      <a:srgbClr val="FFFFFE"/>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1900" dirty="0" smtClean="0">
                          <a:solidFill>
                            <a:sysClr val="windowText" lastClr="000000"/>
                          </a:solidFill>
                        </a:rPr>
                        <a:t>B</a:t>
                      </a:r>
                      <a:endParaRPr lang="en-US" sz="1900" dirty="0">
                        <a:solidFill>
                          <a:sysClr val="windowText" lastClr="000000"/>
                        </a:solidFill>
                      </a:endParaRPr>
                    </a:p>
                  </a:txBody>
                  <a:tcPr marL="121920" marR="121920" marT="60960" marB="60960">
                    <a:lnL>
                      <a:noFill/>
                    </a:lnL>
                    <a:lnR>
                      <a:noFill/>
                    </a:lnR>
                    <a:lnT>
                      <a:noFill/>
                    </a:lnT>
                    <a:lnB w="25400" cmpd="sng">
                      <a:solidFill>
                        <a:srgbClr val="FFFFFF"/>
                      </a:solidFill>
                    </a:lnB>
                    <a:lnTlToBr w="12700" cmpd="sng">
                      <a:noFill/>
                      <a:prstDash val="solid"/>
                    </a:lnTlToBr>
                    <a:lnBlToTr w="12700" cmpd="sng">
                      <a:noFill/>
                      <a:prstDash val="solid"/>
                    </a:lnBlToTr>
                    <a:solidFill>
                      <a:srgbClr val="FFFFFE"/>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1900" dirty="0" smtClean="0">
                          <a:solidFill>
                            <a:sysClr val="windowText" lastClr="000000"/>
                          </a:solidFill>
                        </a:rPr>
                        <a:t>Y</a:t>
                      </a:r>
                      <a:endParaRPr lang="en-US" sz="1900" dirty="0">
                        <a:solidFill>
                          <a:sysClr val="windowText" lastClr="000000"/>
                        </a:solidFill>
                      </a:endParaRPr>
                    </a:p>
                  </a:txBody>
                  <a:tcPr marL="121920" marR="121920" marT="60960" marB="60960">
                    <a:lnL>
                      <a:noFill/>
                    </a:lnL>
                    <a:lnR>
                      <a:noFill/>
                    </a:lnR>
                    <a:lnT>
                      <a:noFill/>
                    </a:lnT>
                    <a:lnB w="25400" cmpd="sng">
                      <a:solidFill>
                        <a:srgbClr val="FFFFFF"/>
                      </a:solidFill>
                    </a:lnB>
                    <a:lnTlToBr w="12700" cmpd="sng">
                      <a:noFill/>
                      <a:prstDash val="solid"/>
                    </a:lnTlToBr>
                    <a:lnBlToTr w="12700" cmpd="sng">
                      <a:noFill/>
                      <a:prstDash val="solid"/>
                    </a:lnBlToTr>
                    <a:solidFill>
                      <a:srgbClr val="FFFFFE"/>
                    </a:solidFill>
                  </a:tcPr>
                </a:tc>
              </a:tr>
              <a:tr h="411480">
                <a:tc>
                  <a:txBody>
                    <a:bodyPr/>
                    <a:lstStyle>
                      <a:lvl1pPr marL="0" algn="l" defTabSz="914400" rtl="0" eaLnBrk="1" latinLnBrk="0" hangingPunct="1">
                        <a:defRPr sz="1800" kern="1200">
                          <a:solidFill>
                            <a:schemeClr val="lt1"/>
                          </a:solidFill>
                          <a:latin typeface="Segoe UI"/>
                        </a:defRPr>
                      </a:lvl1pPr>
                      <a:lvl2pPr marL="457200" algn="l" defTabSz="914400" rtl="0" eaLnBrk="1" latinLnBrk="0" hangingPunct="1">
                        <a:defRPr sz="1800" kern="1200">
                          <a:solidFill>
                            <a:schemeClr val="lt1"/>
                          </a:solidFill>
                          <a:latin typeface="Segoe UI"/>
                        </a:defRPr>
                      </a:lvl2pPr>
                      <a:lvl3pPr marL="914400" algn="l" defTabSz="914400" rtl="0" eaLnBrk="1" latinLnBrk="0" hangingPunct="1">
                        <a:defRPr sz="1800" kern="1200">
                          <a:solidFill>
                            <a:schemeClr val="lt1"/>
                          </a:solidFill>
                          <a:latin typeface="Segoe UI"/>
                        </a:defRPr>
                      </a:lvl3pPr>
                      <a:lvl4pPr marL="1371600" algn="l" defTabSz="914400" rtl="0" eaLnBrk="1" latinLnBrk="0" hangingPunct="1">
                        <a:defRPr sz="1800" kern="1200">
                          <a:solidFill>
                            <a:schemeClr val="lt1"/>
                          </a:solidFill>
                          <a:latin typeface="Segoe UI"/>
                        </a:defRPr>
                      </a:lvl4pPr>
                      <a:lvl5pPr marL="1828800" algn="l" defTabSz="914400" rtl="0" eaLnBrk="1" latinLnBrk="0" hangingPunct="1">
                        <a:defRPr sz="1800" kern="1200">
                          <a:solidFill>
                            <a:schemeClr val="lt1"/>
                          </a:solidFill>
                          <a:latin typeface="Segoe UI"/>
                        </a:defRPr>
                      </a:lvl5pPr>
                      <a:lvl6pPr marL="2286000" algn="l" defTabSz="914400" rtl="0" eaLnBrk="1" latinLnBrk="0" hangingPunct="1">
                        <a:defRPr sz="1800" kern="1200">
                          <a:solidFill>
                            <a:schemeClr val="lt1"/>
                          </a:solidFill>
                          <a:latin typeface="Segoe UI"/>
                        </a:defRPr>
                      </a:lvl6pPr>
                      <a:lvl7pPr marL="2743200" algn="l" defTabSz="914400" rtl="0" eaLnBrk="1" latinLnBrk="0" hangingPunct="1">
                        <a:defRPr sz="1800" kern="1200">
                          <a:solidFill>
                            <a:schemeClr val="lt1"/>
                          </a:solidFill>
                          <a:latin typeface="Segoe UI"/>
                        </a:defRPr>
                      </a:lvl7pPr>
                      <a:lvl8pPr marL="3200400" algn="l" defTabSz="914400" rtl="0" eaLnBrk="1" latinLnBrk="0" hangingPunct="1">
                        <a:defRPr sz="1800" kern="1200">
                          <a:solidFill>
                            <a:schemeClr val="lt1"/>
                          </a:solidFill>
                          <a:latin typeface="Segoe UI"/>
                        </a:defRPr>
                      </a:lvl8pPr>
                      <a:lvl9pPr marL="3657600" algn="l" defTabSz="914400" rtl="0" eaLnBrk="1" latinLnBrk="0" hangingPunct="1">
                        <a:defRPr sz="1800" kern="1200">
                          <a:solidFill>
                            <a:schemeClr val="lt1"/>
                          </a:solidFill>
                          <a:latin typeface="Segoe UI"/>
                        </a:defRPr>
                      </a:lvl9pPr>
                    </a:lstStyle>
                    <a:p>
                      <a:pPr algn="ctr"/>
                      <a:r>
                        <a:rPr lang="en-US" sz="1900" dirty="0" smtClean="0"/>
                        <a:t>0</a:t>
                      </a:r>
                      <a:endParaRPr lang="en-US" sz="1900" dirty="0"/>
                    </a:p>
                  </a:txBody>
                  <a:tcPr marL="121920" marR="121920" marT="60960" marB="60960">
                    <a:lnL>
                      <a:noFill/>
                    </a:lnL>
                    <a:lnR>
                      <a:noFill/>
                    </a:lnR>
                    <a:lnT w="25400" cmpd="sng">
                      <a:solidFill>
                        <a:srgbClr val="FFFFFF"/>
                      </a:solidFill>
                    </a:lnT>
                    <a:lnB>
                      <a:noFill/>
                    </a:lnB>
                    <a:lnTlToBr w="12700" cmpd="sng">
                      <a:noFill/>
                      <a:prstDash val="solid"/>
                    </a:lnTlToBr>
                    <a:lnBlToTr w="12700" cmpd="sng">
                      <a:noFill/>
                      <a:prstDash val="solid"/>
                    </a:lnBlToTr>
                    <a:solidFill>
                      <a:srgbClr val="00188F">
                        <a:shade val="60000"/>
                      </a:srgbClr>
                    </a:solidFill>
                  </a:tcPr>
                </a:tc>
                <a:tc>
                  <a:txBody>
                    <a:bodyPr/>
                    <a:lstStyle>
                      <a:lvl1pPr marL="0" algn="l" defTabSz="914400" rtl="0" eaLnBrk="1" latinLnBrk="0" hangingPunct="1">
                        <a:defRPr sz="1800" kern="1200">
                          <a:solidFill>
                            <a:schemeClr val="lt1"/>
                          </a:solidFill>
                          <a:latin typeface="Segoe UI"/>
                        </a:defRPr>
                      </a:lvl1pPr>
                      <a:lvl2pPr marL="457200" algn="l" defTabSz="914400" rtl="0" eaLnBrk="1" latinLnBrk="0" hangingPunct="1">
                        <a:defRPr sz="1800" kern="1200">
                          <a:solidFill>
                            <a:schemeClr val="lt1"/>
                          </a:solidFill>
                          <a:latin typeface="Segoe UI"/>
                        </a:defRPr>
                      </a:lvl2pPr>
                      <a:lvl3pPr marL="914400" algn="l" defTabSz="914400" rtl="0" eaLnBrk="1" latinLnBrk="0" hangingPunct="1">
                        <a:defRPr sz="1800" kern="1200">
                          <a:solidFill>
                            <a:schemeClr val="lt1"/>
                          </a:solidFill>
                          <a:latin typeface="Segoe UI"/>
                        </a:defRPr>
                      </a:lvl3pPr>
                      <a:lvl4pPr marL="1371600" algn="l" defTabSz="914400" rtl="0" eaLnBrk="1" latinLnBrk="0" hangingPunct="1">
                        <a:defRPr sz="1800" kern="1200">
                          <a:solidFill>
                            <a:schemeClr val="lt1"/>
                          </a:solidFill>
                          <a:latin typeface="Segoe UI"/>
                        </a:defRPr>
                      </a:lvl4pPr>
                      <a:lvl5pPr marL="1828800" algn="l" defTabSz="914400" rtl="0" eaLnBrk="1" latinLnBrk="0" hangingPunct="1">
                        <a:defRPr sz="1800" kern="1200">
                          <a:solidFill>
                            <a:schemeClr val="lt1"/>
                          </a:solidFill>
                          <a:latin typeface="Segoe UI"/>
                        </a:defRPr>
                      </a:lvl5pPr>
                      <a:lvl6pPr marL="2286000" algn="l" defTabSz="914400" rtl="0" eaLnBrk="1" latinLnBrk="0" hangingPunct="1">
                        <a:defRPr sz="1800" kern="1200">
                          <a:solidFill>
                            <a:schemeClr val="lt1"/>
                          </a:solidFill>
                          <a:latin typeface="Segoe UI"/>
                        </a:defRPr>
                      </a:lvl6pPr>
                      <a:lvl7pPr marL="2743200" algn="l" defTabSz="914400" rtl="0" eaLnBrk="1" latinLnBrk="0" hangingPunct="1">
                        <a:defRPr sz="1800" kern="1200">
                          <a:solidFill>
                            <a:schemeClr val="lt1"/>
                          </a:solidFill>
                          <a:latin typeface="Segoe UI"/>
                        </a:defRPr>
                      </a:lvl7pPr>
                      <a:lvl8pPr marL="3200400" algn="l" defTabSz="914400" rtl="0" eaLnBrk="1" latinLnBrk="0" hangingPunct="1">
                        <a:defRPr sz="1800" kern="1200">
                          <a:solidFill>
                            <a:schemeClr val="lt1"/>
                          </a:solidFill>
                          <a:latin typeface="Segoe UI"/>
                        </a:defRPr>
                      </a:lvl8pPr>
                      <a:lvl9pPr marL="3657600" algn="l" defTabSz="914400" rtl="0" eaLnBrk="1" latinLnBrk="0" hangingPunct="1">
                        <a:defRPr sz="1800" kern="1200">
                          <a:solidFill>
                            <a:schemeClr val="lt1"/>
                          </a:solidFill>
                          <a:latin typeface="Segoe UI"/>
                        </a:defRPr>
                      </a:lvl9pPr>
                    </a:lstStyle>
                    <a:p>
                      <a:pPr algn="ctr"/>
                      <a:r>
                        <a:rPr lang="en-US" sz="1900" dirty="0" smtClean="0"/>
                        <a:t>0</a:t>
                      </a:r>
                      <a:endParaRPr lang="en-US" sz="1900" dirty="0"/>
                    </a:p>
                  </a:txBody>
                  <a:tcPr marL="121920" marR="121920" marT="60960" marB="60960">
                    <a:lnL>
                      <a:noFill/>
                    </a:lnL>
                    <a:lnR>
                      <a:noFill/>
                    </a:lnR>
                    <a:lnT w="25400" cmpd="sng">
                      <a:solidFill>
                        <a:srgbClr val="FFFFFF"/>
                      </a:solidFill>
                    </a:lnT>
                    <a:lnB>
                      <a:noFill/>
                    </a:lnB>
                    <a:lnTlToBr w="12700" cmpd="sng">
                      <a:noFill/>
                      <a:prstDash val="solid"/>
                    </a:lnTlToBr>
                    <a:lnBlToTr w="12700" cmpd="sng">
                      <a:noFill/>
                      <a:prstDash val="solid"/>
                    </a:lnBlToTr>
                    <a:solidFill>
                      <a:srgbClr val="00188F">
                        <a:shade val="60000"/>
                      </a:srgbClr>
                    </a:solidFill>
                  </a:tcPr>
                </a:tc>
                <a:tc>
                  <a:txBody>
                    <a:bodyPr/>
                    <a:lstStyle>
                      <a:lvl1pPr marL="0" algn="l" defTabSz="914400" rtl="0" eaLnBrk="1" latinLnBrk="0" hangingPunct="1">
                        <a:defRPr sz="1800" kern="1200">
                          <a:solidFill>
                            <a:schemeClr val="lt1"/>
                          </a:solidFill>
                          <a:latin typeface="Segoe UI"/>
                        </a:defRPr>
                      </a:lvl1pPr>
                      <a:lvl2pPr marL="457200" algn="l" defTabSz="914400" rtl="0" eaLnBrk="1" latinLnBrk="0" hangingPunct="1">
                        <a:defRPr sz="1800" kern="1200">
                          <a:solidFill>
                            <a:schemeClr val="lt1"/>
                          </a:solidFill>
                          <a:latin typeface="Segoe UI"/>
                        </a:defRPr>
                      </a:lvl2pPr>
                      <a:lvl3pPr marL="914400" algn="l" defTabSz="914400" rtl="0" eaLnBrk="1" latinLnBrk="0" hangingPunct="1">
                        <a:defRPr sz="1800" kern="1200">
                          <a:solidFill>
                            <a:schemeClr val="lt1"/>
                          </a:solidFill>
                          <a:latin typeface="Segoe UI"/>
                        </a:defRPr>
                      </a:lvl3pPr>
                      <a:lvl4pPr marL="1371600" algn="l" defTabSz="914400" rtl="0" eaLnBrk="1" latinLnBrk="0" hangingPunct="1">
                        <a:defRPr sz="1800" kern="1200">
                          <a:solidFill>
                            <a:schemeClr val="lt1"/>
                          </a:solidFill>
                          <a:latin typeface="Segoe UI"/>
                        </a:defRPr>
                      </a:lvl4pPr>
                      <a:lvl5pPr marL="1828800" algn="l" defTabSz="914400" rtl="0" eaLnBrk="1" latinLnBrk="0" hangingPunct="1">
                        <a:defRPr sz="1800" kern="1200">
                          <a:solidFill>
                            <a:schemeClr val="lt1"/>
                          </a:solidFill>
                          <a:latin typeface="Segoe UI"/>
                        </a:defRPr>
                      </a:lvl5pPr>
                      <a:lvl6pPr marL="2286000" algn="l" defTabSz="914400" rtl="0" eaLnBrk="1" latinLnBrk="0" hangingPunct="1">
                        <a:defRPr sz="1800" kern="1200">
                          <a:solidFill>
                            <a:schemeClr val="lt1"/>
                          </a:solidFill>
                          <a:latin typeface="Segoe UI"/>
                        </a:defRPr>
                      </a:lvl6pPr>
                      <a:lvl7pPr marL="2743200" algn="l" defTabSz="914400" rtl="0" eaLnBrk="1" latinLnBrk="0" hangingPunct="1">
                        <a:defRPr sz="1800" kern="1200">
                          <a:solidFill>
                            <a:schemeClr val="lt1"/>
                          </a:solidFill>
                          <a:latin typeface="Segoe UI"/>
                        </a:defRPr>
                      </a:lvl7pPr>
                      <a:lvl8pPr marL="3200400" algn="l" defTabSz="914400" rtl="0" eaLnBrk="1" latinLnBrk="0" hangingPunct="1">
                        <a:defRPr sz="1800" kern="1200">
                          <a:solidFill>
                            <a:schemeClr val="lt1"/>
                          </a:solidFill>
                          <a:latin typeface="Segoe UI"/>
                        </a:defRPr>
                      </a:lvl8pPr>
                      <a:lvl9pPr marL="3657600" algn="l" defTabSz="914400" rtl="0" eaLnBrk="1" latinLnBrk="0" hangingPunct="1">
                        <a:defRPr sz="1800" kern="1200">
                          <a:solidFill>
                            <a:schemeClr val="lt1"/>
                          </a:solidFill>
                          <a:latin typeface="Segoe UI"/>
                        </a:defRPr>
                      </a:lvl9pPr>
                    </a:lstStyle>
                    <a:p>
                      <a:pPr algn="ctr"/>
                      <a:r>
                        <a:rPr lang="en-US" sz="1900" dirty="0" smtClean="0"/>
                        <a:t>0</a:t>
                      </a:r>
                      <a:endParaRPr lang="en-US" sz="1900" dirty="0"/>
                    </a:p>
                  </a:txBody>
                  <a:tcPr marL="121920" marR="121920" marT="60960" marB="60960">
                    <a:lnL>
                      <a:noFill/>
                    </a:lnL>
                    <a:lnR>
                      <a:noFill/>
                    </a:lnR>
                    <a:lnT w="25400" cmpd="sng">
                      <a:solidFill>
                        <a:srgbClr val="FFFFFF"/>
                      </a:solidFill>
                    </a:lnT>
                    <a:lnB>
                      <a:noFill/>
                    </a:lnB>
                    <a:lnTlToBr w="12700" cmpd="sng">
                      <a:noFill/>
                      <a:prstDash val="solid"/>
                    </a:lnTlToBr>
                    <a:lnBlToTr w="12700" cmpd="sng">
                      <a:noFill/>
                      <a:prstDash val="solid"/>
                    </a:lnBlToTr>
                    <a:solidFill>
                      <a:srgbClr val="00188F">
                        <a:shade val="60000"/>
                      </a:srgbClr>
                    </a:solidFill>
                  </a:tcPr>
                </a:tc>
              </a:tr>
              <a:tr h="411480">
                <a:tc>
                  <a:txBody>
                    <a:bodyPr/>
                    <a:lstStyle>
                      <a:lvl1pPr marL="0" algn="l" defTabSz="914400" rtl="0" eaLnBrk="1" latinLnBrk="0" hangingPunct="1">
                        <a:defRPr sz="1800" kern="1200">
                          <a:solidFill>
                            <a:schemeClr val="lt1"/>
                          </a:solidFill>
                          <a:latin typeface="Segoe UI"/>
                        </a:defRPr>
                      </a:lvl1pPr>
                      <a:lvl2pPr marL="457200" algn="l" defTabSz="914400" rtl="0" eaLnBrk="1" latinLnBrk="0" hangingPunct="1">
                        <a:defRPr sz="1800" kern="1200">
                          <a:solidFill>
                            <a:schemeClr val="lt1"/>
                          </a:solidFill>
                          <a:latin typeface="Segoe UI"/>
                        </a:defRPr>
                      </a:lvl2pPr>
                      <a:lvl3pPr marL="914400" algn="l" defTabSz="914400" rtl="0" eaLnBrk="1" latinLnBrk="0" hangingPunct="1">
                        <a:defRPr sz="1800" kern="1200">
                          <a:solidFill>
                            <a:schemeClr val="lt1"/>
                          </a:solidFill>
                          <a:latin typeface="Segoe UI"/>
                        </a:defRPr>
                      </a:lvl3pPr>
                      <a:lvl4pPr marL="1371600" algn="l" defTabSz="914400" rtl="0" eaLnBrk="1" latinLnBrk="0" hangingPunct="1">
                        <a:defRPr sz="1800" kern="1200">
                          <a:solidFill>
                            <a:schemeClr val="lt1"/>
                          </a:solidFill>
                          <a:latin typeface="Segoe UI"/>
                        </a:defRPr>
                      </a:lvl4pPr>
                      <a:lvl5pPr marL="1828800" algn="l" defTabSz="914400" rtl="0" eaLnBrk="1" latinLnBrk="0" hangingPunct="1">
                        <a:defRPr sz="1800" kern="1200">
                          <a:solidFill>
                            <a:schemeClr val="lt1"/>
                          </a:solidFill>
                          <a:latin typeface="Segoe UI"/>
                        </a:defRPr>
                      </a:lvl5pPr>
                      <a:lvl6pPr marL="2286000" algn="l" defTabSz="914400" rtl="0" eaLnBrk="1" latinLnBrk="0" hangingPunct="1">
                        <a:defRPr sz="1800" kern="1200">
                          <a:solidFill>
                            <a:schemeClr val="lt1"/>
                          </a:solidFill>
                          <a:latin typeface="Segoe UI"/>
                        </a:defRPr>
                      </a:lvl6pPr>
                      <a:lvl7pPr marL="2743200" algn="l" defTabSz="914400" rtl="0" eaLnBrk="1" latinLnBrk="0" hangingPunct="1">
                        <a:defRPr sz="1800" kern="1200">
                          <a:solidFill>
                            <a:schemeClr val="lt1"/>
                          </a:solidFill>
                          <a:latin typeface="Segoe UI"/>
                        </a:defRPr>
                      </a:lvl7pPr>
                      <a:lvl8pPr marL="3200400" algn="l" defTabSz="914400" rtl="0" eaLnBrk="1" latinLnBrk="0" hangingPunct="1">
                        <a:defRPr sz="1800" kern="1200">
                          <a:solidFill>
                            <a:schemeClr val="lt1"/>
                          </a:solidFill>
                          <a:latin typeface="Segoe UI"/>
                        </a:defRPr>
                      </a:lvl8pPr>
                      <a:lvl9pPr marL="3657600" algn="l" defTabSz="914400" rtl="0" eaLnBrk="1" latinLnBrk="0" hangingPunct="1">
                        <a:defRPr sz="1800" kern="1200">
                          <a:solidFill>
                            <a:schemeClr val="lt1"/>
                          </a:solidFill>
                          <a:latin typeface="Segoe UI"/>
                        </a:defRPr>
                      </a:lvl9pPr>
                    </a:lstStyle>
                    <a:p>
                      <a:pPr algn="ctr"/>
                      <a:r>
                        <a:rPr lang="en-US" sz="1900" dirty="0" smtClean="0"/>
                        <a:t>0</a:t>
                      </a:r>
                      <a:endParaRPr lang="en-US" sz="1900" dirty="0"/>
                    </a:p>
                  </a:txBody>
                  <a:tcPr marL="121920" marR="121920" marT="60960" marB="60960">
                    <a:lnL>
                      <a:noFill/>
                    </a:lnL>
                    <a:lnR>
                      <a:noFill/>
                    </a:lnR>
                    <a:lnT>
                      <a:noFill/>
                    </a:lnT>
                    <a:lnB>
                      <a:noFill/>
                    </a:lnB>
                    <a:lnTlToBr w="12700" cmpd="sng">
                      <a:noFill/>
                      <a:prstDash val="solid"/>
                    </a:lnTlToBr>
                    <a:lnBlToTr w="12700" cmpd="sng">
                      <a:noFill/>
                      <a:prstDash val="solid"/>
                    </a:lnBlToTr>
                    <a:solidFill>
                      <a:srgbClr val="00188F"/>
                    </a:solidFill>
                  </a:tcPr>
                </a:tc>
                <a:tc>
                  <a:txBody>
                    <a:bodyPr/>
                    <a:lstStyle>
                      <a:lvl1pPr marL="0" algn="l" defTabSz="914400" rtl="0" eaLnBrk="1" latinLnBrk="0" hangingPunct="1">
                        <a:defRPr sz="1800" kern="1200">
                          <a:solidFill>
                            <a:schemeClr val="lt1"/>
                          </a:solidFill>
                          <a:latin typeface="Segoe UI"/>
                        </a:defRPr>
                      </a:lvl1pPr>
                      <a:lvl2pPr marL="457200" algn="l" defTabSz="914400" rtl="0" eaLnBrk="1" latinLnBrk="0" hangingPunct="1">
                        <a:defRPr sz="1800" kern="1200">
                          <a:solidFill>
                            <a:schemeClr val="lt1"/>
                          </a:solidFill>
                          <a:latin typeface="Segoe UI"/>
                        </a:defRPr>
                      </a:lvl2pPr>
                      <a:lvl3pPr marL="914400" algn="l" defTabSz="914400" rtl="0" eaLnBrk="1" latinLnBrk="0" hangingPunct="1">
                        <a:defRPr sz="1800" kern="1200">
                          <a:solidFill>
                            <a:schemeClr val="lt1"/>
                          </a:solidFill>
                          <a:latin typeface="Segoe UI"/>
                        </a:defRPr>
                      </a:lvl3pPr>
                      <a:lvl4pPr marL="1371600" algn="l" defTabSz="914400" rtl="0" eaLnBrk="1" latinLnBrk="0" hangingPunct="1">
                        <a:defRPr sz="1800" kern="1200">
                          <a:solidFill>
                            <a:schemeClr val="lt1"/>
                          </a:solidFill>
                          <a:latin typeface="Segoe UI"/>
                        </a:defRPr>
                      </a:lvl4pPr>
                      <a:lvl5pPr marL="1828800" algn="l" defTabSz="914400" rtl="0" eaLnBrk="1" latinLnBrk="0" hangingPunct="1">
                        <a:defRPr sz="1800" kern="1200">
                          <a:solidFill>
                            <a:schemeClr val="lt1"/>
                          </a:solidFill>
                          <a:latin typeface="Segoe UI"/>
                        </a:defRPr>
                      </a:lvl5pPr>
                      <a:lvl6pPr marL="2286000" algn="l" defTabSz="914400" rtl="0" eaLnBrk="1" latinLnBrk="0" hangingPunct="1">
                        <a:defRPr sz="1800" kern="1200">
                          <a:solidFill>
                            <a:schemeClr val="lt1"/>
                          </a:solidFill>
                          <a:latin typeface="Segoe UI"/>
                        </a:defRPr>
                      </a:lvl6pPr>
                      <a:lvl7pPr marL="2743200" algn="l" defTabSz="914400" rtl="0" eaLnBrk="1" latinLnBrk="0" hangingPunct="1">
                        <a:defRPr sz="1800" kern="1200">
                          <a:solidFill>
                            <a:schemeClr val="lt1"/>
                          </a:solidFill>
                          <a:latin typeface="Segoe UI"/>
                        </a:defRPr>
                      </a:lvl7pPr>
                      <a:lvl8pPr marL="3200400" algn="l" defTabSz="914400" rtl="0" eaLnBrk="1" latinLnBrk="0" hangingPunct="1">
                        <a:defRPr sz="1800" kern="1200">
                          <a:solidFill>
                            <a:schemeClr val="lt1"/>
                          </a:solidFill>
                          <a:latin typeface="Segoe UI"/>
                        </a:defRPr>
                      </a:lvl8pPr>
                      <a:lvl9pPr marL="3657600" algn="l" defTabSz="914400" rtl="0" eaLnBrk="1" latinLnBrk="0" hangingPunct="1">
                        <a:defRPr sz="1800" kern="1200">
                          <a:solidFill>
                            <a:schemeClr val="lt1"/>
                          </a:solidFill>
                          <a:latin typeface="Segoe UI"/>
                        </a:defRPr>
                      </a:lvl9pPr>
                    </a:lstStyle>
                    <a:p>
                      <a:pPr algn="ctr"/>
                      <a:r>
                        <a:rPr lang="en-US" sz="1900" dirty="0" smtClean="0"/>
                        <a:t>1</a:t>
                      </a:r>
                      <a:endParaRPr lang="en-US" sz="1900" dirty="0"/>
                    </a:p>
                  </a:txBody>
                  <a:tcPr marL="121920" marR="121920" marT="60960" marB="60960">
                    <a:lnL>
                      <a:noFill/>
                    </a:lnL>
                    <a:lnR>
                      <a:noFill/>
                    </a:lnR>
                    <a:lnT>
                      <a:noFill/>
                    </a:lnT>
                    <a:lnB>
                      <a:noFill/>
                    </a:lnB>
                    <a:lnTlToBr w="12700" cmpd="sng">
                      <a:noFill/>
                      <a:prstDash val="solid"/>
                    </a:lnTlToBr>
                    <a:lnBlToTr w="12700" cmpd="sng">
                      <a:noFill/>
                      <a:prstDash val="solid"/>
                    </a:lnBlToTr>
                    <a:solidFill>
                      <a:srgbClr val="00188F"/>
                    </a:solidFill>
                  </a:tcPr>
                </a:tc>
                <a:tc>
                  <a:txBody>
                    <a:bodyPr/>
                    <a:lstStyle>
                      <a:lvl1pPr marL="0" algn="l" defTabSz="914400" rtl="0" eaLnBrk="1" latinLnBrk="0" hangingPunct="1">
                        <a:defRPr sz="1800" kern="1200">
                          <a:solidFill>
                            <a:schemeClr val="lt1"/>
                          </a:solidFill>
                          <a:latin typeface="Segoe UI"/>
                        </a:defRPr>
                      </a:lvl1pPr>
                      <a:lvl2pPr marL="457200" algn="l" defTabSz="914400" rtl="0" eaLnBrk="1" latinLnBrk="0" hangingPunct="1">
                        <a:defRPr sz="1800" kern="1200">
                          <a:solidFill>
                            <a:schemeClr val="lt1"/>
                          </a:solidFill>
                          <a:latin typeface="Segoe UI"/>
                        </a:defRPr>
                      </a:lvl2pPr>
                      <a:lvl3pPr marL="914400" algn="l" defTabSz="914400" rtl="0" eaLnBrk="1" latinLnBrk="0" hangingPunct="1">
                        <a:defRPr sz="1800" kern="1200">
                          <a:solidFill>
                            <a:schemeClr val="lt1"/>
                          </a:solidFill>
                          <a:latin typeface="Segoe UI"/>
                        </a:defRPr>
                      </a:lvl3pPr>
                      <a:lvl4pPr marL="1371600" algn="l" defTabSz="914400" rtl="0" eaLnBrk="1" latinLnBrk="0" hangingPunct="1">
                        <a:defRPr sz="1800" kern="1200">
                          <a:solidFill>
                            <a:schemeClr val="lt1"/>
                          </a:solidFill>
                          <a:latin typeface="Segoe UI"/>
                        </a:defRPr>
                      </a:lvl4pPr>
                      <a:lvl5pPr marL="1828800" algn="l" defTabSz="914400" rtl="0" eaLnBrk="1" latinLnBrk="0" hangingPunct="1">
                        <a:defRPr sz="1800" kern="1200">
                          <a:solidFill>
                            <a:schemeClr val="lt1"/>
                          </a:solidFill>
                          <a:latin typeface="Segoe UI"/>
                        </a:defRPr>
                      </a:lvl5pPr>
                      <a:lvl6pPr marL="2286000" algn="l" defTabSz="914400" rtl="0" eaLnBrk="1" latinLnBrk="0" hangingPunct="1">
                        <a:defRPr sz="1800" kern="1200">
                          <a:solidFill>
                            <a:schemeClr val="lt1"/>
                          </a:solidFill>
                          <a:latin typeface="Segoe UI"/>
                        </a:defRPr>
                      </a:lvl6pPr>
                      <a:lvl7pPr marL="2743200" algn="l" defTabSz="914400" rtl="0" eaLnBrk="1" latinLnBrk="0" hangingPunct="1">
                        <a:defRPr sz="1800" kern="1200">
                          <a:solidFill>
                            <a:schemeClr val="lt1"/>
                          </a:solidFill>
                          <a:latin typeface="Segoe UI"/>
                        </a:defRPr>
                      </a:lvl7pPr>
                      <a:lvl8pPr marL="3200400" algn="l" defTabSz="914400" rtl="0" eaLnBrk="1" latinLnBrk="0" hangingPunct="1">
                        <a:defRPr sz="1800" kern="1200">
                          <a:solidFill>
                            <a:schemeClr val="lt1"/>
                          </a:solidFill>
                          <a:latin typeface="Segoe UI"/>
                        </a:defRPr>
                      </a:lvl8pPr>
                      <a:lvl9pPr marL="3657600" algn="l" defTabSz="914400" rtl="0" eaLnBrk="1" latinLnBrk="0" hangingPunct="1">
                        <a:defRPr sz="1800" kern="1200">
                          <a:solidFill>
                            <a:schemeClr val="lt1"/>
                          </a:solidFill>
                          <a:latin typeface="Segoe UI"/>
                        </a:defRPr>
                      </a:lvl9pPr>
                    </a:lstStyle>
                    <a:p>
                      <a:pPr algn="ctr"/>
                      <a:r>
                        <a:rPr lang="en-US" sz="1900" dirty="0" smtClean="0"/>
                        <a:t>1</a:t>
                      </a:r>
                      <a:endParaRPr lang="en-US" sz="1900" dirty="0"/>
                    </a:p>
                  </a:txBody>
                  <a:tcPr marL="121920" marR="121920" marT="60960" marB="60960">
                    <a:lnL>
                      <a:noFill/>
                    </a:lnL>
                    <a:lnR>
                      <a:noFill/>
                    </a:lnR>
                    <a:lnT>
                      <a:noFill/>
                    </a:lnT>
                    <a:lnB>
                      <a:noFill/>
                    </a:lnB>
                    <a:lnTlToBr w="12700" cmpd="sng">
                      <a:noFill/>
                      <a:prstDash val="solid"/>
                    </a:lnTlToBr>
                    <a:lnBlToTr w="12700" cmpd="sng">
                      <a:noFill/>
                      <a:prstDash val="solid"/>
                    </a:lnBlToTr>
                    <a:solidFill>
                      <a:srgbClr val="00188F"/>
                    </a:solidFill>
                  </a:tcPr>
                </a:tc>
              </a:tr>
              <a:tr h="411480">
                <a:tc>
                  <a:txBody>
                    <a:bodyPr/>
                    <a:lstStyle>
                      <a:lvl1pPr marL="0" algn="l" defTabSz="914400" rtl="0" eaLnBrk="1" latinLnBrk="0" hangingPunct="1">
                        <a:defRPr sz="1800" kern="1200">
                          <a:solidFill>
                            <a:schemeClr val="lt1"/>
                          </a:solidFill>
                          <a:latin typeface="Segoe UI"/>
                        </a:defRPr>
                      </a:lvl1pPr>
                      <a:lvl2pPr marL="457200" algn="l" defTabSz="914400" rtl="0" eaLnBrk="1" latinLnBrk="0" hangingPunct="1">
                        <a:defRPr sz="1800" kern="1200">
                          <a:solidFill>
                            <a:schemeClr val="lt1"/>
                          </a:solidFill>
                          <a:latin typeface="Segoe UI"/>
                        </a:defRPr>
                      </a:lvl2pPr>
                      <a:lvl3pPr marL="914400" algn="l" defTabSz="914400" rtl="0" eaLnBrk="1" latinLnBrk="0" hangingPunct="1">
                        <a:defRPr sz="1800" kern="1200">
                          <a:solidFill>
                            <a:schemeClr val="lt1"/>
                          </a:solidFill>
                          <a:latin typeface="Segoe UI"/>
                        </a:defRPr>
                      </a:lvl3pPr>
                      <a:lvl4pPr marL="1371600" algn="l" defTabSz="914400" rtl="0" eaLnBrk="1" latinLnBrk="0" hangingPunct="1">
                        <a:defRPr sz="1800" kern="1200">
                          <a:solidFill>
                            <a:schemeClr val="lt1"/>
                          </a:solidFill>
                          <a:latin typeface="Segoe UI"/>
                        </a:defRPr>
                      </a:lvl4pPr>
                      <a:lvl5pPr marL="1828800" algn="l" defTabSz="914400" rtl="0" eaLnBrk="1" latinLnBrk="0" hangingPunct="1">
                        <a:defRPr sz="1800" kern="1200">
                          <a:solidFill>
                            <a:schemeClr val="lt1"/>
                          </a:solidFill>
                          <a:latin typeface="Segoe UI"/>
                        </a:defRPr>
                      </a:lvl5pPr>
                      <a:lvl6pPr marL="2286000" algn="l" defTabSz="914400" rtl="0" eaLnBrk="1" latinLnBrk="0" hangingPunct="1">
                        <a:defRPr sz="1800" kern="1200">
                          <a:solidFill>
                            <a:schemeClr val="lt1"/>
                          </a:solidFill>
                          <a:latin typeface="Segoe UI"/>
                        </a:defRPr>
                      </a:lvl6pPr>
                      <a:lvl7pPr marL="2743200" algn="l" defTabSz="914400" rtl="0" eaLnBrk="1" latinLnBrk="0" hangingPunct="1">
                        <a:defRPr sz="1800" kern="1200">
                          <a:solidFill>
                            <a:schemeClr val="lt1"/>
                          </a:solidFill>
                          <a:latin typeface="Segoe UI"/>
                        </a:defRPr>
                      </a:lvl7pPr>
                      <a:lvl8pPr marL="3200400" algn="l" defTabSz="914400" rtl="0" eaLnBrk="1" latinLnBrk="0" hangingPunct="1">
                        <a:defRPr sz="1800" kern="1200">
                          <a:solidFill>
                            <a:schemeClr val="lt1"/>
                          </a:solidFill>
                          <a:latin typeface="Segoe UI"/>
                        </a:defRPr>
                      </a:lvl8pPr>
                      <a:lvl9pPr marL="3657600" algn="l" defTabSz="914400" rtl="0" eaLnBrk="1" latinLnBrk="0" hangingPunct="1">
                        <a:defRPr sz="1800" kern="1200">
                          <a:solidFill>
                            <a:schemeClr val="lt1"/>
                          </a:solidFill>
                          <a:latin typeface="Segoe UI"/>
                        </a:defRPr>
                      </a:lvl9pPr>
                    </a:lstStyle>
                    <a:p>
                      <a:pPr algn="ctr"/>
                      <a:r>
                        <a:rPr lang="en-US" sz="1900" dirty="0" smtClean="0"/>
                        <a:t>1</a:t>
                      </a:r>
                      <a:endParaRPr lang="en-US" sz="1900" dirty="0"/>
                    </a:p>
                  </a:txBody>
                  <a:tcPr marL="121920" marR="121920" marT="60960" marB="60960">
                    <a:lnL>
                      <a:noFill/>
                    </a:lnL>
                    <a:lnR>
                      <a:noFill/>
                    </a:lnR>
                    <a:lnT>
                      <a:noFill/>
                    </a:lnT>
                    <a:lnB>
                      <a:noFill/>
                    </a:lnB>
                    <a:lnTlToBr w="12700" cmpd="sng">
                      <a:noFill/>
                      <a:prstDash val="solid"/>
                    </a:lnTlToBr>
                    <a:lnBlToTr w="12700" cmpd="sng">
                      <a:noFill/>
                      <a:prstDash val="solid"/>
                    </a:lnBlToTr>
                    <a:solidFill>
                      <a:srgbClr val="00188F">
                        <a:shade val="60000"/>
                      </a:srgbClr>
                    </a:solidFill>
                  </a:tcPr>
                </a:tc>
                <a:tc>
                  <a:txBody>
                    <a:bodyPr/>
                    <a:lstStyle>
                      <a:lvl1pPr marL="0" algn="l" defTabSz="914400" rtl="0" eaLnBrk="1" latinLnBrk="0" hangingPunct="1">
                        <a:defRPr sz="1800" kern="1200">
                          <a:solidFill>
                            <a:schemeClr val="lt1"/>
                          </a:solidFill>
                          <a:latin typeface="Segoe UI"/>
                        </a:defRPr>
                      </a:lvl1pPr>
                      <a:lvl2pPr marL="457200" algn="l" defTabSz="914400" rtl="0" eaLnBrk="1" latinLnBrk="0" hangingPunct="1">
                        <a:defRPr sz="1800" kern="1200">
                          <a:solidFill>
                            <a:schemeClr val="lt1"/>
                          </a:solidFill>
                          <a:latin typeface="Segoe UI"/>
                        </a:defRPr>
                      </a:lvl2pPr>
                      <a:lvl3pPr marL="914400" algn="l" defTabSz="914400" rtl="0" eaLnBrk="1" latinLnBrk="0" hangingPunct="1">
                        <a:defRPr sz="1800" kern="1200">
                          <a:solidFill>
                            <a:schemeClr val="lt1"/>
                          </a:solidFill>
                          <a:latin typeface="Segoe UI"/>
                        </a:defRPr>
                      </a:lvl3pPr>
                      <a:lvl4pPr marL="1371600" algn="l" defTabSz="914400" rtl="0" eaLnBrk="1" latinLnBrk="0" hangingPunct="1">
                        <a:defRPr sz="1800" kern="1200">
                          <a:solidFill>
                            <a:schemeClr val="lt1"/>
                          </a:solidFill>
                          <a:latin typeface="Segoe UI"/>
                        </a:defRPr>
                      </a:lvl4pPr>
                      <a:lvl5pPr marL="1828800" algn="l" defTabSz="914400" rtl="0" eaLnBrk="1" latinLnBrk="0" hangingPunct="1">
                        <a:defRPr sz="1800" kern="1200">
                          <a:solidFill>
                            <a:schemeClr val="lt1"/>
                          </a:solidFill>
                          <a:latin typeface="Segoe UI"/>
                        </a:defRPr>
                      </a:lvl5pPr>
                      <a:lvl6pPr marL="2286000" algn="l" defTabSz="914400" rtl="0" eaLnBrk="1" latinLnBrk="0" hangingPunct="1">
                        <a:defRPr sz="1800" kern="1200">
                          <a:solidFill>
                            <a:schemeClr val="lt1"/>
                          </a:solidFill>
                          <a:latin typeface="Segoe UI"/>
                        </a:defRPr>
                      </a:lvl6pPr>
                      <a:lvl7pPr marL="2743200" algn="l" defTabSz="914400" rtl="0" eaLnBrk="1" latinLnBrk="0" hangingPunct="1">
                        <a:defRPr sz="1800" kern="1200">
                          <a:solidFill>
                            <a:schemeClr val="lt1"/>
                          </a:solidFill>
                          <a:latin typeface="Segoe UI"/>
                        </a:defRPr>
                      </a:lvl7pPr>
                      <a:lvl8pPr marL="3200400" algn="l" defTabSz="914400" rtl="0" eaLnBrk="1" latinLnBrk="0" hangingPunct="1">
                        <a:defRPr sz="1800" kern="1200">
                          <a:solidFill>
                            <a:schemeClr val="lt1"/>
                          </a:solidFill>
                          <a:latin typeface="Segoe UI"/>
                        </a:defRPr>
                      </a:lvl8pPr>
                      <a:lvl9pPr marL="3657600" algn="l" defTabSz="914400" rtl="0" eaLnBrk="1" latinLnBrk="0" hangingPunct="1">
                        <a:defRPr sz="1800" kern="1200">
                          <a:solidFill>
                            <a:schemeClr val="lt1"/>
                          </a:solidFill>
                          <a:latin typeface="Segoe UI"/>
                        </a:defRPr>
                      </a:lvl9pPr>
                    </a:lstStyle>
                    <a:p>
                      <a:pPr algn="ctr"/>
                      <a:r>
                        <a:rPr lang="en-US" sz="1900" dirty="0" smtClean="0"/>
                        <a:t>0</a:t>
                      </a:r>
                      <a:endParaRPr lang="en-US" sz="1900" dirty="0"/>
                    </a:p>
                  </a:txBody>
                  <a:tcPr marL="121920" marR="121920" marT="60960" marB="60960">
                    <a:lnL>
                      <a:noFill/>
                    </a:lnL>
                    <a:lnR>
                      <a:noFill/>
                    </a:lnR>
                    <a:lnT>
                      <a:noFill/>
                    </a:lnT>
                    <a:lnB>
                      <a:noFill/>
                    </a:lnB>
                    <a:lnTlToBr w="12700" cmpd="sng">
                      <a:noFill/>
                      <a:prstDash val="solid"/>
                    </a:lnTlToBr>
                    <a:lnBlToTr w="12700" cmpd="sng">
                      <a:noFill/>
                      <a:prstDash val="solid"/>
                    </a:lnBlToTr>
                    <a:solidFill>
                      <a:srgbClr val="00188F">
                        <a:shade val="60000"/>
                      </a:srgbClr>
                    </a:solidFill>
                  </a:tcPr>
                </a:tc>
                <a:tc>
                  <a:txBody>
                    <a:bodyPr/>
                    <a:lstStyle>
                      <a:lvl1pPr marL="0" algn="l" defTabSz="914400" rtl="0" eaLnBrk="1" latinLnBrk="0" hangingPunct="1">
                        <a:defRPr sz="1800" kern="1200">
                          <a:solidFill>
                            <a:schemeClr val="lt1"/>
                          </a:solidFill>
                          <a:latin typeface="Segoe UI"/>
                        </a:defRPr>
                      </a:lvl1pPr>
                      <a:lvl2pPr marL="457200" algn="l" defTabSz="914400" rtl="0" eaLnBrk="1" latinLnBrk="0" hangingPunct="1">
                        <a:defRPr sz="1800" kern="1200">
                          <a:solidFill>
                            <a:schemeClr val="lt1"/>
                          </a:solidFill>
                          <a:latin typeface="Segoe UI"/>
                        </a:defRPr>
                      </a:lvl2pPr>
                      <a:lvl3pPr marL="914400" algn="l" defTabSz="914400" rtl="0" eaLnBrk="1" latinLnBrk="0" hangingPunct="1">
                        <a:defRPr sz="1800" kern="1200">
                          <a:solidFill>
                            <a:schemeClr val="lt1"/>
                          </a:solidFill>
                          <a:latin typeface="Segoe UI"/>
                        </a:defRPr>
                      </a:lvl3pPr>
                      <a:lvl4pPr marL="1371600" algn="l" defTabSz="914400" rtl="0" eaLnBrk="1" latinLnBrk="0" hangingPunct="1">
                        <a:defRPr sz="1800" kern="1200">
                          <a:solidFill>
                            <a:schemeClr val="lt1"/>
                          </a:solidFill>
                          <a:latin typeface="Segoe UI"/>
                        </a:defRPr>
                      </a:lvl4pPr>
                      <a:lvl5pPr marL="1828800" algn="l" defTabSz="914400" rtl="0" eaLnBrk="1" latinLnBrk="0" hangingPunct="1">
                        <a:defRPr sz="1800" kern="1200">
                          <a:solidFill>
                            <a:schemeClr val="lt1"/>
                          </a:solidFill>
                          <a:latin typeface="Segoe UI"/>
                        </a:defRPr>
                      </a:lvl5pPr>
                      <a:lvl6pPr marL="2286000" algn="l" defTabSz="914400" rtl="0" eaLnBrk="1" latinLnBrk="0" hangingPunct="1">
                        <a:defRPr sz="1800" kern="1200">
                          <a:solidFill>
                            <a:schemeClr val="lt1"/>
                          </a:solidFill>
                          <a:latin typeface="Segoe UI"/>
                        </a:defRPr>
                      </a:lvl6pPr>
                      <a:lvl7pPr marL="2743200" algn="l" defTabSz="914400" rtl="0" eaLnBrk="1" latinLnBrk="0" hangingPunct="1">
                        <a:defRPr sz="1800" kern="1200">
                          <a:solidFill>
                            <a:schemeClr val="lt1"/>
                          </a:solidFill>
                          <a:latin typeface="Segoe UI"/>
                        </a:defRPr>
                      </a:lvl7pPr>
                      <a:lvl8pPr marL="3200400" algn="l" defTabSz="914400" rtl="0" eaLnBrk="1" latinLnBrk="0" hangingPunct="1">
                        <a:defRPr sz="1800" kern="1200">
                          <a:solidFill>
                            <a:schemeClr val="lt1"/>
                          </a:solidFill>
                          <a:latin typeface="Segoe UI"/>
                        </a:defRPr>
                      </a:lvl8pPr>
                      <a:lvl9pPr marL="3657600" algn="l" defTabSz="914400" rtl="0" eaLnBrk="1" latinLnBrk="0" hangingPunct="1">
                        <a:defRPr sz="1800" kern="1200">
                          <a:solidFill>
                            <a:schemeClr val="lt1"/>
                          </a:solidFill>
                          <a:latin typeface="Segoe UI"/>
                        </a:defRPr>
                      </a:lvl9pPr>
                    </a:lstStyle>
                    <a:p>
                      <a:pPr algn="ctr"/>
                      <a:r>
                        <a:rPr lang="en-US" sz="1900" dirty="0" smtClean="0"/>
                        <a:t>1</a:t>
                      </a:r>
                      <a:endParaRPr lang="en-US" sz="1900" dirty="0"/>
                    </a:p>
                  </a:txBody>
                  <a:tcPr marL="121920" marR="121920" marT="60960" marB="60960">
                    <a:lnL>
                      <a:noFill/>
                    </a:lnL>
                    <a:lnR>
                      <a:noFill/>
                    </a:lnR>
                    <a:lnT>
                      <a:noFill/>
                    </a:lnT>
                    <a:lnB>
                      <a:noFill/>
                    </a:lnB>
                    <a:lnTlToBr w="12700" cmpd="sng">
                      <a:noFill/>
                      <a:prstDash val="solid"/>
                    </a:lnTlToBr>
                    <a:lnBlToTr w="12700" cmpd="sng">
                      <a:noFill/>
                      <a:prstDash val="solid"/>
                    </a:lnBlToTr>
                    <a:solidFill>
                      <a:srgbClr val="00188F">
                        <a:shade val="60000"/>
                      </a:srgbClr>
                    </a:solidFill>
                  </a:tcPr>
                </a:tc>
              </a:tr>
              <a:tr h="411480">
                <a:tc>
                  <a:txBody>
                    <a:bodyPr/>
                    <a:lstStyle>
                      <a:lvl1pPr marL="0" algn="l" defTabSz="914400" rtl="0" eaLnBrk="1" latinLnBrk="0" hangingPunct="1">
                        <a:defRPr sz="1800" kern="1200">
                          <a:solidFill>
                            <a:schemeClr val="lt1"/>
                          </a:solidFill>
                          <a:latin typeface="Segoe UI"/>
                        </a:defRPr>
                      </a:lvl1pPr>
                      <a:lvl2pPr marL="457200" algn="l" defTabSz="914400" rtl="0" eaLnBrk="1" latinLnBrk="0" hangingPunct="1">
                        <a:defRPr sz="1800" kern="1200">
                          <a:solidFill>
                            <a:schemeClr val="lt1"/>
                          </a:solidFill>
                          <a:latin typeface="Segoe UI"/>
                        </a:defRPr>
                      </a:lvl2pPr>
                      <a:lvl3pPr marL="914400" algn="l" defTabSz="914400" rtl="0" eaLnBrk="1" latinLnBrk="0" hangingPunct="1">
                        <a:defRPr sz="1800" kern="1200">
                          <a:solidFill>
                            <a:schemeClr val="lt1"/>
                          </a:solidFill>
                          <a:latin typeface="Segoe UI"/>
                        </a:defRPr>
                      </a:lvl3pPr>
                      <a:lvl4pPr marL="1371600" algn="l" defTabSz="914400" rtl="0" eaLnBrk="1" latinLnBrk="0" hangingPunct="1">
                        <a:defRPr sz="1800" kern="1200">
                          <a:solidFill>
                            <a:schemeClr val="lt1"/>
                          </a:solidFill>
                          <a:latin typeface="Segoe UI"/>
                        </a:defRPr>
                      </a:lvl4pPr>
                      <a:lvl5pPr marL="1828800" algn="l" defTabSz="914400" rtl="0" eaLnBrk="1" latinLnBrk="0" hangingPunct="1">
                        <a:defRPr sz="1800" kern="1200">
                          <a:solidFill>
                            <a:schemeClr val="lt1"/>
                          </a:solidFill>
                          <a:latin typeface="Segoe UI"/>
                        </a:defRPr>
                      </a:lvl5pPr>
                      <a:lvl6pPr marL="2286000" algn="l" defTabSz="914400" rtl="0" eaLnBrk="1" latinLnBrk="0" hangingPunct="1">
                        <a:defRPr sz="1800" kern="1200">
                          <a:solidFill>
                            <a:schemeClr val="lt1"/>
                          </a:solidFill>
                          <a:latin typeface="Segoe UI"/>
                        </a:defRPr>
                      </a:lvl6pPr>
                      <a:lvl7pPr marL="2743200" algn="l" defTabSz="914400" rtl="0" eaLnBrk="1" latinLnBrk="0" hangingPunct="1">
                        <a:defRPr sz="1800" kern="1200">
                          <a:solidFill>
                            <a:schemeClr val="lt1"/>
                          </a:solidFill>
                          <a:latin typeface="Segoe UI"/>
                        </a:defRPr>
                      </a:lvl7pPr>
                      <a:lvl8pPr marL="3200400" algn="l" defTabSz="914400" rtl="0" eaLnBrk="1" latinLnBrk="0" hangingPunct="1">
                        <a:defRPr sz="1800" kern="1200">
                          <a:solidFill>
                            <a:schemeClr val="lt1"/>
                          </a:solidFill>
                          <a:latin typeface="Segoe UI"/>
                        </a:defRPr>
                      </a:lvl8pPr>
                      <a:lvl9pPr marL="3657600" algn="l" defTabSz="914400" rtl="0" eaLnBrk="1" latinLnBrk="0" hangingPunct="1">
                        <a:defRPr sz="1800" kern="1200">
                          <a:solidFill>
                            <a:schemeClr val="lt1"/>
                          </a:solidFill>
                          <a:latin typeface="Segoe UI"/>
                        </a:defRPr>
                      </a:lvl9pPr>
                    </a:lstStyle>
                    <a:p>
                      <a:pPr algn="ctr"/>
                      <a:r>
                        <a:rPr lang="en-US" sz="1900" dirty="0" smtClean="0"/>
                        <a:t>1</a:t>
                      </a:r>
                      <a:endParaRPr lang="en-US" sz="1900" dirty="0"/>
                    </a:p>
                  </a:txBody>
                  <a:tcPr marL="121920" marR="121920" marT="60960" marB="60960">
                    <a:lnL>
                      <a:noFill/>
                    </a:lnL>
                    <a:lnR>
                      <a:noFill/>
                    </a:lnR>
                    <a:lnT>
                      <a:noFill/>
                    </a:lnT>
                    <a:lnB>
                      <a:noFill/>
                    </a:lnB>
                    <a:lnTlToBr w="12700" cmpd="sng">
                      <a:noFill/>
                      <a:prstDash val="solid"/>
                    </a:lnTlToBr>
                    <a:lnBlToTr w="12700" cmpd="sng">
                      <a:noFill/>
                      <a:prstDash val="solid"/>
                    </a:lnBlToTr>
                    <a:solidFill>
                      <a:srgbClr val="00188F"/>
                    </a:solidFill>
                  </a:tcPr>
                </a:tc>
                <a:tc>
                  <a:txBody>
                    <a:bodyPr/>
                    <a:lstStyle>
                      <a:lvl1pPr marL="0" algn="l" defTabSz="914400" rtl="0" eaLnBrk="1" latinLnBrk="0" hangingPunct="1">
                        <a:defRPr sz="1800" kern="1200">
                          <a:solidFill>
                            <a:schemeClr val="lt1"/>
                          </a:solidFill>
                          <a:latin typeface="Segoe UI"/>
                        </a:defRPr>
                      </a:lvl1pPr>
                      <a:lvl2pPr marL="457200" algn="l" defTabSz="914400" rtl="0" eaLnBrk="1" latinLnBrk="0" hangingPunct="1">
                        <a:defRPr sz="1800" kern="1200">
                          <a:solidFill>
                            <a:schemeClr val="lt1"/>
                          </a:solidFill>
                          <a:latin typeface="Segoe UI"/>
                        </a:defRPr>
                      </a:lvl2pPr>
                      <a:lvl3pPr marL="914400" algn="l" defTabSz="914400" rtl="0" eaLnBrk="1" latinLnBrk="0" hangingPunct="1">
                        <a:defRPr sz="1800" kern="1200">
                          <a:solidFill>
                            <a:schemeClr val="lt1"/>
                          </a:solidFill>
                          <a:latin typeface="Segoe UI"/>
                        </a:defRPr>
                      </a:lvl3pPr>
                      <a:lvl4pPr marL="1371600" algn="l" defTabSz="914400" rtl="0" eaLnBrk="1" latinLnBrk="0" hangingPunct="1">
                        <a:defRPr sz="1800" kern="1200">
                          <a:solidFill>
                            <a:schemeClr val="lt1"/>
                          </a:solidFill>
                          <a:latin typeface="Segoe UI"/>
                        </a:defRPr>
                      </a:lvl4pPr>
                      <a:lvl5pPr marL="1828800" algn="l" defTabSz="914400" rtl="0" eaLnBrk="1" latinLnBrk="0" hangingPunct="1">
                        <a:defRPr sz="1800" kern="1200">
                          <a:solidFill>
                            <a:schemeClr val="lt1"/>
                          </a:solidFill>
                          <a:latin typeface="Segoe UI"/>
                        </a:defRPr>
                      </a:lvl5pPr>
                      <a:lvl6pPr marL="2286000" algn="l" defTabSz="914400" rtl="0" eaLnBrk="1" latinLnBrk="0" hangingPunct="1">
                        <a:defRPr sz="1800" kern="1200">
                          <a:solidFill>
                            <a:schemeClr val="lt1"/>
                          </a:solidFill>
                          <a:latin typeface="Segoe UI"/>
                        </a:defRPr>
                      </a:lvl6pPr>
                      <a:lvl7pPr marL="2743200" algn="l" defTabSz="914400" rtl="0" eaLnBrk="1" latinLnBrk="0" hangingPunct="1">
                        <a:defRPr sz="1800" kern="1200">
                          <a:solidFill>
                            <a:schemeClr val="lt1"/>
                          </a:solidFill>
                          <a:latin typeface="Segoe UI"/>
                        </a:defRPr>
                      </a:lvl7pPr>
                      <a:lvl8pPr marL="3200400" algn="l" defTabSz="914400" rtl="0" eaLnBrk="1" latinLnBrk="0" hangingPunct="1">
                        <a:defRPr sz="1800" kern="1200">
                          <a:solidFill>
                            <a:schemeClr val="lt1"/>
                          </a:solidFill>
                          <a:latin typeface="Segoe UI"/>
                        </a:defRPr>
                      </a:lvl8pPr>
                      <a:lvl9pPr marL="3657600" algn="l" defTabSz="914400" rtl="0" eaLnBrk="1" latinLnBrk="0" hangingPunct="1">
                        <a:defRPr sz="1800" kern="1200">
                          <a:solidFill>
                            <a:schemeClr val="lt1"/>
                          </a:solidFill>
                          <a:latin typeface="Segoe UI"/>
                        </a:defRPr>
                      </a:lvl9pPr>
                    </a:lstStyle>
                    <a:p>
                      <a:pPr algn="ctr"/>
                      <a:r>
                        <a:rPr lang="en-US" sz="1900" dirty="0" smtClean="0"/>
                        <a:t>1</a:t>
                      </a:r>
                      <a:endParaRPr lang="en-US" sz="1900" dirty="0"/>
                    </a:p>
                  </a:txBody>
                  <a:tcPr marL="121920" marR="121920" marT="60960" marB="60960">
                    <a:lnL>
                      <a:noFill/>
                    </a:lnL>
                    <a:lnR>
                      <a:noFill/>
                    </a:lnR>
                    <a:lnT>
                      <a:noFill/>
                    </a:lnT>
                    <a:lnB>
                      <a:noFill/>
                    </a:lnB>
                    <a:lnTlToBr w="12700" cmpd="sng">
                      <a:noFill/>
                      <a:prstDash val="solid"/>
                    </a:lnTlToBr>
                    <a:lnBlToTr w="12700" cmpd="sng">
                      <a:noFill/>
                      <a:prstDash val="solid"/>
                    </a:lnBlToTr>
                    <a:solidFill>
                      <a:srgbClr val="00188F"/>
                    </a:solidFill>
                  </a:tcPr>
                </a:tc>
                <a:tc>
                  <a:txBody>
                    <a:bodyPr/>
                    <a:lstStyle>
                      <a:lvl1pPr marL="0" algn="l" defTabSz="914400" rtl="0" eaLnBrk="1" latinLnBrk="0" hangingPunct="1">
                        <a:defRPr sz="1800" kern="1200">
                          <a:solidFill>
                            <a:schemeClr val="lt1"/>
                          </a:solidFill>
                          <a:latin typeface="Segoe UI"/>
                        </a:defRPr>
                      </a:lvl1pPr>
                      <a:lvl2pPr marL="457200" algn="l" defTabSz="914400" rtl="0" eaLnBrk="1" latinLnBrk="0" hangingPunct="1">
                        <a:defRPr sz="1800" kern="1200">
                          <a:solidFill>
                            <a:schemeClr val="lt1"/>
                          </a:solidFill>
                          <a:latin typeface="Segoe UI"/>
                        </a:defRPr>
                      </a:lvl2pPr>
                      <a:lvl3pPr marL="914400" algn="l" defTabSz="914400" rtl="0" eaLnBrk="1" latinLnBrk="0" hangingPunct="1">
                        <a:defRPr sz="1800" kern="1200">
                          <a:solidFill>
                            <a:schemeClr val="lt1"/>
                          </a:solidFill>
                          <a:latin typeface="Segoe UI"/>
                        </a:defRPr>
                      </a:lvl3pPr>
                      <a:lvl4pPr marL="1371600" algn="l" defTabSz="914400" rtl="0" eaLnBrk="1" latinLnBrk="0" hangingPunct="1">
                        <a:defRPr sz="1800" kern="1200">
                          <a:solidFill>
                            <a:schemeClr val="lt1"/>
                          </a:solidFill>
                          <a:latin typeface="Segoe UI"/>
                        </a:defRPr>
                      </a:lvl4pPr>
                      <a:lvl5pPr marL="1828800" algn="l" defTabSz="914400" rtl="0" eaLnBrk="1" latinLnBrk="0" hangingPunct="1">
                        <a:defRPr sz="1800" kern="1200">
                          <a:solidFill>
                            <a:schemeClr val="lt1"/>
                          </a:solidFill>
                          <a:latin typeface="Segoe UI"/>
                        </a:defRPr>
                      </a:lvl5pPr>
                      <a:lvl6pPr marL="2286000" algn="l" defTabSz="914400" rtl="0" eaLnBrk="1" latinLnBrk="0" hangingPunct="1">
                        <a:defRPr sz="1800" kern="1200">
                          <a:solidFill>
                            <a:schemeClr val="lt1"/>
                          </a:solidFill>
                          <a:latin typeface="Segoe UI"/>
                        </a:defRPr>
                      </a:lvl6pPr>
                      <a:lvl7pPr marL="2743200" algn="l" defTabSz="914400" rtl="0" eaLnBrk="1" latinLnBrk="0" hangingPunct="1">
                        <a:defRPr sz="1800" kern="1200">
                          <a:solidFill>
                            <a:schemeClr val="lt1"/>
                          </a:solidFill>
                          <a:latin typeface="Segoe UI"/>
                        </a:defRPr>
                      </a:lvl7pPr>
                      <a:lvl8pPr marL="3200400" algn="l" defTabSz="914400" rtl="0" eaLnBrk="1" latinLnBrk="0" hangingPunct="1">
                        <a:defRPr sz="1800" kern="1200">
                          <a:solidFill>
                            <a:schemeClr val="lt1"/>
                          </a:solidFill>
                          <a:latin typeface="Segoe UI"/>
                        </a:defRPr>
                      </a:lvl8pPr>
                      <a:lvl9pPr marL="3657600" algn="l" defTabSz="914400" rtl="0" eaLnBrk="1" latinLnBrk="0" hangingPunct="1">
                        <a:defRPr sz="1800" kern="1200">
                          <a:solidFill>
                            <a:schemeClr val="lt1"/>
                          </a:solidFill>
                          <a:latin typeface="Segoe UI"/>
                        </a:defRPr>
                      </a:lvl9pPr>
                    </a:lstStyle>
                    <a:p>
                      <a:pPr algn="ctr"/>
                      <a:r>
                        <a:rPr lang="en-US" sz="1900" dirty="0" smtClean="0"/>
                        <a:t>0</a:t>
                      </a:r>
                      <a:endParaRPr lang="en-US" sz="1900" dirty="0"/>
                    </a:p>
                  </a:txBody>
                  <a:tcPr marL="121920" marR="121920" marT="60960" marB="60960">
                    <a:lnL>
                      <a:noFill/>
                    </a:lnL>
                    <a:lnR>
                      <a:noFill/>
                    </a:lnR>
                    <a:lnT>
                      <a:noFill/>
                    </a:lnT>
                    <a:lnB>
                      <a:noFill/>
                    </a:lnB>
                    <a:lnTlToBr w="12700" cmpd="sng">
                      <a:noFill/>
                      <a:prstDash val="solid"/>
                    </a:lnTlToBr>
                    <a:lnBlToTr w="12700" cmpd="sng">
                      <a:noFill/>
                      <a:prstDash val="solid"/>
                    </a:lnBlToTr>
                    <a:solidFill>
                      <a:srgbClr val="00188F"/>
                    </a:solidFill>
                  </a:tcPr>
                </a:tc>
              </a:tr>
            </a:tbl>
          </a:graphicData>
        </a:graphic>
      </p:graphicFrame>
      <p:pic>
        <p:nvPicPr>
          <p:cNvPr id="24" name="Picture 23"/>
          <p:cNvPicPr>
            <a:picLocks noChangeAspect="1"/>
          </p:cNvPicPr>
          <p:nvPr/>
        </p:nvPicPr>
        <p:blipFill>
          <a:blip r:embed="rId5"/>
          <a:stretch>
            <a:fillRect/>
          </a:stretch>
        </p:blipFill>
        <p:spPr>
          <a:xfrm>
            <a:off x="7288244" y="3546606"/>
            <a:ext cx="888160" cy="1547113"/>
          </a:xfrm>
          <a:prstGeom prst="rect">
            <a:avLst/>
          </a:prstGeom>
        </p:spPr>
      </p:pic>
      <mc:AlternateContent xmlns:mc="http://schemas.openxmlformats.org/markup-compatibility/2006" xmlns:a14="http://schemas.microsoft.com/office/drawing/2010/main">
        <mc:Choice Requires="a14">
          <p:sp>
            <p:nvSpPr>
              <p:cNvPr id="25" name="Rectangle 24"/>
              <p:cNvSpPr/>
              <p:nvPr/>
            </p:nvSpPr>
            <p:spPr>
              <a:xfrm>
                <a:off x="8759778" y="3569800"/>
                <a:ext cx="2132059" cy="1452962"/>
              </a:xfrm>
              <a:prstGeom prst="rect">
                <a:avLst/>
              </a:prstGeom>
            </p:spPr>
            <p:txBody>
              <a:bodyPr wrap="none">
                <a:spAutoFit/>
              </a:bodyPr>
              <a:lstStyle/>
              <a:p>
                <a:pPr defTabSz="609570"/>
                <a14:m>
                  <m:oMathPara xmlns:m="http://schemas.openxmlformats.org/officeDocument/2006/math" xmlns="">
                    <m:oMathParaPr>
                      <m:jc m:val="centerGroup"/>
                    </m:oMathParaPr>
                    <m:oMath xmlns:m="http://schemas.openxmlformats.org/officeDocument/2006/math">
                      <m:d>
                        <m:dPr>
                          <m:begChr m:val="["/>
                          <m:endChr m:val="]"/>
                          <m:ctrlPr>
                            <a:rPr lang="en-US" sz="2400" i="1">
                              <a:solidFill>
                                <a:srgbClr val="FFFFFF"/>
                              </a:solidFill>
                              <a:latin typeface="Cambria Math" panose="02040503050406030204" pitchFamily="18" charset="0"/>
                            </a:rPr>
                          </m:ctrlPr>
                        </m:dPr>
                        <m:e>
                          <m:m>
                            <m:mPr>
                              <m:mcs>
                                <m:mc>
                                  <m:mcPr>
                                    <m:count m:val="4"/>
                                    <m:mcJc m:val="center"/>
                                  </m:mcPr>
                                </m:mc>
                              </m:mcs>
                              <m:ctrlPr>
                                <a:rPr lang="en-US" sz="2400" i="1">
                                  <a:solidFill>
                                    <a:srgbClr val="FFFFFF"/>
                                  </a:solidFill>
                                  <a:latin typeface="Cambria Math" panose="02040503050406030204" pitchFamily="18" charset="0"/>
                                </a:rPr>
                              </m:ctrlPr>
                            </m:mPr>
                            <m:mr>
                              <m:e>
                                <m:r>
                                  <a:rPr lang="en-US" sz="2400" i="1">
                                    <a:solidFill>
                                      <a:srgbClr val="FFFFFF"/>
                                    </a:solidFill>
                                    <a:latin typeface="Cambria Math" panose="02040503050406030204" pitchFamily="18" charset="0"/>
                                  </a:rPr>
                                  <m:t>1</m:t>
                                </m:r>
                              </m:e>
                              <m:e>
                                <m:r>
                                  <a:rPr lang="en-US" sz="2400" i="1">
                                    <a:solidFill>
                                      <a:srgbClr val="FFFFFF"/>
                                    </a:solidFill>
                                    <a:latin typeface="Cambria Math" panose="02040503050406030204" pitchFamily="18" charset="0"/>
                                  </a:rPr>
                                  <m:t>0</m:t>
                                </m:r>
                              </m:e>
                              <m:e>
                                <m:r>
                                  <a:rPr lang="en-US" sz="2400" i="1">
                                    <a:solidFill>
                                      <a:srgbClr val="FFFFFF"/>
                                    </a:solidFill>
                                    <a:latin typeface="Cambria Math" panose="02040503050406030204" pitchFamily="18" charset="0"/>
                                  </a:rPr>
                                  <m:t>0</m:t>
                                </m:r>
                              </m:e>
                              <m:e>
                                <m:r>
                                  <a:rPr lang="en-US" sz="2400" i="1">
                                    <a:solidFill>
                                      <a:srgbClr val="FFFFFF"/>
                                    </a:solidFill>
                                    <a:latin typeface="Cambria Math" panose="02040503050406030204" pitchFamily="18" charset="0"/>
                                  </a:rPr>
                                  <m:t>0</m:t>
                                </m:r>
                              </m:e>
                            </m:mr>
                            <m:mr>
                              <m:e>
                                <m:r>
                                  <a:rPr lang="en-US" sz="2400" i="1">
                                    <a:solidFill>
                                      <a:srgbClr val="FFFFFF"/>
                                    </a:solidFill>
                                    <a:latin typeface="Cambria Math" panose="02040503050406030204" pitchFamily="18" charset="0"/>
                                  </a:rPr>
                                  <m:t>0</m:t>
                                </m:r>
                              </m:e>
                              <m:e>
                                <m:r>
                                  <a:rPr lang="en-US" sz="2400" i="1">
                                    <a:solidFill>
                                      <a:srgbClr val="FFFFFF"/>
                                    </a:solidFill>
                                    <a:latin typeface="Cambria Math" panose="02040503050406030204" pitchFamily="18" charset="0"/>
                                  </a:rPr>
                                  <m:t>1</m:t>
                                </m:r>
                              </m:e>
                              <m:e>
                                <m:r>
                                  <a:rPr lang="en-US" sz="2400" i="1">
                                    <a:solidFill>
                                      <a:srgbClr val="FFFFFF"/>
                                    </a:solidFill>
                                    <a:latin typeface="Cambria Math" panose="02040503050406030204" pitchFamily="18" charset="0"/>
                                  </a:rPr>
                                  <m:t>0</m:t>
                                </m:r>
                              </m:e>
                              <m:e>
                                <m:r>
                                  <a:rPr lang="en-US" sz="2400" i="1">
                                    <a:solidFill>
                                      <a:srgbClr val="FFFFFF"/>
                                    </a:solidFill>
                                    <a:latin typeface="Cambria Math" panose="02040503050406030204" pitchFamily="18" charset="0"/>
                                  </a:rPr>
                                  <m:t>0</m:t>
                                </m:r>
                              </m:e>
                            </m:mr>
                            <m:mr>
                              <m:e>
                                <m:r>
                                  <a:rPr lang="en-US" sz="2400" i="1">
                                    <a:solidFill>
                                      <a:srgbClr val="FFFFFF"/>
                                    </a:solidFill>
                                    <a:latin typeface="Cambria Math" panose="02040503050406030204" pitchFamily="18" charset="0"/>
                                  </a:rPr>
                                  <m:t>0</m:t>
                                </m:r>
                              </m:e>
                              <m:e>
                                <m:r>
                                  <a:rPr lang="en-US" sz="2400" i="1">
                                    <a:solidFill>
                                      <a:srgbClr val="FFFFFF"/>
                                    </a:solidFill>
                                    <a:latin typeface="Cambria Math" panose="02040503050406030204" pitchFamily="18" charset="0"/>
                                  </a:rPr>
                                  <m:t>0</m:t>
                                </m:r>
                              </m:e>
                              <m:e>
                                <m:r>
                                  <a:rPr lang="en-US" sz="2400" i="1">
                                    <a:solidFill>
                                      <a:srgbClr val="FFFFFF"/>
                                    </a:solidFill>
                                    <a:latin typeface="Cambria Math" panose="02040503050406030204" pitchFamily="18" charset="0"/>
                                  </a:rPr>
                                  <m:t>0</m:t>
                                </m:r>
                              </m:e>
                              <m:e>
                                <m:r>
                                  <a:rPr lang="en-US" sz="2400" i="1">
                                    <a:solidFill>
                                      <a:srgbClr val="FFFFFF"/>
                                    </a:solidFill>
                                    <a:latin typeface="Cambria Math" panose="02040503050406030204" pitchFamily="18" charset="0"/>
                                  </a:rPr>
                                  <m:t>1</m:t>
                                </m:r>
                              </m:e>
                            </m:mr>
                            <m:mr>
                              <m:e>
                                <m:r>
                                  <a:rPr lang="en-US" sz="2400" i="1">
                                    <a:solidFill>
                                      <a:srgbClr val="FFFFFF"/>
                                    </a:solidFill>
                                    <a:latin typeface="Cambria Math" panose="02040503050406030204" pitchFamily="18" charset="0"/>
                                  </a:rPr>
                                  <m:t>0</m:t>
                                </m:r>
                              </m:e>
                              <m:e>
                                <m:r>
                                  <a:rPr lang="en-US" sz="2400" i="1">
                                    <a:solidFill>
                                      <a:srgbClr val="FFFFFF"/>
                                    </a:solidFill>
                                    <a:latin typeface="Cambria Math" panose="02040503050406030204" pitchFamily="18" charset="0"/>
                                  </a:rPr>
                                  <m:t>0</m:t>
                                </m:r>
                              </m:e>
                              <m:e>
                                <m:r>
                                  <a:rPr lang="en-US" sz="2400" i="1">
                                    <a:solidFill>
                                      <a:srgbClr val="FFFFFF"/>
                                    </a:solidFill>
                                    <a:latin typeface="Cambria Math" panose="02040503050406030204" pitchFamily="18" charset="0"/>
                                  </a:rPr>
                                  <m:t>1</m:t>
                                </m:r>
                              </m:e>
                              <m:e>
                                <m:r>
                                  <a:rPr lang="en-US" sz="2400" i="1">
                                    <a:solidFill>
                                      <a:srgbClr val="FFFFFF"/>
                                    </a:solidFill>
                                    <a:latin typeface="Cambria Math" panose="02040503050406030204" pitchFamily="18" charset="0"/>
                                  </a:rPr>
                                  <m:t>0</m:t>
                                </m:r>
                              </m:e>
                            </m:mr>
                          </m:m>
                        </m:e>
                      </m:d>
                    </m:oMath>
                  </m:oMathPara>
                </a14:m>
                <a:endParaRPr lang="en-US" sz="2400" dirty="0">
                  <a:solidFill>
                    <a:srgbClr val="FFFFFF"/>
                  </a:solidFill>
                </a:endParaRPr>
              </a:p>
            </p:txBody>
          </p:sp>
        </mc:Choice>
        <mc:Fallback xmlns="">
          <p:sp>
            <p:nvSpPr>
              <p:cNvPr id="25" name="Rectangle 24"/>
              <p:cNvSpPr>
                <a:spLocks noRot="1" noChangeAspect="1" noMove="1" noResize="1" noEditPoints="1" noAdjustHandles="1" noChangeArrowheads="1" noChangeShapeType="1" noTextEdit="1"/>
              </p:cNvSpPr>
              <p:nvPr/>
            </p:nvSpPr>
            <p:spPr>
              <a:xfrm>
                <a:off x="8759778" y="3569800"/>
                <a:ext cx="2132059" cy="1452962"/>
              </a:xfrm>
              <a:prstGeom prst="rect">
                <a:avLst/>
              </a:prstGeom>
              <a:blipFill rotWithShape="0">
                <a:blip r:embed="rId6"/>
                <a:stretch>
                  <a:fillRect/>
                </a:stretch>
              </a:blipFill>
            </p:spPr>
            <p:txBody>
              <a:bodyPr/>
              <a:lstStyle/>
              <a:p>
                <a:r>
                  <a:rPr lang="en-US">
                    <a:noFill/>
                  </a:rPr>
                  <a:t> </a:t>
                </a:r>
              </a:p>
            </p:txBody>
          </p:sp>
        </mc:Fallback>
      </mc:AlternateContent>
      <p:sp>
        <p:nvSpPr>
          <p:cNvPr id="26" name="TextBox 25"/>
          <p:cNvSpPr txBox="1"/>
          <p:nvPr/>
        </p:nvSpPr>
        <p:spPr>
          <a:xfrm>
            <a:off x="1176793" y="5336921"/>
            <a:ext cx="1464375" cy="461665"/>
          </a:xfrm>
          <a:prstGeom prst="rect">
            <a:avLst/>
          </a:prstGeom>
          <a:noFill/>
        </p:spPr>
        <p:txBody>
          <a:bodyPr wrap="none" rtlCol="0">
            <a:spAutoFit/>
          </a:bodyPr>
          <a:lstStyle/>
          <a:p>
            <a:pPr defTabSz="609570"/>
            <a:r>
              <a:rPr lang="en-US" sz="2400" dirty="0">
                <a:solidFill>
                  <a:srgbClr val="FFFFFE"/>
                </a:solidFill>
              </a:rPr>
              <a:t>XOR gate</a:t>
            </a:r>
          </a:p>
        </p:txBody>
      </p:sp>
      <p:sp>
        <p:nvSpPr>
          <p:cNvPr id="27" name="TextBox 26"/>
          <p:cNvSpPr txBox="1"/>
          <p:nvPr/>
        </p:nvSpPr>
        <p:spPr>
          <a:xfrm>
            <a:off x="6963927" y="5258368"/>
            <a:ext cx="1671996" cy="461665"/>
          </a:xfrm>
          <a:prstGeom prst="rect">
            <a:avLst/>
          </a:prstGeom>
          <a:noFill/>
        </p:spPr>
        <p:txBody>
          <a:bodyPr wrap="none" rtlCol="0">
            <a:spAutoFit/>
          </a:bodyPr>
          <a:lstStyle/>
          <a:p>
            <a:pPr defTabSz="609570"/>
            <a:r>
              <a:rPr lang="en-US" sz="2400" dirty="0">
                <a:solidFill>
                  <a:srgbClr val="FFFFFE"/>
                </a:solidFill>
              </a:rPr>
              <a:t>CNOT gate</a:t>
            </a:r>
          </a:p>
        </p:txBody>
      </p:sp>
    </p:spTree>
    <p:extLst>
      <p:ext uri="{BB962C8B-B14F-4D97-AF65-F5344CB8AC3E}">
        <p14:creationId xmlns:p14="http://schemas.microsoft.com/office/powerpoint/2010/main" val="2976148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anim calcmode="lin" valueType="num">
                                      <p:cBhvr>
                                        <p:cTn id="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Effect transition="in" filter="fade">
                                      <p:cBhvr>
                                        <p:cTn id="14" dur="1000"/>
                                        <p:tgtEl>
                                          <p:spTgt spid="7">
                                            <p:txEl>
                                              <p:pRg st="2" end="2"/>
                                            </p:txEl>
                                          </p:spTgt>
                                        </p:tgtEl>
                                      </p:cBhvr>
                                    </p:animEffect>
                                    <p:anim calcmode="lin" valueType="num">
                                      <p:cBhvr>
                                        <p:cTn id="15"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fade">
                                      <p:cBhvr>
                                        <p:cTn id="28" dur="1000"/>
                                        <p:tgtEl>
                                          <p:spTgt spid="8">
                                            <p:txEl>
                                              <p:pRg st="3" end="3"/>
                                            </p:txEl>
                                          </p:spTgt>
                                        </p:tgtEl>
                                      </p:cBhvr>
                                    </p:animEffect>
                                    <p:anim calcmode="lin" valueType="num">
                                      <p:cBhvr>
                                        <p:cTn id="29"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anim calcmode="lin" valueType="num">
                                      <p:cBhvr>
                                        <p:cTn id="36" dur="1000" fill="hold"/>
                                        <p:tgtEl>
                                          <p:spTgt spid="22"/>
                                        </p:tgtEl>
                                        <p:attrNameLst>
                                          <p:attrName>ppt_x</p:attrName>
                                        </p:attrNameLst>
                                      </p:cBhvr>
                                      <p:tavLst>
                                        <p:tav tm="0">
                                          <p:val>
                                            <p:strVal val="#ppt_x"/>
                                          </p:val>
                                        </p:tav>
                                        <p:tav tm="100000">
                                          <p:val>
                                            <p:strVal val="#ppt_x"/>
                                          </p:val>
                                        </p:tav>
                                      </p:tavLst>
                                    </p:anim>
                                    <p:anim calcmode="lin" valueType="num">
                                      <p:cBhvr>
                                        <p:cTn id="37" dur="1000" fill="hold"/>
                                        <p:tgtEl>
                                          <p:spTgt spid="22"/>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1000"/>
                                        <p:tgtEl>
                                          <p:spTgt spid="23"/>
                                        </p:tgtEl>
                                      </p:cBhvr>
                                    </p:animEffect>
                                    <p:anim calcmode="lin" valueType="num">
                                      <p:cBhvr>
                                        <p:cTn id="41" dur="1000" fill="hold"/>
                                        <p:tgtEl>
                                          <p:spTgt spid="23"/>
                                        </p:tgtEl>
                                        <p:attrNameLst>
                                          <p:attrName>ppt_x</p:attrName>
                                        </p:attrNameLst>
                                      </p:cBhvr>
                                      <p:tavLst>
                                        <p:tav tm="0">
                                          <p:val>
                                            <p:strVal val="#ppt_x"/>
                                          </p:val>
                                        </p:tav>
                                        <p:tav tm="100000">
                                          <p:val>
                                            <p:strVal val="#ppt_x"/>
                                          </p:val>
                                        </p:tav>
                                      </p:tavLst>
                                    </p:anim>
                                    <p:anim calcmode="lin" valueType="num">
                                      <p:cBhvr>
                                        <p:cTn id="42" dur="1000" fill="hold"/>
                                        <p:tgtEl>
                                          <p:spTgt spid="2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1000"/>
                                        <p:tgtEl>
                                          <p:spTgt spid="26"/>
                                        </p:tgtEl>
                                      </p:cBhvr>
                                    </p:animEffect>
                                    <p:anim calcmode="lin" valueType="num">
                                      <p:cBhvr>
                                        <p:cTn id="46" dur="1000" fill="hold"/>
                                        <p:tgtEl>
                                          <p:spTgt spid="26"/>
                                        </p:tgtEl>
                                        <p:attrNameLst>
                                          <p:attrName>ppt_x</p:attrName>
                                        </p:attrNameLst>
                                      </p:cBhvr>
                                      <p:tavLst>
                                        <p:tav tm="0">
                                          <p:val>
                                            <p:strVal val="#ppt_x"/>
                                          </p:val>
                                        </p:tav>
                                        <p:tav tm="100000">
                                          <p:val>
                                            <p:strVal val="#ppt_x"/>
                                          </p:val>
                                        </p:tav>
                                      </p:tavLst>
                                    </p:anim>
                                    <p:anim calcmode="lin" valueType="num">
                                      <p:cBhvr>
                                        <p:cTn id="4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1000"/>
                                        <p:tgtEl>
                                          <p:spTgt spid="24"/>
                                        </p:tgtEl>
                                      </p:cBhvr>
                                    </p:animEffect>
                                    <p:anim calcmode="lin" valueType="num">
                                      <p:cBhvr>
                                        <p:cTn id="53" dur="1000" fill="hold"/>
                                        <p:tgtEl>
                                          <p:spTgt spid="24"/>
                                        </p:tgtEl>
                                        <p:attrNameLst>
                                          <p:attrName>ppt_x</p:attrName>
                                        </p:attrNameLst>
                                      </p:cBhvr>
                                      <p:tavLst>
                                        <p:tav tm="0">
                                          <p:val>
                                            <p:strVal val="#ppt_x"/>
                                          </p:val>
                                        </p:tav>
                                        <p:tav tm="100000">
                                          <p:val>
                                            <p:strVal val="#ppt_x"/>
                                          </p:val>
                                        </p:tav>
                                      </p:tavLst>
                                    </p:anim>
                                    <p:anim calcmode="lin" valueType="num">
                                      <p:cBhvr>
                                        <p:cTn id="54" dur="1000" fill="hold"/>
                                        <p:tgtEl>
                                          <p:spTgt spid="2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1000"/>
                                        <p:tgtEl>
                                          <p:spTgt spid="25"/>
                                        </p:tgtEl>
                                      </p:cBhvr>
                                    </p:animEffect>
                                    <p:anim calcmode="lin" valueType="num">
                                      <p:cBhvr>
                                        <p:cTn id="58" dur="1000" fill="hold"/>
                                        <p:tgtEl>
                                          <p:spTgt spid="25"/>
                                        </p:tgtEl>
                                        <p:attrNameLst>
                                          <p:attrName>ppt_x</p:attrName>
                                        </p:attrNameLst>
                                      </p:cBhvr>
                                      <p:tavLst>
                                        <p:tav tm="0">
                                          <p:val>
                                            <p:strVal val="#ppt_x"/>
                                          </p:val>
                                        </p:tav>
                                        <p:tav tm="100000">
                                          <p:val>
                                            <p:strVal val="#ppt_x"/>
                                          </p:val>
                                        </p:tav>
                                      </p:tavLst>
                                    </p:anim>
                                    <p:anim calcmode="lin" valueType="num">
                                      <p:cBhvr>
                                        <p:cTn id="59" dur="1000" fill="hold"/>
                                        <p:tgtEl>
                                          <p:spTgt spid="2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1000"/>
                                        <p:tgtEl>
                                          <p:spTgt spid="27"/>
                                        </p:tgtEl>
                                      </p:cBhvr>
                                    </p:animEffect>
                                    <p:anim calcmode="lin" valueType="num">
                                      <p:cBhvr>
                                        <p:cTn id="63" dur="1000" fill="hold"/>
                                        <p:tgtEl>
                                          <p:spTgt spid="27"/>
                                        </p:tgtEl>
                                        <p:attrNameLst>
                                          <p:attrName>ppt_x</p:attrName>
                                        </p:attrNameLst>
                                      </p:cBhvr>
                                      <p:tavLst>
                                        <p:tav tm="0">
                                          <p:val>
                                            <p:strVal val="#ppt_x"/>
                                          </p:val>
                                        </p:tav>
                                        <p:tav tm="100000">
                                          <p:val>
                                            <p:strVal val="#ppt_x"/>
                                          </p:val>
                                        </p:tav>
                                      </p:tavLst>
                                    </p:anim>
                                    <p:anim calcmode="lin" valueType="num">
                                      <p:cBhvr>
                                        <p:cTn id="6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0" y="1084516"/>
                <a:ext cx="5774131" cy="5343109"/>
              </a:xfrm>
            </p:spPr>
            <p:txBody>
              <a:bodyPr/>
              <a:lstStyle/>
              <a:p>
                <a:pPr marL="0" indent="0">
                  <a:buNone/>
                </a:pPr>
                <a:r>
                  <a:rPr lang="en-US" sz="2133" dirty="0"/>
                  <a:t>Basic unit: </a:t>
                </a:r>
                <a:r>
                  <a:rPr lang="en-US" sz="2133" b="1" dirty="0"/>
                  <a:t>bit</a:t>
                </a:r>
                <a:r>
                  <a:rPr lang="en-US" sz="2133" dirty="0"/>
                  <a:t> = 0 or 1</a:t>
                </a:r>
              </a:p>
              <a:p>
                <a:pPr marL="0" indent="0">
                  <a:buNone/>
                </a:pPr>
                <a:r>
                  <a:rPr lang="en-US" sz="2133" dirty="0"/>
                  <a:t>Computing: </a:t>
                </a:r>
                <a:r>
                  <a:rPr lang="en-US" sz="2133" b="1" dirty="0"/>
                  <a:t>logical</a:t>
                </a:r>
                <a:r>
                  <a:rPr lang="en-US" sz="2133" dirty="0"/>
                  <a:t> operation</a:t>
                </a:r>
              </a:p>
              <a:p>
                <a:pPr marL="0" indent="0">
                  <a:buNone/>
                </a:pPr>
                <a:r>
                  <a:rPr lang="en-US" sz="2133" dirty="0"/>
                  <a:t>Description: </a:t>
                </a:r>
                <a:r>
                  <a:rPr lang="en-US" sz="2133" b="1" dirty="0"/>
                  <a:t>truth table</a:t>
                </a:r>
              </a:p>
              <a:p>
                <a:pPr marL="0" indent="0">
                  <a:buNone/>
                </a:pPr>
                <a:r>
                  <a:rPr lang="en-US" sz="2133" dirty="0"/>
                  <a:t>Direction: Most gates only run </a:t>
                </a:r>
                <a:r>
                  <a:rPr lang="en-US" sz="2133" b="1" dirty="0"/>
                  <a:t>forward</a:t>
                </a:r>
              </a:p>
              <a:p>
                <a:pPr marL="0" indent="0">
                  <a:buNone/>
                </a:pPr>
                <a:r>
                  <a:rPr lang="en-US" sz="2133" dirty="0"/>
                  <a:t>Copying: Independent copies are </a:t>
                </a:r>
                <a:r>
                  <a:rPr lang="en-US" sz="2133" dirty="0">
                    <a:solidFill>
                      <a:schemeClr val="bg1"/>
                    </a:solidFill>
                  </a:rPr>
                  <a:t>easy</a:t>
                </a:r>
              </a:p>
              <a:p>
                <a:pPr marL="0" indent="0">
                  <a:buNone/>
                </a:pPr>
                <a:r>
                  <a:rPr lang="en-US" sz="2133" dirty="0"/>
                  <a:t>Noise: Manageable with minimal ECC</a:t>
                </a:r>
              </a:p>
              <a:p>
                <a:pPr marL="0" indent="0">
                  <a:buNone/>
                </a:pPr>
                <a:r>
                  <a:rPr lang="en-US" sz="2133" dirty="0"/>
                  <a:t>Input/Output: Linear</a:t>
                </a:r>
              </a:p>
              <a:p>
                <a:pPr marL="0" indent="0">
                  <a:buNone/>
                </a:pPr>
                <a:r>
                  <a:rPr lang="en-US" sz="2133" dirty="0"/>
                  <a:t>Storage: n bits hold </a:t>
                </a:r>
                <a:r>
                  <a:rPr lang="en-US" sz="2133" dirty="0">
                    <a:solidFill>
                      <a:schemeClr val="bg1"/>
                    </a:solidFill>
                  </a:rPr>
                  <a:t>1</a:t>
                </a:r>
                <a:r>
                  <a:rPr lang="en-US" sz="2133" dirty="0"/>
                  <a:t> value from 0 to </a:t>
                </a:r>
                <a14:m>
                  <m:oMath xmlns:m="http://schemas.openxmlformats.org/officeDocument/2006/math" xmlns="">
                    <m:sSup>
                      <m:sSupPr>
                        <m:ctrlPr>
                          <a:rPr lang="en-US" sz="2133" i="1">
                            <a:latin typeface="Cambria Math" panose="02040503050406030204" pitchFamily="18" charset="0"/>
                          </a:rPr>
                        </m:ctrlPr>
                      </m:sSupPr>
                      <m:e>
                        <m:r>
                          <a:rPr lang="en-US" sz="2133" i="1">
                            <a:latin typeface="Cambria Math" panose="02040503050406030204" pitchFamily="18" charset="0"/>
                          </a:rPr>
                          <m:t>2</m:t>
                        </m:r>
                      </m:e>
                      <m:sup>
                        <m:r>
                          <a:rPr lang="en-US" sz="2133" i="1">
                            <a:latin typeface="Cambria Math" panose="02040503050406030204" pitchFamily="18" charset="0"/>
                          </a:rPr>
                          <m:t>𝑛</m:t>
                        </m:r>
                      </m:sup>
                    </m:sSup>
                    <m:r>
                      <a:rPr lang="en-US" sz="2133" i="1">
                        <a:latin typeface="Cambria Math" panose="02040503050406030204" pitchFamily="18" charset="0"/>
                      </a:rPr>
                      <m:t>−1</m:t>
                    </m:r>
                  </m:oMath>
                </a14:m>
                <a:endParaRPr lang="en-US" sz="2133" dirty="0"/>
              </a:p>
              <a:p>
                <a:pPr marL="0" lvl="1" indent="0">
                  <a:buNone/>
                </a:pPr>
                <a:r>
                  <a:rPr lang="en-US" dirty="0" smtClean="0"/>
                  <a:t>Computation</a:t>
                </a:r>
                <a:r>
                  <a:rPr lang="en-US" dirty="0"/>
                  <a:t>: </a:t>
                </a:r>
              </a:p>
              <a:p>
                <a:pPr marL="0" lvl="1" indent="0">
                  <a:buNone/>
                </a:pPr>
                <a:r>
                  <a:rPr lang="en-US" sz="2400" dirty="0"/>
                  <a:t>      </a:t>
                </a:r>
                <a:r>
                  <a:rPr lang="en-US" dirty="0"/>
                  <a:t>An n-bit </a:t>
                </a:r>
                <a:r>
                  <a:rPr lang="en-US" dirty="0" smtClean="0"/>
                  <a:t>ALU: 1 operation/cycle</a:t>
                </a:r>
                <a:endParaRPr lang="en-US" dirty="0"/>
              </a:p>
              <a:p>
                <a:pPr marL="0" indent="0">
                  <a:buNone/>
                </a:pPr>
                <a:endParaRPr lang="en-US" dirty="0" smtClean="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0" y="1084516"/>
                <a:ext cx="5774131" cy="5343109"/>
              </a:xfrm>
              <a:blipFill rotWithShape="0">
                <a:blip r:embed="rId2"/>
                <a:stretch>
                  <a:fillRect/>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Classical vs. Quantum Computing</a:t>
            </a:r>
          </a:p>
        </p:txBody>
      </p:sp>
      <mc:AlternateContent xmlns:mc="http://schemas.openxmlformats.org/markup-compatibility/2006" xmlns:a14="http://schemas.microsoft.com/office/drawing/2010/main">
        <mc:Choice Requires="a14">
          <p:sp>
            <p:nvSpPr>
              <p:cNvPr id="5" name="Content Placeholder 1"/>
              <p:cNvSpPr txBox="1">
                <a:spLocks/>
              </p:cNvSpPr>
              <p:nvPr/>
            </p:nvSpPr>
            <p:spPr>
              <a:xfrm>
                <a:off x="5579060" y="1079722"/>
                <a:ext cx="6378565" cy="5445439"/>
              </a:xfrm>
              <a:prstGeom prst="rect">
                <a:avLst/>
              </a:prstGeom>
            </p:spPr>
            <p:txBody>
              <a:bodyPr lIns="243840" tIns="243840" rIns="243840" bIns="243840"/>
              <a:lstStyle>
                <a:lvl1pPr marL="342900" indent="-342900" algn="l" defTabSz="457200" rtl="0" eaLnBrk="1" latinLnBrk="0" hangingPunct="1">
                  <a:spcBef>
                    <a:spcPts val="1000"/>
                  </a:spcBef>
                  <a:buFont typeface="Arial"/>
                  <a:buChar char="•"/>
                  <a:defRPr sz="1800" kern="1200">
                    <a:solidFill>
                      <a:srgbClr val="FFFFFF"/>
                    </a:solidFill>
                    <a:latin typeface="Segoe UI"/>
                    <a:ea typeface="+mn-ea"/>
                    <a:cs typeface="Segoe UI"/>
                  </a:defRPr>
                </a:lvl1pPr>
                <a:lvl2pPr marL="742950" indent="-285750" algn="l" defTabSz="457200" rtl="0" eaLnBrk="1" latinLnBrk="0" hangingPunct="1">
                  <a:spcBef>
                    <a:spcPts val="1000"/>
                  </a:spcBef>
                  <a:buFont typeface="Arial"/>
                  <a:buChar char="–"/>
                  <a:defRPr sz="1600" kern="1200">
                    <a:solidFill>
                      <a:srgbClr val="FFFFFF"/>
                    </a:solidFill>
                    <a:latin typeface="Segoe UI"/>
                    <a:ea typeface="+mn-ea"/>
                    <a:cs typeface="Segoe UI"/>
                  </a:defRPr>
                </a:lvl2pPr>
                <a:lvl3pPr marL="1143000" indent="-228600" algn="l" defTabSz="457200" rtl="0" eaLnBrk="1" latinLnBrk="0" hangingPunct="1">
                  <a:spcBef>
                    <a:spcPts val="1000"/>
                  </a:spcBef>
                  <a:buFont typeface="Arial"/>
                  <a:buChar char="•"/>
                  <a:defRPr sz="1400" kern="1200">
                    <a:solidFill>
                      <a:srgbClr val="FFFFFF"/>
                    </a:solidFill>
                    <a:latin typeface="Segoe UI"/>
                    <a:ea typeface="+mn-ea"/>
                    <a:cs typeface="Segoe UI"/>
                  </a:defRPr>
                </a:lvl3pPr>
                <a:lvl4pPr marL="1600200" indent="-228600" algn="l" defTabSz="457200" rtl="0" eaLnBrk="1" latinLnBrk="0" hangingPunct="1">
                  <a:spcBef>
                    <a:spcPts val="1000"/>
                  </a:spcBef>
                  <a:buFont typeface="Arial"/>
                  <a:buChar char="–"/>
                  <a:defRPr sz="1200" kern="1200">
                    <a:solidFill>
                      <a:srgbClr val="FFFFFF"/>
                    </a:solidFill>
                    <a:latin typeface="Segoe UI"/>
                    <a:ea typeface="+mn-ea"/>
                    <a:cs typeface="Segoe UI"/>
                  </a:defRPr>
                </a:lvl4pPr>
                <a:lvl5pPr marL="2057400" indent="-228600" algn="l" defTabSz="457200" rtl="0" eaLnBrk="1" latinLnBrk="0" hangingPunct="1">
                  <a:spcBef>
                    <a:spcPts val="1000"/>
                  </a:spcBef>
                  <a:buFont typeface="Arial"/>
                  <a:buChar char="»"/>
                  <a:defRPr sz="1000" kern="1200">
                    <a:solidFill>
                      <a:srgbClr val="FFFFFF"/>
                    </a:solidFill>
                    <a:latin typeface="Segoe UI"/>
                    <a:ea typeface="+mn-ea"/>
                    <a:cs typeface="Segoe U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33" dirty="0"/>
                  <a:t>Basic unit: </a:t>
                </a:r>
                <a:r>
                  <a:rPr lang="en-US" sz="2133" b="1" dirty="0"/>
                  <a:t>qubit</a:t>
                </a:r>
                <a:r>
                  <a:rPr lang="en-US" sz="2133" dirty="0"/>
                  <a:t> = unit vector </a:t>
                </a:r>
                <a14:m>
                  <m:oMath xmlns:m="http://schemas.openxmlformats.org/officeDocument/2006/math" xmlns="">
                    <m:r>
                      <a:rPr lang="en-US" sz="2133" i="1">
                        <a:latin typeface="Cambria Math" panose="02040503050406030204" pitchFamily="18" charset="0"/>
                      </a:rPr>
                      <m:t>𝛼</m:t>
                    </m:r>
                    <m:d>
                      <m:dPr>
                        <m:begChr m:val="|"/>
                        <m:endChr m:val="⟩"/>
                        <m:ctrlPr>
                          <a:rPr lang="en-US" sz="2133" i="1">
                            <a:latin typeface="Cambria Math" panose="02040503050406030204" pitchFamily="18" charset="0"/>
                          </a:rPr>
                        </m:ctrlPr>
                      </m:dPr>
                      <m:e>
                        <m:r>
                          <a:rPr lang="en-US" sz="2133" i="1">
                            <a:latin typeface="Cambria Math" panose="02040503050406030204" pitchFamily="18" charset="0"/>
                          </a:rPr>
                          <m:t>0</m:t>
                        </m:r>
                      </m:e>
                    </m:d>
                    <m:r>
                      <a:rPr lang="en-US" sz="2133" i="1">
                        <a:latin typeface="Cambria Math" panose="02040503050406030204" pitchFamily="18" charset="0"/>
                      </a:rPr>
                      <m:t>+</m:t>
                    </m:r>
                    <m:r>
                      <a:rPr lang="en-US" sz="2133" i="1">
                        <a:latin typeface="Cambria Math" panose="02040503050406030204" pitchFamily="18" charset="0"/>
                      </a:rPr>
                      <m:t>𝛽</m:t>
                    </m:r>
                    <m:d>
                      <m:dPr>
                        <m:begChr m:val="|"/>
                        <m:endChr m:val="⟩"/>
                        <m:ctrlPr>
                          <a:rPr lang="en-US" sz="2133" i="1">
                            <a:latin typeface="Cambria Math" panose="02040503050406030204" pitchFamily="18" charset="0"/>
                          </a:rPr>
                        </m:ctrlPr>
                      </m:dPr>
                      <m:e>
                        <m:r>
                          <a:rPr lang="en-US" sz="2133" i="1">
                            <a:latin typeface="Cambria Math" panose="02040503050406030204" pitchFamily="18" charset="0"/>
                          </a:rPr>
                          <m:t>1</m:t>
                        </m:r>
                      </m:e>
                    </m:d>
                  </m:oMath>
                </a14:m>
                <a:endParaRPr lang="en-US" sz="2133" dirty="0"/>
              </a:p>
              <a:p>
                <a:pPr marL="0" indent="0">
                  <a:buNone/>
                </a:pPr>
                <a:r>
                  <a:rPr lang="en-US" sz="2133" dirty="0"/>
                  <a:t>Computing: </a:t>
                </a:r>
                <a:r>
                  <a:rPr lang="en-US" sz="2133" b="1" dirty="0"/>
                  <a:t>unitary</a:t>
                </a:r>
                <a:r>
                  <a:rPr lang="en-US" sz="2133" dirty="0"/>
                  <a:t> operation</a:t>
                </a:r>
              </a:p>
              <a:p>
                <a:pPr marL="0" indent="0">
                  <a:buNone/>
                </a:pPr>
                <a:r>
                  <a:rPr lang="en-US" sz="2133" dirty="0"/>
                  <a:t>Description: </a:t>
                </a:r>
                <a:r>
                  <a:rPr lang="en-US" sz="2133" b="1" dirty="0"/>
                  <a:t>unitary matrix</a:t>
                </a:r>
              </a:p>
              <a:p>
                <a:pPr marL="0" indent="0">
                  <a:buNone/>
                </a:pPr>
                <a:r>
                  <a:rPr lang="en-US" sz="2133" dirty="0"/>
                  <a:t>Direction: Most gates are </a:t>
                </a:r>
                <a:r>
                  <a:rPr lang="en-US" sz="2133" b="1" dirty="0"/>
                  <a:t>reversible</a:t>
                </a:r>
                <a:r>
                  <a:rPr lang="en-US" sz="2133" dirty="0"/>
                  <a:t> (matrices)</a:t>
                </a:r>
              </a:p>
              <a:p>
                <a:pPr marL="0" indent="0">
                  <a:buNone/>
                </a:pPr>
                <a:r>
                  <a:rPr lang="en-US" sz="2133" dirty="0"/>
                  <a:t>Copying: Independent copies are </a:t>
                </a:r>
                <a:r>
                  <a:rPr lang="en-US" sz="2133" dirty="0">
                    <a:solidFill>
                      <a:srgbClr val="FFFF00"/>
                    </a:solidFill>
                  </a:rPr>
                  <a:t>impossible</a:t>
                </a:r>
              </a:p>
              <a:p>
                <a:pPr marL="0" indent="0">
                  <a:buNone/>
                </a:pPr>
                <a:r>
                  <a:rPr lang="en-US" sz="2133" dirty="0"/>
                  <a:t>Noise: Difficult to overcome. Sophisticated </a:t>
                </a:r>
                <a:r>
                  <a:rPr lang="en-US" sz="2133" dirty="0">
                    <a:solidFill>
                      <a:srgbClr val="FFFF00"/>
                    </a:solidFill>
                  </a:rPr>
                  <a:t>QECC</a:t>
                </a:r>
              </a:p>
              <a:p>
                <a:pPr marL="0" indent="0">
                  <a:buNone/>
                </a:pPr>
                <a:r>
                  <a:rPr lang="en-US" sz="2133" dirty="0"/>
                  <a:t>Input: Linear, Output: </a:t>
                </a:r>
                <a:r>
                  <a:rPr lang="en-US" sz="2133" dirty="0" smtClean="0"/>
                  <a:t>Probabilistic</a:t>
                </a:r>
              </a:p>
              <a:p>
                <a:pPr marL="0" indent="0">
                  <a:buNone/>
                </a:pPr>
                <a:r>
                  <a:rPr lang="en-US" sz="2133" dirty="0"/>
                  <a:t>Storage: n qubits can hold </a:t>
                </a:r>
                <a14:m>
                  <m:oMath xmlns:m="http://schemas.openxmlformats.org/officeDocument/2006/math" xmlns="">
                    <m:sSup>
                      <m:sSupPr>
                        <m:ctrlPr>
                          <a:rPr lang="en-US" sz="2133" i="1">
                            <a:solidFill>
                              <a:srgbClr val="FFFF00"/>
                            </a:solidFill>
                            <a:latin typeface="Cambria Math" panose="02040503050406030204" pitchFamily="18" charset="0"/>
                          </a:rPr>
                        </m:ctrlPr>
                      </m:sSupPr>
                      <m:e>
                        <m:r>
                          <a:rPr lang="en-US" sz="2133" i="1">
                            <a:solidFill>
                              <a:srgbClr val="FFFF00"/>
                            </a:solidFill>
                            <a:latin typeface="Cambria Math" panose="02040503050406030204" pitchFamily="18" charset="0"/>
                          </a:rPr>
                          <m:t>2</m:t>
                        </m:r>
                      </m:e>
                      <m:sup>
                        <m:r>
                          <a:rPr lang="en-US" sz="2133" i="1">
                            <a:solidFill>
                              <a:srgbClr val="FFFF00"/>
                            </a:solidFill>
                            <a:latin typeface="Cambria Math" panose="02040503050406030204" pitchFamily="18" charset="0"/>
                          </a:rPr>
                          <m:t>𝑛</m:t>
                        </m:r>
                      </m:sup>
                    </m:sSup>
                  </m:oMath>
                </a14:m>
                <a:r>
                  <a:rPr lang="en-US" sz="2133" dirty="0"/>
                  <a:t> values</a:t>
                </a:r>
              </a:p>
              <a:p>
                <a:pPr marL="0" lvl="1" indent="0">
                  <a:buNone/>
                </a:pPr>
                <a:r>
                  <a:rPr lang="en-US" sz="2133" dirty="0"/>
                  <a:t>Computation: </a:t>
                </a:r>
              </a:p>
              <a:p>
                <a:pPr marL="0" lvl="1" indent="0">
                  <a:buNone/>
                </a:pPr>
                <a:r>
                  <a:rPr lang="en-US" sz="2400" dirty="0"/>
                  <a:t>      </a:t>
                </a:r>
                <a:r>
                  <a:rPr lang="en-US" sz="2133" dirty="0"/>
                  <a:t>An n-qubit ALU: </a:t>
                </a:r>
                <a14:m>
                  <m:oMath xmlns:m="http://schemas.openxmlformats.org/officeDocument/2006/math" xmlns="">
                    <m:sSup>
                      <m:sSupPr>
                        <m:ctrlPr>
                          <a:rPr lang="en-US" sz="2133" i="1" dirty="0">
                            <a:solidFill>
                              <a:srgbClr val="FFFF00"/>
                            </a:solidFill>
                            <a:latin typeface="Cambria Math" panose="02040503050406030204" pitchFamily="18" charset="0"/>
                          </a:rPr>
                        </m:ctrlPr>
                      </m:sSupPr>
                      <m:e>
                        <m:r>
                          <a:rPr lang="en-US" sz="2133" i="1" dirty="0">
                            <a:solidFill>
                              <a:srgbClr val="FFFF00"/>
                            </a:solidFill>
                            <a:latin typeface="Cambria Math" panose="02040503050406030204" pitchFamily="18" charset="0"/>
                          </a:rPr>
                          <m:t>2</m:t>
                        </m:r>
                      </m:e>
                      <m:sup>
                        <m:r>
                          <a:rPr lang="en-US" sz="2133" i="1" dirty="0">
                            <a:solidFill>
                              <a:srgbClr val="FFFF00"/>
                            </a:solidFill>
                            <a:latin typeface="Cambria Math" panose="02040503050406030204" pitchFamily="18" charset="0"/>
                          </a:rPr>
                          <m:t>𝑛</m:t>
                        </m:r>
                      </m:sup>
                    </m:sSup>
                  </m:oMath>
                </a14:m>
                <a:r>
                  <a:rPr lang="en-US" sz="2133" dirty="0"/>
                  <a:t> operations/cycle</a:t>
                </a:r>
              </a:p>
              <a:p>
                <a:pPr marL="0" indent="0">
                  <a:buNone/>
                </a:pPr>
                <a:endParaRPr lang="en-US" sz="2400" dirty="0"/>
              </a:p>
            </p:txBody>
          </p:sp>
        </mc:Choice>
        <mc:Fallback xmlns="">
          <p:sp>
            <p:nvSpPr>
              <p:cNvPr id="5" name="Content Placeholder 1"/>
              <p:cNvSpPr txBox="1">
                <a:spLocks noRot="1" noChangeAspect="1" noMove="1" noResize="1" noEditPoints="1" noAdjustHandles="1" noChangeArrowheads="1" noChangeShapeType="1" noTextEdit="1"/>
              </p:cNvSpPr>
              <p:nvPr/>
            </p:nvSpPr>
            <p:spPr>
              <a:xfrm>
                <a:off x="5579060" y="1079722"/>
                <a:ext cx="6378565" cy="544543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03854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1000"/>
                                        <p:tgtEl>
                                          <p:spTgt spid="2">
                                            <p:txEl>
                                              <p:pRg st="3" end="3"/>
                                            </p:txEl>
                                          </p:spTgt>
                                        </p:tgtEl>
                                      </p:cBhvr>
                                    </p:animEffect>
                                    <p:anim calcmode="lin" valueType="num">
                                      <p:cBhvr>
                                        <p:cTn id="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3" end="3"/>
                                            </p:txEl>
                                          </p:spTgt>
                                        </p:tgtEl>
                                        <p:attrNameLst>
                                          <p:attrName>style.visibility</p:attrName>
                                        </p:attrNameLst>
                                      </p:cBhvr>
                                      <p:to>
                                        <p:strVal val="visible"/>
                                      </p:to>
                                    </p:set>
                                    <p:animEffect transition="in" filter="fade">
                                      <p:cBhvr>
                                        <p:cTn id="14" dur="1000"/>
                                        <p:tgtEl>
                                          <p:spTgt spid="5">
                                            <p:txEl>
                                              <p:pRg st="3" end="3"/>
                                            </p:txEl>
                                          </p:spTgt>
                                        </p:tgtEl>
                                      </p:cBhvr>
                                    </p:animEffect>
                                    <p:anim calcmode="lin" valueType="num">
                                      <p:cBhvr>
                                        <p:cTn id="1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1000"/>
                                        <p:tgtEl>
                                          <p:spTgt spid="2">
                                            <p:txEl>
                                              <p:pRg st="4" end="4"/>
                                            </p:txEl>
                                          </p:spTgt>
                                        </p:tgtEl>
                                      </p:cBhvr>
                                    </p:animEffect>
                                    <p:anim calcmode="lin" valueType="num">
                                      <p:cBhvr>
                                        <p:cTn id="22"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1000"/>
                                        <p:tgtEl>
                                          <p:spTgt spid="5">
                                            <p:txEl>
                                              <p:pRg st="4" end="4"/>
                                            </p:txEl>
                                          </p:spTgt>
                                        </p:tgtEl>
                                      </p:cBhvr>
                                    </p:animEffect>
                                    <p:anim calcmode="lin" valueType="num">
                                      <p:cBhvr>
                                        <p:cTn id="29"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fade">
                                      <p:cBhvr>
                                        <p:cTn id="35" dur="1000"/>
                                        <p:tgtEl>
                                          <p:spTgt spid="2">
                                            <p:txEl>
                                              <p:pRg st="5" end="5"/>
                                            </p:txEl>
                                          </p:spTgt>
                                        </p:tgtEl>
                                      </p:cBhvr>
                                    </p:animEffect>
                                    <p:anim calcmode="lin" valueType="num">
                                      <p:cBhvr>
                                        <p:cTn id="36"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fade">
                                      <p:cBhvr>
                                        <p:cTn id="42" dur="1000"/>
                                        <p:tgtEl>
                                          <p:spTgt spid="5">
                                            <p:txEl>
                                              <p:pRg st="5" end="5"/>
                                            </p:txEl>
                                          </p:spTgt>
                                        </p:tgtEl>
                                      </p:cBhvr>
                                    </p:animEffect>
                                    <p:anim calcmode="lin" valueType="num">
                                      <p:cBhvr>
                                        <p:cTn id="43"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Effect transition="in" filter="fade">
                                      <p:cBhvr>
                                        <p:cTn id="49" dur="1000"/>
                                        <p:tgtEl>
                                          <p:spTgt spid="2">
                                            <p:txEl>
                                              <p:pRg st="6" end="6"/>
                                            </p:txEl>
                                          </p:spTgt>
                                        </p:tgtEl>
                                      </p:cBhvr>
                                    </p:animEffect>
                                    <p:anim calcmode="lin" valueType="num">
                                      <p:cBhvr>
                                        <p:cTn id="5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
                                            <p:txEl>
                                              <p:pRg st="6" end="6"/>
                                            </p:txEl>
                                          </p:spTgt>
                                        </p:tgtEl>
                                        <p:attrNameLst>
                                          <p:attrName>style.visibility</p:attrName>
                                        </p:attrNameLst>
                                      </p:cBhvr>
                                      <p:to>
                                        <p:strVal val="visible"/>
                                      </p:to>
                                    </p:set>
                                    <p:animEffect transition="in" filter="fade">
                                      <p:cBhvr>
                                        <p:cTn id="56" dur="1000"/>
                                        <p:tgtEl>
                                          <p:spTgt spid="5">
                                            <p:txEl>
                                              <p:pRg st="6" end="6"/>
                                            </p:txEl>
                                          </p:spTgt>
                                        </p:tgtEl>
                                      </p:cBhvr>
                                    </p:animEffect>
                                    <p:anim calcmode="lin" valueType="num">
                                      <p:cBhvr>
                                        <p:cTn id="57"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
                                            <p:txEl>
                                              <p:pRg st="7" end="7"/>
                                            </p:txEl>
                                          </p:spTgt>
                                        </p:tgtEl>
                                        <p:attrNameLst>
                                          <p:attrName>style.visibility</p:attrName>
                                        </p:attrNameLst>
                                      </p:cBhvr>
                                      <p:to>
                                        <p:strVal val="visible"/>
                                      </p:to>
                                    </p:set>
                                    <p:animEffect transition="in" filter="fade">
                                      <p:cBhvr>
                                        <p:cTn id="63" dur="1000"/>
                                        <p:tgtEl>
                                          <p:spTgt spid="2">
                                            <p:txEl>
                                              <p:pRg st="7" end="7"/>
                                            </p:txEl>
                                          </p:spTgt>
                                        </p:tgtEl>
                                      </p:cBhvr>
                                    </p:animEffect>
                                    <p:anim calcmode="lin" valueType="num">
                                      <p:cBhvr>
                                        <p:cTn id="64"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5">
                                            <p:txEl>
                                              <p:pRg st="7" end="7"/>
                                            </p:txEl>
                                          </p:spTgt>
                                        </p:tgtEl>
                                        <p:attrNameLst>
                                          <p:attrName>style.visibility</p:attrName>
                                        </p:attrNameLst>
                                      </p:cBhvr>
                                      <p:to>
                                        <p:strVal val="visible"/>
                                      </p:to>
                                    </p:set>
                                    <p:animEffect transition="in" filter="fade">
                                      <p:cBhvr>
                                        <p:cTn id="70" dur="1000"/>
                                        <p:tgtEl>
                                          <p:spTgt spid="5">
                                            <p:txEl>
                                              <p:pRg st="7" end="7"/>
                                            </p:txEl>
                                          </p:spTgt>
                                        </p:tgtEl>
                                      </p:cBhvr>
                                    </p:animEffect>
                                    <p:anim calcmode="lin" valueType="num">
                                      <p:cBhvr>
                                        <p:cTn id="71"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72"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
                                            <p:txEl>
                                              <p:pRg st="8" end="8"/>
                                            </p:txEl>
                                          </p:spTgt>
                                        </p:tgtEl>
                                        <p:attrNameLst>
                                          <p:attrName>style.visibility</p:attrName>
                                        </p:attrNameLst>
                                      </p:cBhvr>
                                      <p:to>
                                        <p:strVal val="visible"/>
                                      </p:to>
                                    </p:set>
                                    <p:animEffect transition="in" filter="fade">
                                      <p:cBhvr>
                                        <p:cTn id="77" dur="1000"/>
                                        <p:tgtEl>
                                          <p:spTgt spid="2">
                                            <p:txEl>
                                              <p:pRg st="8" end="8"/>
                                            </p:txEl>
                                          </p:spTgt>
                                        </p:tgtEl>
                                      </p:cBhvr>
                                    </p:animEffect>
                                    <p:anim calcmode="lin" valueType="num">
                                      <p:cBhvr>
                                        <p:cTn id="78"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79" dur="1000" fill="hold"/>
                                        <p:tgtEl>
                                          <p:spTgt spid="2">
                                            <p:txEl>
                                              <p:pRg st="8" end="8"/>
                                            </p:txEl>
                                          </p:spTgt>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2">
                                            <p:txEl>
                                              <p:pRg st="9" end="9"/>
                                            </p:txEl>
                                          </p:spTgt>
                                        </p:tgtEl>
                                        <p:attrNameLst>
                                          <p:attrName>style.visibility</p:attrName>
                                        </p:attrNameLst>
                                      </p:cBhvr>
                                      <p:to>
                                        <p:strVal val="visible"/>
                                      </p:to>
                                    </p:set>
                                    <p:animEffect transition="in" filter="fade">
                                      <p:cBhvr>
                                        <p:cTn id="82" dur="1000"/>
                                        <p:tgtEl>
                                          <p:spTgt spid="2">
                                            <p:txEl>
                                              <p:pRg st="9" end="9"/>
                                            </p:txEl>
                                          </p:spTgt>
                                        </p:tgtEl>
                                      </p:cBhvr>
                                    </p:animEffect>
                                    <p:anim calcmode="lin" valueType="num">
                                      <p:cBhvr>
                                        <p:cTn id="83"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84" dur="1000" fill="hold"/>
                                        <p:tgtEl>
                                          <p:spTgt spid="2">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5">
                                            <p:txEl>
                                              <p:pRg st="8" end="8"/>
                                            </p:txEl>
                                          </p:spTgt>
                                        </p:tgtEl>
                                        <p:attrNameLst>
                                          <p:attrName>style.visibility</p:attrName>
                                        </p:attrNameLst>
                                      </p:cBhvr>
                                      <p:to>
                                        <p:strVal val="visible"/>
                                      </p:to>
                                    </p:set>
                                    <p:animEffect transition="in" filter="fade">
                                      <p:cBhvr>
                                        <p:cTn id="89" dur="1000"/>
                                        <p:tgtEl>
                                          <p:spTgt spid="5">
                                            <p:txEl>
                                              <p:pRg st="8" end="8"/>
                                            </p:txEl>
                                          </p:spTgt>
                                        </p:tgtEl>
                                      </p:cBhvr>
                                    </p:animEffect>
                                    <p:anim calcmode="lin" valueType="num">
                                      <p:cBhvr>
                                        <p:cTn id="90"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91" dur="1000" fill="hold"/>
                                        <p:tgtEl>
                                          <p:spTgt spid="5">
                                            <p:txEl>
                                              <p:pRg st="8" end="8"/>
                                            </p:txEl>
                                          </p:spTgt>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5">
                                            <p:txEl>
                                              <p:pRg st="9" end="9"/>
                                            </p:txEl>
                                          </p:spTgt>
                                        </p:tgtEl>
                                        <p:attrNameLst>
                                          <p:attrName>style.visibility</p:attrName>
                                        </p:attrNameLst>
                                      </p:cBhvr>
                                      <p:to>
                                        <p:strVal val="visible"/>
                                      </p:to>
                                    </p:set>
                                    <p:animEffect transition="in" filter="fade">
                                      <p:cBhvr>
                                        <p:cTn id="94" dur="1000"/>
                                        <p:tgtEl>
                                          <p:spTgt spid="5">
                                            <p:txEl>
                                              <p:pRg st="9" end="9"/>
                                            </p:txEl>
                                          </p:spTgt>
                                        </p:tgtEl>
                                      </p:cBhvr>
                                    </p:animEffect>
                                    <p:anim calcmode="lin" valueType="num">
                                      <p:cBhvr>
                                        <p:cTn id="95"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96" dur="1000" fill="hold"/>
                                        <p:tgtEl>
                                          <p:spTgt spid="5">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1638301" y="1704859"/>
            <a:ext cx="1266825" cy="4010025"/>
          </a:xfrm>
          <a:prstGeom prst="rect">
            <a:avLst/>
          </a:prstGeom>
          <a:solidFill>
            <a:srgbClr val="EAEAEA"/>
          </a:solidFill>
          <a:ln w="9525">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sz="800" b="1" dirty="0">
                <a:solidFill>
                  <a:prstClr val="black"/>
                </a:solidFill>
                <a:latin typeface="Courier New" panose="02070309020205020404" pitchFamily="49" charset="0"/>
                <a:cs typeface="Arial" charset="0"/>
              </a:rPr>
              <a:t>.v 1 2 3 4 5 6</a:t>
            </a:r>
          </a:p>
          <a:p>
            <a:pPr fontAlgn="base">
              <a:spcBef>
                <a:spcPct val="0"/>
              </a:spcBef>
              <a:spcAft>
                <a:spcPct val="0"/>
              </a:spcAft>
            </a:pPr>
            <a:r>
              <a:rPr lang="en-US" sz="800" b="1" dirty="0">
                <a:solidFill>
                  <a:prstClr val="black"/>
                </a:solidFill>
                <a:latin typeface="Courier New" panose="02070309020205020404" pitchFamily="49" charset="0"/>
                <a:cs typeface="Arial" charset="0"/>
              </a:rPr>
              <a:t>.</a:t>
            </a:r>
            <a:r>
              <a:rPr lang="en-US" sz="800" b="1" dirty="0" err="1">
                <a:solidFill>
                  <a:prstClr val="black"/>
                </a:solidFill>
                <a:latin typeface="Courier New" panose="02070309020205020404" pitchFamily="49" charset="0"/>
                <a:cs typeface="Arial" charset="0"/>
              </a:rPr>
              <a:t>i</a:t>
            </a:r>
            <a:r>
              <a:rPr lang="en-US" sz="800" b="1" dirty="0">
                <a:solidFill>
                  <a:prstClr val="black"/>
                </a:solidFill>
                <a:latin typeface="Courier New" panose="02070309020205020404" pitchFamily="49" charset="0"/>
                <a:cs typeface="Arial" charset="0"/>
              </a:rPr>
              <a:t> 1 2 3 4 5 6</a:t>
            </a:r>
          </a:p>
          <a:p>
            <a:pPr fontAlgn="base">
              <a:spcBef>
                <a:spcPct val="0"/>
              </a:spcBef>
              <a:spcAft>
                <a:spcPct val="0"/>
              </a:spcAft>
            </a:pPr>
            <a:r>
              <a:rPr lang="en-US" sz="800" b="1" dirty="0">
                <a:solidFill>
                  <a:prstClr val="black"/>
                </a:solidFill>
                <a:latin typeface="Courier New" panose="02070309020205020404" pitchFamily="49" charset="0"/>
                <a:cs typeface="Arial" charset="0"/>
              </a:rPr>
              <a:t>.o 1 2 3 4 5 6</a:t>
            </a:r>
          </a:p>
          <a:p>
            <a:pPr fontAlgn="base">
              <a:spcBef>
                <a:spcPct val="0"/>
              </a:spcBef>
              <a:spcAft>
                <a:spcPct val="0"/>
              </a:spcAft>
            </a:pPr>
            <a:r>
              <a:rPr lang="en-US" sz="800" b="1" dirty="0">
                <a:solidFill>
                  <a:prstClr val="black"/>
                </a:solidFill>
                <a:latin typeface="Courier New" panose="02070309020205020404" pitchFamily="49" charset="0"/>
                <a:cs typeface="Arial" charset="0"/>
              </a:rPr>
              <a:t>.</a:t>
            </a:r>
            <a:r>
              <a:rPr lang="en-US" sz="800" b="1" dirty="0" err="1">
                <a:solidFill>
                  <a:prstClr val="black"/>
                </a:solidFill>
                <a:latin typeface="Courier New" panose="02070309020205020404" pitchFamily="49" charset="0"/>
                <a:cs typeface="Arial" charset="0"/>
              </a:rPr>
              <a:t>ol</a:t>
            </a:r>
            <a:endParaRPr lang="en-US" sz="800" b="1" dirty="0">
              <a:solidFill>
                <a:prstClr val="black"/>
              </a:solidFill>
              <a:latin typeface="Courier New" panose="02070309020205020404" pitchFamily="49" charset="0"/>
              <a:cs typeface="Arial" charset="0"/>
            </a:endParaRPr>
          </a:p>
          <a:p>
            <a:pPr fontAlgn="base">
              <a:spcBef>
                <a:spcPct val="0"/>
              </a:spcBef>
              <a:spcAft>
                <a:spcPct val="0"/>
              </a:spcAft>
            </a:pPr>
            <a:r>
              <a:rPr lang="en-US" sz="800" b="1" dirty="0">
                <a:solidFill>
                  <a:prstClr val="black"/>
                </a:solidFill>
                <a:latin typeface="Courier New" panose="02070309020205020404" pitchFamily="49" charset="0"/>
                <a:cs typeface="Arial" charset="0"/>
              </a:rPr>
              <a:t>.c</a:t>
            </a:r>
          </a:p>
          <a:p>
            <a:pPr fontAlgn="base">
              <a:spcBef>
                <a:spcPct val="0"/>
              </a:spcBef>
              <a:spcAft>
                <a:spcPct val="0"/>
              </a:spcAft>
            </a:pPr>
            <a:r>
              <a:rPr lang="en-US" sz="800" b="1" dirty="0">
                <a:solidFill>
                  <a:prstClr val="black"/>
                </a:solidFill>
                <a:latin typeface="Courier New" panose="02070309020205020404" pitchFamily="49" charset="0"/>
                <a:cs typeface="Arial" charset="0"/>
              </a:rPr>
              <a:t>BEGIN</a:t>
            </a:r>
          </a:p>
          <a:p>
            <a:pPr fontAlgn="base">
              <a:spcBef>
                <a:spcPct val="0"/>
              </a:spcBef>
              <a:spcAft>
                <a:spcPct val="0"/>
              </a:spcAft>
            </a:pPr>
            <a:r>
              <a:rPr lang="en-US" sz="800" b="1" dirty="0">
                <a:solidFill>
                  <a:prstClr val="black"/>
                </a:solidFill>
                <a:latin typeface="Courier New" panose="02070309020205020404" pitchFamily="49" charset="0"/>
                <a:cs typeface="Arial" charset="0"/>
              </a:rPr>
              <a:t>H 1</a:t>
            </a:r>
          </a:p>
          <a:p>
            <a:pPr fontAlgn="base">
              <a:spcBef>
                <a:spcPct val="0"/>
              </a:spcBef>
              <a:spcAft>
                <a:spcPct val="0"/>
              </a:spcAft>
            </a:pPr>
            <a:r>
              <a:rPr lang="en-US" sz="800" b="1" dirty="0">
                <a:solidFill>
                  <a:prstClr val="black"/>
                </a:solidFill>
                <a:latin typeface="Courier New" panose="02070309020205020404" pitchFamily="49" charset="0"/>
                <a:cs typeface="Arial" charset="0"/>
              </a:rPr>
              <a:t>RZ(1 pi/2) 2 1</a:t>
            </a:r>
          </a:p>
          <a:p>
            <a:pPr fontAlgn="base">
              <a:spcBef>
                <a:spcPct val="0"/>
              </a:spcBef>
              <a:spcAft>
                <a:spcPct val="0"/>
              </a:spcAft>
            </a:pPr>
            <a:r>
              <a:rPr lang="en-US" sz="800" b="1" dirty="0">
                <a:solidFill>
                  <a:prstClr val="black"/>
                </a:solidFill>
                <a:latin typeface="Courier New" panose="02070309020205020404" pitchFamily="49" charset="0"/>
                <a:cs typeface="Arial" charset="0"/>
              </a:rPr>
              <a:t>H 2</a:t>
            </a:r>
          </a:p>
          <a:p>
            <a:pPr fontAlgn="base">
              <a:spcBef>
                <a:spcPct val="0"/>
              </a:spcBef>
              <a:spcAft>
                <a:spcPct val="0"/>
              </a:spcAft>
            </a:pPr>
            <a:r>
              <a:rPr lang="en-US" sz="800" b="1" dirty="0">
                <a:solidFill>
                  <a:prstClr val="black"/>
                </a:solidFill>
                <a:latin typeface="Courier New" panose="02070309020205020404" pitchFamily="49" charset="0"/>
                <a:cs typeface="Arial" charset="0"/>
              </a:rPr>
              <a:t>RZ(1 pi/4) 3 1</a:t>
            </a:r>
          </a:p>
          <a:p>
            <a:pPr fontAlgn="base">
              <a:spcBef>
                <a:spcPct val="0"/>
              </a:spcBef>
              <a:spcAft>
                <a:spcPct val="0"/>
              </a:spcAft>
            </a:pPr>
            <a:r>
              <a:rPr lang="en-US" sz="800" b="1" dirty="0">
                <a:solidFill>
                  <a:prstClr val="black"/>
                </a:solidFill>
                <a:latin typeface="Courier New" panose="02070309020205020404" pitchFamily="49" charset="0"/>
                <a:cs typeface="Arial" charset="0"/>
              </a:rPr>
              <a:t>RZ(1 pi/2) 3 2</a:t>
            </a:r>
          </a:p>
          <a:p>
            <a:pPr fontAlgn="base">
              <a:spcBef>
                <a:spcPct val="0"/>
              </a:spcBef>
              <a:spcAft>
                <a:spcPct val="0"/>
              </a:spcAft>
            </a:pPr>
            <a:r>
              <a:rPr lang="en-US" sz="800" b="1" dirty="0">
                <a:solidFill>
                  <a:prstClr val="black"/>
                </a:solidFill>
                <a:latin typeface="Courier New" panose="02070309020205020404" pitchFamily="49" charset="0"/>
                <a:cs typeface="Arial" charset="0"/>
              </a:rPr>
              <a:t>H 3</a:t>
            </a:r>
          </a:p>
          <a:p>
            <a:pPr fontAlgn="base">
              <a:spcBef>
                <a:spcPct val="0"/>
              </a:spcBef>
              <a:spcAft>
                <a:spcPct val="0"/>
              </a:spcAft>
            </a:pPr>
            <a:r>
              <a:rPr lang="en-US" sz="800" b="1" dirty="0">
                <a:solidFill>
                  <a:prstClr val="black"/>
                </a:solidFill>
                <a:latin typeface="Courier New" panose="02070309020205020404" pitchFamily="49" charset="0"/>
                <a:cs typeface="Arial" charset="0"/>
              </a:rPr>
              <a:t>RZ(1 pi/8) 4 1</a:t>
            </a:r>
          </a:p>
          <a:p>
            <a:pPr fontAlgn="base">
              <a:spcBef>
                <a:spcPct val="0"/>
              </a:spcBef>
              <a:spcAft>
                <a:spcPct val="0"/>
              </a:spcAft>
            </a:pPr>
            <a:r>
              <a:rPr lang="en-US" sz="800" b="1" dirty="0">
                <a:solidFill>
                  <a:prstClr val="black"/>
                </a:solidFill>
                <a:latin typeface="Courier New" panose="02070309020205020404" pitchFamily="49" charset="0"/>
                <a:cs typeface="Arial" charset="0"/>
              </a:rPr>
              <a:t>RZ(1 pi/4) 4 2</a:t>
            </a:r>
          </a:p>
          <a:p>
            <a:pPr fontAlgn="base">
              <a:spcBef>
                <a:spcPct val="0"/>
              </a:spcBef>
              <a:spcAft>
                <a:spcPct val="0"/>
              </a:spcAft>
            </a:pPr>
            <a:r>
              <a:rPr lang="en-US" sz="800" b="1" dirty="0">
                <a:solidFill>
                  <a:prstClr val="black"/>
                </a:solidFill>
                <a:latin typeface="Courier New" panose="02070309020205020404" pitchFamily="49" charset="0"/>
                <a:cs typeface="Arial" charset="0"/>
              </a:rPr>
              <a:t>RZ(1 pi/2) 4 3</a:t>
            </a:r>
          </a:p>
          <a:p>
            <a:pPr fontAlgn="base">
              <a:spcBef>
                <a:spcPct val="0"/>
              </a:spcBef>
              <a:spcAft>
                <a:spcPct val="0"/>
              </a:spcAft>
            </a:pPr>
            <a:r>
              <a:rPr lang="en-US" sz="800" b="1" dirty="0">
                <a:solidFill>
                  <a:prstClr val="black"/>
                </a:solidFill>
                <a:latin typeface="Courier New" panose="02070309020205020404" pitchFamily="49" charset="0"/>
                <a:cs typeface="Arial" charset="0"/>
              </a:rPr>
              <a:t>H 4</a:t>
            </a:r>
          </a:p>
          <a:p>
            <a:pPr fontAlgn="base">
              <a:spcBef>
                <a:spcPct val="0"/>
              </a:spcBef>
              <a:spcAft>
                <a:spcPct val="0"/>
              </a:spcAft>
            </a:pPr>
            <a:r>
              <a:rPr lang="en-US" sz="800" b="1" dirty="0">
                <a:solidFill>
                  <a:prstClr val="black"/>
                </a:solidFill>
                <a:latin typeface="Courier New" panose="02070309020205020404" pitchFamily="49" charset="0"/>
                <a:cs typeface="Arial" charset="0"/>
              </a:rPr>
              <a:t>RZ(1 pi/16) 5 1</a:t>
            </a:r>
          </a:p>
          <a:p>
            <a:pPr fontAlgn="base">
              <a:spcBef>
                <a:spcPct val="0"/>
              </a:spcBef>
              <a:spcAft>
                <a:spcPct val="0"/>
              </a:spcAft>
            </a:pPr>
            <a:r>
              <a:rPr lang="en-US" sz="800" b="1" dirty="0">
                <a:solidFill>
                  <a:prstClr val="black"/>
                </a:solidFill>
                <a:latin typeface="Courier New" panose="02070309020205020404" pitchFamily="49" charset="0"/>
                <a:cs typeface="Arial" charset="0"/>
              </a:rPr>
              <a:t>RZ(1 pi/8) 5 2</a:t>
            </a:r>
          </a:p>
          <a:p>
            <a:pPr fontAlgn="base">
              <a:spcBef>
                <a:spcPct val="0"/>
              </a:spcBef>
              <a:spcAft>
                <a:spcPct val="0"/>
              </a:spcAft>
            </a:pPr>
            <a:r>
              <a:rPr lang="en-US" sz="800" b="1" dirty="0">
                <a:solidFill>
                  <a:prstClr val="black"/>
                </a:solidFill>
                <a:latin typeface="Courier New" panose="02070309020205020404" pitchFamily="49" charset="0"/>
                <a:cs typeface="Arial" charset="0"/>
              </a:rPr>
              <a:t>RZ(1 pi/4) 5 3</a:t>
            </a:r>
          </a:p>
          <a:p>
            <a:pPr fontAlgn="base">
              <a:spcBef>
                <a:spcPct val="0"/>
              </a:spcBef>
              <a:spcAft>
                <a:spcPct val="0"/>
              </a:spcAft>
            </a:pPr>
            <a:r>
              <a:rPr lang="en-US" sz="800" b="1" dirty="0">
                <a:solidFill>
                  <a:prstClr val="black"/>
                </a:solidFill>
                <a:latin typeface="Courier New" panose="02070309020205020404" pitchFamily="49" charset="0"/>
                <a:cs typeface="Arial" charset="0"/>
              </a:rPr>
              <a:t>RZ(1 pi/2) 5 4</a:t>
            </a:r>
          </a:p>
          <a:p>
            <a:pPr fontAlgn="base">
              <a:spcBef>
                <a:spcPct val="0"/>
              </a:spcBef>
              <a:spcAft>
                <a:spcPct val="0"/>
              </a:spcAft>
            </a:pPr>
            <a:r>
              <a:rPr lang="en-US" sz="800" b="1" dirty="0">
                <a:solidFill>
                  <a:prstClr val="black"/>
                </a:solidFill>
                <a:latin typeface="Courier New" panose="02070309020205020404" pitchFamily="49" charset="0"/>
                <a:cs typeface="Arial" charset="0"/>
              </a:rPr>
              <a:t>H 5</a:t>
            </a:r>
          </a:p>
          <a:p>
            <a:pPr fontAlgn="base">
              <a:spcBef>
                <a:spcPct val="0"/>
              </a:spcBef>
              <a:spcAft>
                <a:spcPct val="0"/>
              </a:spcAft>
            </a:pPr>
            <a:r>
              <a:rPr lang="en-US" sz="800" b="1" dirty="0">
                <a:solidFill>
                  <a:prstClr val="black"/>
                </a:solidFill>
                <a:latin typeface="Courier New" panose="02070309020205020404" pitchFamily="49" charset="0"/>
                <a:cs typeface="Arial" charset="0"/>
              </a:rPr>
              <a:t>RZ(1 pi/32) 6 1</a:t>
            </a:r>
          </a:p>
          <a:p>
            <a:pPr fontAlgn="base">
              <a:spcBef>
                <a:spcPct val="0"/>
              </a:spcBef>
              <a:spcAft>
                <a:spcPct val="0"/>
              </a:spcAft>
            </a:pPr>
            <a:r>
              <a:rPr lang="en-US" sz="800" b="1" dirty="0">
                <a:solidFill>
                  <a:prstClr val="black"/>
                </a:solidFill>
                <a:latin typeface="Courier New" panose="02070309020205020404" pitchFamily="49" charset="0"/>
                <a:cs typeface="Arial" charset="0"/>
              </a:rPr>
              <a:t>RZ(1 pi/16) 6 2</a:t>
            </a:r>
          </a:p>
          <a:p>
            <a:pPr fontAlgn="base">
              <a:spcBef>
                <a:spcPct val="0"/>
              </a:spcBef>
              <a:spcAft>
                <a:spcPct val="0"/>
              </a:spcAft>
            </a:pPr>
            <a:r>
              <a:rPr lang="en-US" sz="800" b="1" dirty="0">
                <a:solidFill>
                  <a:prstClr val="black"/>
                </a:solidFill>
                <a:latin typeface="Courier New" panose="02070309020205020404" pitchFamily="49" charset="0"/>
                <a:cs typeface="Arial" charset="0"/>
              </a:rPr>
              <a:t>RZ(1 pi/8) 6 3</a:t>
            </a:r>
          </a:p>
          <a:p>
            <a:pPr fontAlgn="base">
              <a:spcBef>
                <a:spcPct val="0"/>
              </a:spcBef>
              <a:spcAft>
                <a:spcPct val="0"/>
              </a:spcAft>
            </a:pPr>
            <a:r>
              <a:rPr lang="en-US" sz="800" b="1" dirty="0">
                <a:solidFill>
                  <a:prstClr val="black"/>
                </a:solidFill>
                <a:latin typeface="Courier New" panose="02070309020205020404" pitchFamily="49" charset="0"/>
                <a:cs typeface="Arial" charset="0"/>
              </a:rPr>
              <a:t>RZ(1 pi/4) 6 4</a:t>
            </a:r>
          </a:p>
          <a:p>
            <a:pPr fontAlgn="base">
              <a:spcBef>
                <a:spcPct val="0"/>
              </a:spcBef>
              <a:spcAft>
                <a:spcPct val="0"/>
              </a:spcAft>
            </a:pPr>
            <a:r>
              <a:rPr lang="en-US" sz="800" b="1" dirty="0">
                <a:solidFill>
                  <a:prstClr val="black"/>
                </a:solidFill>
                <a:latin typeface="Courier New" panose="02070309020205020404" pitchFamily="49" charset="0"/>
                <a:cs typeface="Arial" charset="0"/>
              </a:rPr>
              <a:t>RZ(1 pi/2) 6 5</a:t>
            </a:r>
          </a:p>
          <a:p>
            <a:pPr fontAlgn="base">
              <a:spcBef>
                <a:spcPct val="0"/>
              </a:spcBef>
              <a:spcAft>
                <a:spcPct val="0"/>
              </a:spcAft>
            </a:pPr>
            <a:r>
              <a:rPr lang="en-US" sz="800" b="1" dirty="0">
                <a:solidFill>
                  <a:prstClr val="black"/>
                </a:solidFill>
                <a:latin typeface="Courier New" panose="02070309020205020404" pitchFamily="49" charset="0"/>
                <a:cs typeface="Arial" charset="0"/>
              </a:rPr>
              <a:t>H 6;</a:t>
            </a:r>
          </a:p>
          <a:p>
            <a:pPr fontAlgn="base">
              <a:spcBef>
                <a:spcPct val="0"/>
              </a:spcBef>
              <a:spcAft>
                <a:spcPct val="0"/>
              </a:spcAft>
            </a:pPr>
            <a:r>
              <a:rPr lang="en-US" sz="800" b="1" dirty="0">
                <a:solidFill>
                  <a:prstClr val="black"/>
                </a:solidFill>
                <a:latin typeface="Courier New" panose="02070309020205020404" pitchFamily="49" charset="0"/>
                <a:cs typeface="Arial" charset="0"/>
              </a:rPr>
              <a:t>END</a:t>
            </a:r>
          </a:p>
        </p:txBody>
      </p:sp>
      <p:sp>
        <p:nvSpPr>
          <p:cNvPr id="73731" name="Title 1"/>
          <p:cNvSpPr>
            <a:spLocks/>
          </p:cNvSpPr>
          <p:nvPr/>
        </p:nvSpPr>
        <p:spPr bwMode="auto">
          <a:xfrm>
            <a:off x="-245044" y="107405"/>
            <a:ext cx="1222460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eaLnBrk="0" hangingPunct="0">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eaLnBrk="0" hangingPunct="0">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eaLnBrk="0" hangingPunct="0">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eaLnBrk="0" hangingPunct="0">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457200" eaLnBrk="0" fontAlgn="base" hangingPunct="0">
              <a:spcBef>
                <a:spcPct val="0"/>
              </a:spcBef>
              <a:spcAft>
                <a:spcPct val="0"/>
              </a:spcAft>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914400" eaLnBrk="0" fontAlgn="base" hangingPunct="0">
              <a:spcBef>
                <a:spcPct val="0"/>
              </a:spcBef>
              <a:spcAft>
                <a:spcPct val="0"/>
              </a:spcAft>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1371600" eaLnBrk="0" fontAlgn="base" hangingPunct="0">
              <a:spcBef>
                <a:spcPct val="0"/>
              </a:spcBef>
              <a:spcAft>
                <a:spcPct val="0"/>
              </a:spcAft>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1828800" eaLnBrk="0" fontAlgn="base" hangingPunct="0">
              <a:spcBef>
                <a:spcPct val="0"/>
              </a:spcBef>
              <a:spcAft>
                <a:spcPct val="0"/>
              </a:spcAft>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gn="ctr" eaLnBrk="1" fontAlgn="base" hangingPunct="1">
              <a:spcBef>
                <a:spcPct val="0"/>
              </a:spcBef>
              <a:spcAft>
                <a:spcPct val="0"/>
              </a:spcAft>
            </a:pPr>
            <a:r>
              <a:rPr lang="en-US" sz="4400" dirty="0" smtClean="0">
                <a:solidFill>
                  <a:schemeClr val="bg1"/>
                </a:solidFill>
                <a:latin typeface="Calibri Light" panose="020F0302020204030204" pitchFamily="34" charset="0"/>
              </a:rPr>
              <a:t>Languages for expressing </a:t>
            </a:r>
            <a:r>
              <a:rPr lang="en-US" sz="4400" dirty="0">
                <a:solidFill>
                  <a:schemeClr val="bg1"/>
                </a:solidFill>
                <a:latin typeface="Calibri Light" panose="020F0302020204030204" pitchFamily="34" charset="0"/>
              </a:rPr>
              <a:t>logical quantum circuits</a:t>
            </a:r>
          </a:p>
        </p:txBody>
      </p:sp>
      <p:sp>
        <p:nvSpPr>
          <p:cNvPr id="73732" name="Rectangle 4"/>
          <p:cNvSpPr>
            <a:spLocks noChangeArrowheads="1"/>
          </p:cNvSpPr>
          <p:nvPr/>
        </p:nvSpPr>
        <p:spPr bwMode="auto">
          <a:xfrm>
            <a:off x="3022600" y="1704858"/>
            <a:ext cx="2306638" cy="3390900"/>
          </a:xfrm>
          <a:prstGeom prst="rect">
            <a:avLst/>
          </a:prstGeom>
          <a:solidFill>
            <a:srgbClr val="EAEAEA"/>
          </a:solidFill>
          <a:ln w="9525">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sz="800" b="1">
                <a:solidFill>
                  <a:prstClr val="black"/>
                </a:solidFill>
                <a:latin typeface="Courier New" panose="02070309020205020404" pitchFamily="49" charset="0"/>
                <a:cs typeface="Arial" charset="0"/>
              </a:rPr>
              <a:t>defbox  CU,3,1,'U'</a:t>
            </a:r>
          </a:p>
          <a:p>
            <a:pPr fontAlgn="base">
              <a:spcBef>
                <a:spcPct val="0"/>
              </a:spcBef>
              <a:spcAft>
                <a:spcPct val="0"/>
              </a:spcAft>
            </a:pPr>
            <a:r>
              <a:rPr lang="en-US" sz="800" b="1">
                <a:solidFill>
                  <a:prstClr val="black"/>
                </a:solidFill>
                <a:latin typeface="Courier New" panose="02070309020205020404" pitchFamily="49" charset="0"/>
                <a:cs typeface="Arial" charset="0"/>
              </a:rPr>
              <a:t>defbox  CU2,3,1,'U^2'</a:t>
            </a:r>
          </a:p>
          <a:p>
            <a:pPr fontAlgn="base">
              <a:spcBef>
                <a:spcPct val="0"/>
              </a:spcBef>
              <a:spcAft>
                <a:spcPct val="0"/>
              </a:spcAft>
            </a:pPr>
            <a:r>
              <a:rPr lang="en-US" sz="800" b="1">
                <a:solidFill>
                  <a:prstClr val="black"/>
                </a:solidFill>
                <a:latin typeface="Courier New" panose="02070309020205020404" pitchFamily="49" charset="0"/>
                <a:cs typeface="Arial" charset="0"/>
              </a:rPr>
              <a:t>defbox  CU4,3,1,'U^4'</a:t>
            </a:r>
          </a:p>
          <a:p>
            <a:pPr fontAlgn="base">
              <a:spcBef>
                <a:spcPct val="0"/>
              </a:spcBef>
              <a:spcAft>
                <a:spcPct val="0"/>
              </a:spcAft>
            </a:pPr>
            <a:r>
              <a:rPr lang="en-US" sz="800" b="1">
                <a:solidFill>
                  <a:prstClr val="black"/>
                </a:solidFill>
                <a:latin typeface="Courier New" panose="02070309020205020404" pitchFamily="49" charset="0"/>
                <a:cs typeface="Arial" charset="0"/>
              </a:rPr>
              <a:t>def     c-S,1,'S'</a:t>
            </a:r>
          </a:p>
          <a:p>
            <a:pPr fontAlgn="base">
              <a:spcBef>
                <a:spcPct val="0"/>
              </a:spcBef>
              <a:spcAft>
                <a:spcPct val="0"/>
              </a:spcAft>
            </a:pPr>
            <a:r>
              <a:rPr lang="en-US" sz="800" b="1">
                <a:solidFill>
                  <a:prstClr val="black"/>
                </a:solidFill>
                <a:latin typeface="Courier New" panose="02070309020205020404" pitchFamily="49" charset="0"/>
                <a:cs typeface="Arial" charset="0"/>
              </a:rPr>
              <a:t>def     c-T,1,'T'</a:t>
            </a:r>
          </a:p>
          <a:p>
            <a:pPr fontAlgn="base">
              <a:spcBef>
                <a:spcPct val="0"/>
              </a:spcBef>
              <a:spcAft>
                <a:spcPct val="0"/>
              </a:spcAft>
            </a:pPr>
            <a:r>
              <a:rPr lang="en-US" sz="800" b="1">
                <a:solidFill>
                  <a:prstClr val="black"/>
                </a:solidFill>
                <a:latin typeface="Courier New" panose="02070309020205020404" pitchFamily="49" charset="0"/>
                <a:cs typeface="Arial" charset="0"/>
              </a:rPr>
              <a:t>qubit   j0,0 # QFT qubits</a:t>
            </a:r>
          </a:p>
          <a:p>
            <a:pPr fontAlgn="base">
              <a:spcBef>
                <a:spcPct val="0"/>
              </a:spcBef>
              <a:spcAft>
                <a:spcPct val="0"/>
              </a:spcAft>
            </a:pPr>
            <a:r>
              <a:rPr lang="en-US" sz="800" b="1">
                <a:solidFill>
                  <a:prstClr val="black"/>
                </a:solidFill>
                <a:latin typeface="Courier New" panose="02070309020205020404" pitchFamily="49" charset="0"/>
                <a:cs typeface="Arial" charset="0"/>
              </a:rPr>
              <a:t>qubit   j1,0</a:t>
            </a:r>
          </a:p>
          <a:p>
            <a:pPr fontAlgn="base">
              <a:spcBef>
                <a:spcPct val="0"/>
              </a:spcBef>
              <a:spcAft>
                <a:spcPct val="0"/>
              </a:spcAft>
            </a:pPr>
            <a:r>
              <a:rPr lang="en-US" sz="800" b="1">
                <a:solidFill>
                  <a:prstClr val="black"/>
                </a:solidFill>
                <a:latin typeface="Courier New" panose="02070309020205020404" pitchFamily="49" charset="0"/>
                <a:cs typeface="Arial" charset="0"/>
              </a:rPr>
              <a:t>qubit   j2,0</a:t>
            </a:r>
          </a:p>
          <a:p>
            <a:pPr fontAlgn="base">
              <a:spcBef>
                <a:spcPct val="0"/>
              </a:spcBef>
              <a:spcAft>
                <a:spcPct val="0"/>
              </a:spcAft>
            </a:pPr>
            <a:r>
              <a:rPr lang="en-US" sz="800" b="1">
                <a:solidFill>
                  <a:prstClr val="black"/>
                </a:solidFill>
                <a:latin typeface="Courier New" panose="02070309020205020404" pitchFamily="49" charset="0"/>
                <a:cs typeface="Arial" charset="0"/>
              </a:rPr>
              <a:t>qubit   s0   # U qubits</a:t>
            </a:r>
          </a:p>
          <a:p>
            <a:pPr fontAlgn="base">
              <a:spcBef>
                <a:spcPct val="0"/>
              </a:spcBef>
              <a:spcAft>
                <a:spcPct val="0"/>
              </a:spcAft>
            </a:pPr>
            <a:r>
              <a:rPr lang="en-US" sz="800" b="1">
                <a:solidFill>
                  <a:prstClr val="black"/>
                </a:solidFill>
                <a:latin typeface="Courier New" panose="02070309020205020404" pitchFamily="49" charset="0"/>
                <a:cs typeface="Arial" charset="0"/>
              </a:rPr>
              <a:t>qubit   s1</a:t>
            </a:r>
          </a:p>
          <a:p>
            <a:pPr fontAlgn="base">
              <a:spcBef>
                <a:spcPct val="0"/>
              </a:spcBef>
              <a:spcAft>
                <a:spcPct val="0"/>
              </a:spcAft>
            </a:pPr>
            <a:r>
              <a:rPr lang="en-US" sz="800" b="1">
                <a:solidFill>
                  <a:prstClr val="black"/>
                </a:solidFill>
                <a:latin typeface="Courier New" panose="02070309020205020404" pitchFamily="49" charset="0"/>
                <a:cs typeface="Arial" charset="0"/>
              </a:rPr>
              <a:t>h       j0   # equal superposition</a:t>
            </a:r>
          </a:p>
          <a:p>
            <a:pPr fontAlgn="base">
              <a:spcBef>
                <a:spcPct val="0"/>
              </a:spcBef>
              <a:spcAft>
                <a:spcPct val="0"/>
              </a:spcAft>
            </a:pPr>
            <a:r>
              <a:rPr lang="en-US" sz="800" b="1">
                <a:solidFill>
                  <a:prstClr val="black"/>
                </a:solidFill>
                <a:latin typeface="Courier New" panose="02070309020205020404" pitchFamily="49" charset="0"/>
                <a:cs typeface="Arial" charset="0"/>
              </a:rPr>
              <a:t>h       j1</a:t>
            </a:r>
          </a:p>
          <a:p>
            <a:pPr fontAlgn="base">
              <a:spcBef>
                <a:spcPct val="0"/>
              </a:spcBef>
              <a:spcAft>
                <a:spcPct val="0"/>
              </a:spcAft>
            </a:pPr>
            <a:r>
              <a:rPr lang="en-US" sz="800" b="1">
                <a:solidFill>
                  <a:prstClr val="black"/>
                </a:solidFill>
                <a:latin typeface="Courier New" panose="02070309020205020404" pitchFamily="49" charset="0"/>
                <a:cs typeface="Arial" charset="0"/>
              </a:rPr>
              <a:t>h       j2</a:t>
            </a:r>
          </a:p>
          <a:p>
            <a:pPr fontAlgn="base">
              <a:spcBef>
                <a:spcPct val="0"/>
              </a:spcBef>
              <a:spcAft>
                <a:spcPct val="0"/>
              </a:spcAft>
            </a:pPr>
            <a:r>
              <a:rPr lang="en-US" sz="800" b="1">
                <a:solidFill>
                  <a:prstClr val="black"/>
                </a:solidFill>
                <a:latin typeface="Courier New" panose="02070309020205020404" pitchFamily="49" charset="0"/>
                <a:cs typeface="Arial" charset="0"/>
              </a:rPr>
              <a:t>CU4     j0,s0,s1 # controlled-U</a:t>
            </a:r>
          </a:p>
          <a:p>
            <a:pPr fontAlgn="base">
              <a:spcBef>
                <a:spcPct val="0"/>
              </a:spcBef>
              <a:spcAft>
                <a:spcPct val="0"/>
              </a:spcAft>
            </a:pPr>
            <a:r>
              <a:rPr lang="en-US" sz="800" b="1">
                <a:solidFill>
                  <a:prstClr val="black"/>
                </a:solidFill>
                <a:latin typeface="Courier New" panose="02070309020205020404" pitchFamily="49" charset="0"/>
                <a:cs typeface="Arial" charset="0"/>
              </a:rPr>
              <a:t>CU2     j1,s0,s1</a:t>
            </a:r>
          </a:p>
          <a:p>
            <a:pPr fontAlgn="base">
              <a:spcBef>
                <a:spcPct val="0"/>
              </a:spcBef>
              <a:spcAft>
                <a:spcPct val="0"/>
              </a:spcAft>
            </a:pPr>
            <a:r>
              <a:rPr lang="en-US" sz="800" b="1">
                <a:solidFill>
                  <a:prstClr val="black"/>
                </a:solidFill>
                <a:latin typeface="Courier New" panose="02070309020205020404" pitchFamily="49" charset="0"/>
                <a:cs typeface="Arial" charset="0"/>
              </a:rPr>
              <a:t>CU      j2,s0,s1</a:t>
            </a:r>
          </a:p>
          <a:p>
            <a:pPr fontAlgn="base">
              <a:spcBef>
                <a:spcPct val="0"/>
              </a:spcBef>
              <a:spcAft>
                <a:spcPct val="0"/>
              </a:spcAft>
            </a:pPr>
            <a:r>
              <a:rPr lang="en-US" sz="800" b="1">
                <a:solidFill>
                  <a:prstClr val="black"/>
                </a:solidFill>
                <a:latin typeface="Courier New" panose="02070309020205020404" pitchFamily="49" charset="0"/>
                <a:cs typeface="Arial" charset="0"/>
              </a:rPr>
              <a:t>h       j0       # QFT</a:t>
            </a:r>
          </a:p>
          <a:p>
            <a:pPr fontAlgn="base">
              <a:spcBef>
                <a:spcPct val="0"/>
              </a:spcBef>
              <a:spcAft>
                <a:spcPct val="0"/>
              </a:spcAft>
            </a:pPr>
            <a:r>
              <a:rPr lang="en-US" sz="800" b="1">
                <a:solidFill>
                  <a:prstClr val="black"/>
                </a:solidFill>
                <a:latin typeface="Courier New" panose="02070309020205020404" pitchFamily="49" charset="0"/>
                <a:cs typeface="Arial" charset="0"/>
              </a:rPr>
              <a:t>c-S     j0,j1</a:t>
            </a:r>
          </a:p>
          <a:p>
            <a:pPr fontAlgn="base">
              <a:spcBef>
                <a:spcPct val="0"/>
              </a:spcBef>
              <a:spcAft>
                <a:spcPct val="0"/>
              </a:spcAft>
            </a:pPr>
            <a:r>
              <a:rPr lang="en-US" sz="800" b="1">
                <a:solidFill>
                  <a:prstClr val="black"/>
                </a:solidFill>
                <a:latin typeface="Courier New" panose="02070309020205020404" pitchFamily="49" charset="0"/>
                <a:cs typeface="Arial" charset="0"/>
              </a:rPr>
              <a:t>h       j1</a:t>
            </a:r>
          </a:p>
          <a:p>
            <a:pPr fontAlgn="base">
              <a:spcBef>
                <a:spcPct val="0"/>
              </a:spcBef>
              <a:spcAft>
                <a:spcPct val="0"/>
              </a:spcAft>
            </a:pPr>
            <a:r>
              <a:rPr lang="en-US" sz="800" b="1">
                <a:solidFill>
                  <a:prstClr val="black"/>
                </a:solidFill>
                <a:latin typeface="Courier New" panose="02070309020205020404" pitchFamily="49" charset="0"/>
                <a:cs typeface="Arial" charset="0"/>
              </a:rPr>
              <a:t>nop     j0</a:t>
            </a:r>
          </a:p>
          <a:p>
            <a:pPr fontAlgn="base">
              <a:spcBef>
                <a:spcPct val="0"/>
              </a:spcBef>
              <a:spcAft>
                <a:spcPct val="0"/>
              </a:spcAft>
            </a:pPr>
            <a:r>
              <a:rPr lang="en-US" sz="800" b="1">
                <a:solidFill>
                  <a:prstClr val="black"/>
                </a:solidFill>
                <a:latin typeface="Courier New" panose="02070309020205020404" pitchFamily="49" charset="0"/>
                <a:cs typeface="Arial" charset="0"/>
              </a:rPr>
              <a:t>c-T     j0,j2</a:t>
            </a:r>
          </a:p>
          <a:p>
            <a:pPr fontAlgn="base">
              <a:spcBef>
                <a:spcPct val="0"/>
              </a:spcBef>
              <a:spcAft>
                <a:spcPct val="0"/>
              </a:spcAft>
            </a:pPr>
            <a:r>
              <a:rPr lang="en-US" sz="800" b="1">
                <a:solidFill>
                  <a:prstClr val="black"/>
                </a:solidFill>
                <a:latin typeface="Courier New" panose="02070309020205020404" pitchFamily="49" charset="0"/>
                <a:cs typeface="Arial" charset="0"/>
              </a:rPr>
              <a:t>c-S     j1,j2</a:t>
            </a:r>
          </a:p>
          <a:p>
            <a:pPr fontAlgn="base">
              <a:spcBef>
                <a:spcPct val="0"/>
              </a:spcBef>
              <a:spcAft>
                <a:spcPct val="0"/>
              </a:spcAft>
            </a:pPr>
            <a:r>
              <a:rPr lang="en-US" sz="800" b="1">
                <a:solidFill>
                  <a:prstClr val="black"/>
                </a:solidFill>
                <a:latin typeface="Courier New" panose="02070309020205020404" pitchFamily="49" charset="0"/>
                <a:cs typeface="Arial" charset="0"/>
              </a:rPr>
              <a:t>h       j2</a:t>
            </a:r>
          </a:p>
          <a:p>
            <a:pPr fontAlgn="base">
              <a:spcBef>
                <a:spcPct val="0"/>
              </a:spcBef>
              <a:spcAft>
                <a:spcPct val="0"/>
              </a:spcAft>
            </a:pPr>
            <a:r>
              <a:rPr lang="en-US" sz="800" b="1">
                <a:solidFill>
                  <a:prstClr val="black"/>
                </a:solidFill>
                <a:latin typeface="Courier New" panose="02070309020205020404" pitchFamily="49" charset="0"/>
                <a:cs typeface="Arial" charset="0"/>
              </a:rPr>
              <a:t>nop     j0</a:t>
            </a:r>
          </a:p>
          <a:p>
            <a:pPr fontAlgn="base">
              <a:spcBef>
                <a:spcPct val="0"/>
              </a:spcBef>
              <a:spcAft>
                <a:spcPct val="0"/>
              </a:spcAft>
            </a:pPr>
            <a:r>
              <a:rPr lang="en-US" sz="800" b="1">
                <a:solidFill>
                  <a:prstClr val="black"/>
                </a:solidFill>
                <a:latin typeface="Courier New" panose="02070309020205020404" pitchFamily="49" charset="0"/>
                <a:cs typeface="Arial" charset="0"/>
              </a:rPr>
              <a:t>nop     j0</a:t>
            </a:r>
          </a:p>
          <a:p>
            <a:pPr fontAlgn="base">
              <a:spcBef>
                <a:spcPct val="0"/>
              </a:spcBef>
              <a:spcAft>
                <a:spcPct val="0"/>
              </a:spcAft>
            </a:pPr>
            <a:r>
              <a:rPr lang="en-US" sz="800" b="1">
                <a:solidFill>
                  <a:prstClr val="black"/>
                </a:solidFill>
                <a:latin typeface="Courier New" panose="02070309020205020404" pitchFamily="49" charset="0"/>
                <a:cs typeface="Arial" charset="0"/>
              </a:rPr>
              <a:t>Nop     j1	</a:t>
            </a:r>
          </a:p>
        </p:txBody>
      </p:sp>
      <p:sp>
        <p:nvSpPr>
          <p:cNvPr id="73733" name="Content Placeholder 2"/>
          <p:cNvSpPr txBox="1">
            <a:spLocks/>
          </p:cNvSpPr>
          <p:nvPr/>
        </p:nvSpPr>
        <p:spPr bwMode="auto">
          <a:xfrm>
            <a:off x="1631951" y="1325446"/>
            <a:ext cx="1128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fontAlgn="base">
              <a:spcBef>
                <a:spcPct val="20000"/>
              </a:spcBef>
              <a:spcAft>
                <a:spcPct val="0"/>
              </a:spcAft>
            </a:pPr>
            <a:r>
              <a:rPr lang="en-US" sz="2000" dirty="0">
                <a:solidFill>
                  <a:schemeClr val="bg2"/>
                </a:solidFill>
              </a:rPr>
              <a:t>.qc</a:t>
            </a:r>
            <a:br>
              <a:rPr lang="en-US" sz="2000" dirty="0">
                <a:solidFill>
                  <a:schemeClr val="bg2"/>
                </a:solidFill>
              </a:rPr>
            </a:br>
            <a:endParaRPr lang="en-US" sz="1200" dirty="0">
              <a:solidFill>
                <a:schemeClr val="bg2"/>
              </a:solidFill>
            </a:endParaRPr>
          </a:p>
        </p:txBody>
      </p:sp>
      <p:sp>
        <p:nvSpPr>
          <p:cNvPr id="73734" name="Content Placeholder 2"/>
          <p:cNvSpPr txBox="1">
            <a:spLocks/>
          </p:cNvSpPr>
          <p:nvPr/>
        </p:nvSpPr>
        <p:spPr bwMode="auto">
          <a:xfrm>
            <a:off x="3087689" y="1328622"/>
            <a:ext cx="2100263" cy="37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fontAlgn="base">
              <a:spcBef>
                <a:spcPct val="20000"/>
              </a:spcBef>
              <a:spcAft>
                <a:spcPct val="0"/>
              </a:spcAft>
            </a:pPr>
            <a:r>
              <a:rPr lang="en-US" sz="2000">
                <a:solidFill>
                  <a:schemeClr val="bg2"/>
                </a:solidFill>
              </a:rPr>
              <a:t>QASM</a:t>
            </a:r>
          </a:p>
        </p:txBody>
      </p:sp>
      <p:sp>
        <p:nvSpPr>
          <p:cNvPr id="73735" name="Rectangle 7"/>
          <p:cNvSpPr>
            <a:spLocks noChangeArrowheads="1"/>
          </p:cNvSpPr>
          <p:nvPr/>
        </p:nvSpPr>
        <p:spPr bwMode="auto">
          <a:xfrm>
            <a:off x="5464176" y="1704858"/>
            <a:ext cx="2633663" cy="2222500"/>
          </a:xfrm>
          <a:prstGeom prst="rect">
            <a:avLst/>
          </a:prstGeom>
          <a:solidFill>
            <a:srgbClr val="EAEAEA"/>
          </a:solidFill>
          <a:ln w="9525">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sz="800" b="1">
                <a:solidFill>
                  <a:prstClr val="black"/>
                </a:solidFill>
                <a:latin typeface="Courier New" panose="02070309020205020404" pitchFamily="49" charset="0"/>
                <a:cs typeface="Arial" charset="0"/>
              </a:rPr>
              <a:t>qft' :: [Qubit] -&gt; Circ [Qubit]</a:t>
            </a:r>
          </a:p>
          <a:p>
            <a:pPr fontAlgn="base">
              <a:spcBef>
                <a:spcPct val="0"/>
              </a:spcBef>
              <a:spcAft>
                <a:spcPct val="0"/>
              </a:spcAft>
            </a:pPr>
            <a:r>
              <a:rPr lang="en-US" sz="800" b="1">
                <a:solidFill>
                  <a:prstClr val="black"/>
                </a:solidFill>
                <a:latin typeface="Courier New" panose="02070309020205020404" pitchFamily="49" charset="0"/>
                <a:cs typeface="Arial" charset="0"/>
              </a:rPr>
              <a:t>qft' [] = return []</a:t>
            </a:r>
          </a:p>
          <a:p>
            <a:pPr fontAlgn="base">
              <a:spcBef>
                <a:spcPct val="0"/>
              </a:spcBef>
              <a:spcAft>
                <a:spcPct val="0"/>
              </a:spcAft>
            </a:pPr>
            <a:r>
              <a:rPr lang="en-US" sz="800" b="1">
                <a:solidFill>
                  <a:prstClr val="black"/>
                </a:solidFill>
                <a:latin typeface="Courier New" panose="02070309020205020404" pitchFamily="49" charset="0"/>
                <a:cs typeface="Arial" charset="0"/>
              </a:rPr>
              <a:t>qft' [x] = do</a:t>
            </a:r>
          </a:p>
          <a:p>
            <a:pPr fontAlgn="base">
              <a:spcBef>
                <a:spcPct val="0"/>
              </a:spcBef>
              <a:spcAft>
                <a:spcPct val="0"/>
              </a:spcAft>
            </a:pPr>
            <a:r>
              <a:rPr lang="en-US" sz="800" b="1">
                <a:solidFill>
                  <a:prstClr val="black"/>
                </a:solidFill>
                <a:latin typeface="Courier New" panose="02070309020205020404" pitchFamily="49" charset="0"/>
                <a:cs typeface="Arial" charset="0"/>
              </a:rPr>
              <a:t>  hadamard x</a:t>
            </a:r>
          </a:p>
          <a:p>
            <a:pPr fontAlgn="base">
              <a:spcBef>
                <a:spcPct val="0"/>
              </a:spcBef>
              <a:spcAft>
                <a:spcPct val="0"/>
              </a:spcAft>
            </a:pPr>
            <a:r>
              <a:rPr lang="en-US" sz="800" b="1">
                <a:solidFill>
                  <a:prstClr val="black"/>
                </a:solidFill>
                <a:latin typeface="Courier New" panose="02070309020205020404" pitchFamily="49" charset="0"/>
                <a:cs typeface="Arial" charset="0"/>
              </a:rPr>
              <a:t>  return [x]</a:t>
            </a:r>
          </a:p>
          <a:p>
            <a:pPr fontAlgn="base">
              <a:spcBef>
                <a:spcPct val="0"/>
              </a:spcBef>
              <a:spcAft>
                <a:spcPct val="0"/>
              </a:spcAft>
            </a:pPr>
            <a:r>
              <a:rPr lang="en-US" sz="800" b="1">
                <a:solidFill>
                  <a:prstClr val="black"/>
                </a:solidFill>
                <a:latin typeface="Courier New" panose="02070309020205020404" pitchFamily="49" charset="0"/>
                <a:cs typeface="Arial" charset="0"/>
              </a:rPr>
              <a:t>qft' (x:xs) = do</a:t>
            </a:r>
          </a:p>
          <a:p>
            <a:pPr fontAlgn="base">
              <a:spcBef>
                <a:spcPct val="0"/>
              </a:spcBef>
              <a:spcAft>
                <a:spcPct val="0"/>
              </a:spcAft>
            </a:pPr>
            <a:r>
              <a:rPr lang="en-US" sz="800" b="1">
                <a:solidFill>
                  <a:prstClr val="black"/>
                </a:solidFill>
                <a:latin typeface="Courier New" panose="02070309020205020404" pitchFamily="49" charset="0"/>
                <a:cs typeface="Arial" charset="0"/>
              </a:rPr>
              <a:t>    xs' &lt;- qft' xs</a:t>
            </a:r>
          </a:p>
          <a:p>
            <a:pPr fontAlgn="base">
              <a:spcBef>
                <a:spcPct val="0"/>
              </a:spcBef>
              <a:spcAft>
                <a:spcPct val="0"/>
              </a:spcAft>
            </a:pPr>
            <a:r>
              <a:rPr lang="en-US" sz="800" b="1">
                <a:solidFill>
                  <a:prstClr val="black"/>
                </a:solidFill>
                <a:latin typeface="Courier New" panose="02070309020205020404" pitchFamily="49" charset="0"/>
                <a:cs typeface="Arial" charset="0"/>
              </a:rPr>
              <a:t>    xs'' &lt;- rotations x xs' (length xs')</a:t>
            </a:r>
          </a:p>
          <a:p>
            <a:pPr fontAlgn="base">
              <a:spcBef>
                <a:spcPct val="0"/>
              </a:spcBef>
              <a:spcAft>
                <a:spcPct val="0"/>
              </a:spcAft>
            </a:pPr>
            <a:r>
              <a:rPr lang="en-US" sz="800" b="1">
                <a:solidFill>
                  <a:prstClr val="black"/>
                </a:solidFill>
                <a:latin typeface="Courier New" panose="02070309020205020404" pitchFamily="49" charset="0"/>
                <a:cs typeface="Arial" charset="0"/>
              </a:rPr>
              <a:t>    x' &lt;- hadamard x</a:t>
            </a:r>
          </a:p>
          <a:p>
            <a:pPr fontAlgn="base">
              <a:spcBef>
                <a:spcPct val="0"/>
              </a:spcBef>
              <a:spcAft>
                <a:spcPct val="0"/>
              </a:spcAft>
            </a:pPr>
            <a:r>
              <a:rPr lang="en-US" sz="800" b="1">
                <a:solidFill>
                  <a:prstClr val="black"/>
                </a:solidFill>
                <a:latin typeface="Courier New" panose="02070309020205020404" pitchFamily="49" charset="0"/>
                <a:cs typeface="Arial" charset="0"/>
              </a:rPr>
              <a:t>    return (x':xs'')</a:t>
            </a:r>
          </a:p>
          <a:p>
            <a:pPr fontAlgn="base">
              <a:spcBef>
                <a:spcPct val="0"/>
              </a:spcBef>
              <a:spcAft>
                <a:spcPct val="0"/>
              </a:spcAft>
            </a:pPr>
            <a:r>
              <a:rPr lang="en-US" sz="800" b="1">
                <a:solidFill>
                  <a:prstClr val="black"/>
                </a:solidFill>
                <a:latin typeface="Courier New" panose="02070309020205020404" pitchFamily="49" charset="0"/>
                <a:cs typeface="Arial" charset="0"/>
              </a:rPr>
              <a:t>  where</a:t>
            </a:r>
          </a:p>
          <a:p>
            <a:pPr fontAlgn="base">
              <a:spcBef>
                <a:spcPct val="0"/>
              </a:spcBef>
              <a:spcAft>
                <a:spcPct val="0"/>
              </a:spcAft>
            </a:pPr>
            <a:r>
              <a:rPr lang="en-US" sz="800" b="1">
                <a:solidFill>
                  <a:prstClr val="black"/>
                </a:solidFill>
                <a:latin typeface="Courier New" panose="02070309020205020404" pitchFamily="49" charset="0"/>
                <a:cs typeface="Arial" charset="0"/>
              </a:rPr>
              <a:t>    rotations _ [] _ = return []</a:t>
            </a:r>
          </a:p>
          <a:p>
            <a:pPr fontAlgn="base">
              <a:spcBef>
                <a:spcPct val="0"/>
              </a:spcBef>
              <a:spcAft>
                <a:spcPct val="0"/>
              </a:spcAft>
            </a:pPr>
            <a:r>
              <a:rPr lang="en-US" sz="800" b="1">
                <a:solidFill>
                  <a:prstClr val="black"/>
                </a:solidFill>
                <a:latin typeface="Courier New" panose="02070309020205020404" pitchFamily="49" charset="0"/>
                <a:cs typeface="Arial" charset="0"/>
              </a:rPr>
              <a:t>    rotations c (q:qs) n = do</a:t>
            </a:r>
          </a:p>
          <a:p>
            <a:pPr fontAlgn="base">
              <a:spcBef>
                <a:spcPct val="0"/>
              </a:spcBef>
              <a:spcAft>
                <a:spcPct val="0"/>
              </a:spcAft>
            </a:pPr>
            <a:r>
              <a:rPr lang="en-US" sz="800" b="1">
                <a:solidFill>
                  <a:prstClr val="black"/>
                </a:solidFill>
                <a:latin typeface="Courier New" panose="02070309020205020404" pitchFamily="49" charset="0"/>
                <a:cs typeface="Arial" charset="0"/>
              </a:rPr>
              <a:t>      qs' &lt;- rotations c qs n</a:t>
            </a:r>
          </a:p>
          <a:p>
            <a:pPr fontAlgn="base">
              <a:spcBef>
                <a:spcPct val="0"/>
              </a:spcBef>
              <a:spcAft>
                <a:spcPct val="0"/>
              </a:spcAft>
            </a:pPr>
            <a:r>
              <a:rPr lang="en-US" sz="800" b="1">
                <a:solidFill>
                  <a:prstClr val="black"/>
                </a:solidFill>
                <a:latin typeface="Courier New" panose="02070309020205020404" pitchFamily="49" charset="0"/>
                <a:cs typeface="Arial" charset="0"/>
              </a:rPr>
              <a:t>      let m = ((n + 1) - length qs)</a:t>
            </a:r>
          </a:p>
          <a:p>
            <a:pPr fontAlgn="base">
              <a:spcBef>
                <a:spcPct val="0"/>
              </a:spcBef>
              <a:spcAft>
                <a:spcPct val="0"/>
              </a:spcAft>
            </a:pPr>
            <a:r>
              <a:rPr lang="en-US" sz="800" b="1">
                <a:solidFill>
                  <a:prstClr val="black"/>
                </a:solidFill>
                <a:latin typeface="Courier New" panose="02070309020205020404" pitchFamily="49" charset="0"/>
                <a:cs typeface="Arial" charset="0"/>
              </a:rPr>
              <a:t>      q' &lt;- rGate m q `controlled` c</a:t>
            </a:r>
          </a:p>
          <a:p>
            <a:pPr fontAlgn="base">
              <a:spcBef>
                <a:spcPct val="0"/>
              </a:spcBef>
              <a:spcAft>
                <a:spcPct val="0"/>
              </a:spcAft>
            </a:pPr>
            <a:r>
              <a:rPr lang="en-US" sz="800" b="1">
                <a:solidFill>
                  <a:prstClr val="black"/>
                </a:solidFill>
                <a:latin typeface="Courier New" panose="02070309020205020404" pitchFamily="49" charset="0"/>
                <a:cs typeface="Arial" charset="0"/>
              </a:rPr>
              <a:t>      return (q':qs')</a:t>
            </a:r>
          </a:p>
        </p:txBody>
      </p:sp>
      <p:sp>
        <p:nvSpPr>
          <p:cNvPr id="73736" name="Content Placeholder 2"/>
          <p:cNvSpPr txBox="1">
            <a:spLocks/>
          </p:cNvSpPr>
          <p:nvPr/>
        </p:nvSpPr>
        <p:spPr bwMode="auto">
          <a:xfrm>
            <a:off x="8066089" y="1325446"/>
            <a:ext cx="2473325"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fontAlgn="base">
              <a:spcBef>
                <a:spcPct val="20000"/>
              </a:spcBef>
              <a:spcAft>
                <a:spcPct val="0"/>
              </a:spcAft>
            </a:pPr>
            <a:r>
              <a:rPr lang="en-US" sz="2000" dirty="0" err="1">
                <a:solidFill>
                  <a:schemeClr val="bg2"/>
                </a:solidFill>
              </a:rPr>
              <a:t>QuIGL</a:t>
            </a:r>
            <a:endParaRPr lang="en-US" sz="2000" dirty="0">
              <a:solidFill>
                <a:schemeClr val="bg2"/>
              </a:solidFill>
            </a:endParaRPr>
          </a:p>
        </p:txBody>
      </p:sp>
      <p:sp>
        <p:nvSpPr>
          <p:cNvPr id="73738" name="Rectangle 10"/>
          <p:cNvSpPr>
            <a:spLocks noChangeArrowheads="1"/>
          </p:cNvSpPr>
          <p:nvPr/>
        </p:nvSpPr>
        <p:spPr bwMode="auto">
          <a:xfrm>
            <a:off x="8213725" y="1704859"/>
            <a:ext cx="2325688" cy="4632325"/>
          </a:xfrm>
          <a:prstGeom prst="rect">
            <a:avLst/>
          </a:prstGeom>
          <a:solidFill>
            <a:srgbClr val="EAEAEA"/>
          </a:solidFill>
          <a:ln w="9525">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r>
              <a:rPr lang="en-US" sz="800" b="1">
                <a:solidFill>
                  <a:prstClr val="black"/>
                </a:solidFill>
                <a:latin typeface="Courier New" panose="02070309020205020404" pitchFamily="49" charset="0"/>
                <a:cs typeface="Arial" charset="0"/>
              </a:rPr>
              <a:t>circuit {</a:t>
            </a:r>
          </a:p>
          <a:p>
            <a:pPr fontAlgn="base">
              <a:spcBef>
                <a:spcPct val="0"/>
              </a:spcBef>
              <a:spcAft>
                <a:spcPct val="0"/>
              </a:spcAft>
            </a:pPr>
            <a:r>
              <a:rPr lang="en-US" sz="800" b="1">
                <a:solidFill>
                  <a:prstClr val="black"/>
                </a:solidFill>
                <a:latin typeface="Courier New" panose="02070309020205020404" pitchFamily="49" charset="0"/>
                <a:cs typeface="Arial" charset="0"/>
              </a:rPr>
              <a:t>  q := wire [5];</a:t>
            </a:r>
          </a:p>
          <a:p>
            <a:pPr fontAlgn="base">
              <a:spcBef>
                <a:spcPct val="0"/>
              </a:spcBef>
              <a:spcAft>
                <a:spcPct val="0"/>
              </a:spcAft>
            </a:pPr>
            <a:r>
              <a:rPr lang="en-US" sz="800" b="1">
                <a:solidFill>
                  <a:prstClr val="black"/>
                </a:solidFill>
                <a:latin typeface="Courier New" panose="02070309020205020404" pitchFamily="49" charset="0"/>
                <a:cs typeface="Arial" charset="0"/>
              </a:rPr>
              <a:t>  H (q[1]);</a:t>
            </a:r>
          </a:p>
          <a:p>
            <a:pPr fontAlgn="base">
              <a:spcBef>
                <a:spcPct val="0"/>
              </a:spcBef>
              <a:spcAft>
                <a:spcPct val="0"/>
              </a:spcAft>
            </a:pPr>
            <a:r>
              <a:rPr lang="en-US" sz="800" b="1">
                <a:solidFill>
                  <a:prstClr val="black"/>
                </a:solidFill>
                <a:latin typeface="Courier New" panose="02070309020205020404" pitchFamily="49" charset="0"/>
                <a:cs typeface="Arial" charset="0"/>
              </a:rPr>
              <a:t>  control (q[1]) { </a:t>
            </a:r>
          </a:p>
          <a:p>
            <a:pPr fontAlgn="base">
              <a:spcBef>
                <a:spcPct val="0"/>
              </a:spcBef>
              <a:spcAft>
                <a:spcPct val="0"/>
              </a:spcAft>
            </a:pPr>
            <a:r>
              <a:rPr lang="en-US" sz="800" b="1">
                <a:solidFill>
                  <a:prstClr val="black"/>
                </a:solidFill>
                <a:latin typeface="Courier New" panose="02070309020205020404" pitchFamily="49" charset="0"/>
                <a:cs typeface="Arial" charset="0"/>
              </a:rPr>
              <a:t>    phase (q[2]);</a:t>
            </a:r>
          </a:p>
          <a:p>
            <a:pPr fontAlgn="base">
              <a:spcBef>
                <a:spcPct val="0"/>
              </a:spcBef>
              <a:spcAft>
                <a:spcPct val="0"/>
              </a:spcAft>
            </a:pPr>
            <a:r>
              <a:rPr lang="en-US" sz="800" b="1">
                <a:solidFill>
                  <a:prstClr val="black"/>
                </a:solidFill>
                <a:latin typeface="Courier New" panose="02070309020205020404" pitchFamily="49" charset="0"/>
                <a:cs typeface="Arial" charset="0"/>
              </a:rPr>
              <a:t>  };</a:t>
            </a:r>
          </a:p>
          <a:p>
            <a:pPr fontAlgn="base">
              <a:spcBef>
                <a:spcPct val="0"/>
              </a:spcBef>
              <a:spcAft>
                <a:spcPct val="0"/>
              </a:spcAft>
            </a:pPr>
            <a:r>
              <a:rPr lang="en-US" sz="800" b="1">
                <a:solidFill>
                  <a:prstClr val="black"/>
                </a:solidFill>
                <a:latin typeface="Courier New" panose="02070309020205020404" pitchFamily="49" charset="0"/>
                <a:cs typeface="Arial" charset="0"/>
              </a:rPr>
              <a:t>  H (b);</a:t>
            </a:r>
          </a:p>
          <a:p>
            <a:pPr fontAlgn="base">
              <a:spcBef>
                <a:spcPct val="0"/>
              </a:spcBef>
              <a:spcAft>
                <a:spcPct val="0"/>
              </a:spcAft>
            </a:pPr>
            <a:r>
              <a:rPr lang="en-US" sz="800" b="1">
                <a:solidFill>
                  <a:prstClr val="black"/>
                </a:solidFill>
                <a:latin typeface="Courier New" panose="02070309020205020404" pitchFamily="49" charset="0"/>
                <a:cs typeface="Arial" charset="0"/>
              </a:rPr>
              <a:t>  control (q[1]) { </a:t>
            </a:r>
          </a:p>
          <a:p>
            <a:pPr fontAlgn="base">
              <a:spcBef>
                <a:spcPct val="0"/>
              </a:spcBef>
              <a:spcAft>
                <a:spcPct val="0"/>
              </a:spcAft>
            </a:pPr>
            <a:r>
              <a:rPr lang="en-US" sz="800" b="1">
                <a:solidFill>
                  <a:prstClr val="black"/>
                </a:solidFill>
                <a:latin typeface="Courier New" panose="02070309020205020404" pitchFamily="49" charset="0"/>
                <a:cs typeface="Arial" charset="0"/>
              </a:rPr>
              <a:t>    T (q[3]);</a:t>
            </a:r>
          </a:p>
          <a:p>
            <a:pPr fontAlgn="base">
              <a:spcBef>
                <a:spcPct val="0"/>
              </a:spcBef>
              <a:spcAft>
                <a:spcPct val="0"/>
              </a:spcAft>
            </a:pPr>
            <a:r>
              <a:rPr lang="en-US" sz="800" b="1">
                <a:solidFill>
                  <a:prstClr val="black"/>
                </a:solidFill>
                <a:latin typeface="Courier New" panose="02070309020205020404" pitchFamily="49" charset="0"/>
                <a:cs typeface="Arial" charset="0"/>
              </a:rPr>
              <a:t>  };</a:t>
            </a:r>
          </a:p>
          <a:p>
            <a:pPr fontAlgn="base">
              <a:spcBef>
                <a:spcPct val="0"/>
              </a:spcBef>
              <a:spcAft>
                <a:spcPct val="0"/>
              </a:spcAft>
            </a:pPr>
            <a:r>
              <a:rPr lang="en-US" sz="800" b="1">
                <a:solidFill>
                  <a:prstClr val="black"/>
                </a:solidFill>
                <a:latin typeface="Courier New" panose="02070309020205020404" pitchFamily="49" charset="0"/>
                <a:cs typeface="Arial" charset="0"/>
              </a:rPr>
              <a:t>  control (q[2]) { phase (q[3]); };</a:t>
            </a:r>
          </a:p>
          <a:p>
            <a:pPr fontAlgn="base">
              <a:spcBef>
                <a:spcPct val="0"/>
              </a:spcBef>
              <a:spcAft>
                <a:spcPct val="0"/>
              </a:spcAft>
            </a:pPr>
            <a:r>
              <a:rPr lang="en-US" sz="800" b="1">
                <a:solidFill>
                  <a:prstClr val="black"/>
                </a:solidFill>
                <a:latin typeface="Courier New" panose="02070309020205020404" pitchFamily="49" charset="0"/>
                <a:cs typeface="Arial" charset="0"/>
              </a:rPr>
              <a:t>  H (c);</a:t>
            </a:r>
          </a:p>
          <a:p>
            <a:pPr fontAlgn="base">
              <a:spcBef>
                <a:spcPct val="0"/>
              </a:spcBef>
              <a:spcAft>
                <a:spcPct val="0"/>
              </a:spcAft>
            </a:pPr>
            <a:r>
              <a:rPr lang="en-US" sz="800" b="1">
                <a:solidFill>
                  <a:prstClr val="black"/>
                </a:solidFill>
                <a:latin typeface="Courier New" panose="02070309020205020404" pitchFamily="49" charset="0"/>
                <a:cs typeface="Arial" charset="0"/>
              </a:rPr>
              <a:t>  control (q[1]) { </a:t>
            </a:r>
          </a:p>
          <a:p>
            <a:pPr fontAlgn="base">
              <a:spcBef>
                <a:spcPct val="0"/>
              </a:spcBef>
              <a:spcAft>
                <a:spcPct val="0"/>
              </a:spcAft>
            </a:pPr>
            <a:r>
              <a:rPr lang="en-US" sz="800" b="1">
                <a:solidFill>
                  <a:prstClr val="black"/>
                </a:solidFill>
                <a:latin typeface="Courier New" panose="02070309020205020404" pitchFamily="49" charset="0"/>
                <a:cs typeface="Arial" charset="0"/>
              </a:rPr>
              <a:t>    phaseZ [pi/8, 10^(-3)] (q[4]);</a:t>
            </a:r>
          </a:p>
          <a:p>
            <a:pPr fontAlgn="base">
              <a:spcBef>
                <a:spcPct val="0"/>
              </a:spcBef>
              <a:spcAft>
                <a:spcPct val="0"/>
              </a:spcAft>
            </a:pPr>
            <a:r>
              <a:rPr lang="en-US" sz="800" b="1">
                <a:solidFill>
                  <a:prstClr val="black"/>
                </a:solidFill>
                <a:latin typeface="Courier New" panose="02070309020205020404" pitchFamily="49" charset="0"/>
                <a:cs typeface="Arial" charset="0"/>
              </a:rPr>
              <a:t>  };</a:t>
            </a:r>
          </a:p>
          <a:p>
            <a:pPr fontAlgn="base">
              <a:spcBef>
                <a:spcPct val="0"/>
              </a:spcBef>
              <a:spcAft>
                <a:spcPct val="0"/>
              </a:spcAft>
            </a:pPr>
            <a:r>
              <a:rPr lang="en-US" sz="800" b="1">
                <a:solidFill>
                  <a:prstClr val="black"/>
                </a:solidFill>
                <a:latin typeface="Courier New" panose="02070309020205020404" pitchFamily="49" charset="0"/>
                <a:cs typeface="Arial" charset="0"/>
              </a:rPr>
              <a:t>  control (q[2]) {</a:t>
            </a:r>
          </a:p>
          <a:p>
            <a:pPr fontAlgn="base">
              <a:spcBef>
                <a:spcPct val="0"/>
              </a:spcBef>
              <a:spcAft>
                <a:spcPct val="0"/>
              </a:spcAft>
            </a:pPr>
            <a:r>
              <a:rPr lang="en-US" sz="800" b="1">
                <a:solidFill>
                  <a:prstClr val="black"/>
                </a:solidFill>
                <a:latin typeface="Courier New" panose="02070309020205020404" pitchFamily="49" charset="0"/>
                <a:cs typeface="Arial" charset="0"/>
              </a:rPr>
              <a:t>     T (q[4]);</a:t>
            </a:r>
          </a:p>
          <a:p>
            <a:pPr fontAlgn="base">
              <a:spcBef>
                <a:spcPct val="0"/>
              </a:spcBef>
              <a:spcAft>
                <a:spcPct val="0"/>
              </a:spcAft>
            </a:pPr>
            <a:r>
              <a:rPr lang="en-US" sz="800" b="1">
                <a:solidFill>
                  <a:prstClr val="black"/>
                </a:solidFill>
                <a:latin typeface="Courier New" panose="02070309020205020404" pitchFamily="49" charset="0"/>
                <a:cs typeface="Arial" charset="0"/>
              </a:rPr>
              <a:t>  };</a:t>
            </a:r>
          </a:p>
          <a:p>
            <a:pPr fontAlgn="base">
              <a:spcBef>
                <a:spcPct val="0"/>
              </a:spcBef>
              <a:spcAft>
                <a:spcPct val="0"/>
              </a:spcAft>
            </a:pPr>
            <a:r>
              <a:rPr lang="en-US" sz="800" b="1">
                <a:solidFill>
                  <a:prstClr val="black"/>
                </a:solidFill>
                <a:latin typeface="Courier New" panose="02070309020205020404" pitchFamily="49" charset="0"/>
                <a:cs typeface="Arial" charset="0"/>
              </a:rPr>
              <a:t>  control (q[3]) {</a:t>
            </a:r>
          </a:p>
          <a:p>
            <a:pPr fontAlgn="base">
              <a:spcBef>
                <a:spcPct val="0"/>
              </a:spcBef>
              <a:spcAft>
                <a:spcPct val="0"/>
              </a:spcAft>
            </a:pPr>
            <a:r>
              <a:rPr lang="en-US" sz="800" b="1">
                <a:solidFill>
                  <a:prstClr val="black"/>
                </a:solidFill>
                <a:latin typeface="Courier New" panose="02070309020205020404" pitchFamily="49" charset="0"/>
                <a:cs typeface="Arial" charset="0"/>
              </a:rPr>
              <a:t>    phase (q[4]);</a:t>
            </a:r>
          </a:p>
          <a:p>
            <a:pPr fontAlgn="base">
              <a:spcBef>
                <a:spcPct val="0"/>
              </a:spcBef>
              <a:spcAft>
                <a:spcPct val="0"/>
              </a:spcAft>
            </a:pPr>
            <a:r>
              <a:rPr lang="en-US" sz="800" b="1">
                <a:solidFill>
                  <a:prstClr val="black"/>
                </a:solidFill>
                <a:latin typeface="Courier New" panose="02070309020205020404" pitchFamily="49" charset="0"/>
                <a:cs typeface="Arial" charset="0"/>
              </a:rPr>
              <a:t>  };</a:t>
            </a:r>
          </a:p>
          <a:p>
            <a:pPr fontAlgn="base">
              <a:spcBef>
                <a:spcPct val="0"/>
              </a:spcBef>
              <a:spcAft>
                <a:spcPct val="0"/>
              </a:spcAft>
            </a:pPr>
            <a:r>
              <a:rPr lang="en-US" sz="800" b="1">
                <a:solidFill>
                  <a:prstClr val="black"/>
                </a:solidFill>
                <a:latin typeface="Courier New" panose="02070309020205020404" pitchFamily="49" charset="0"/>
                <a:cs typeface="Arial" charset="0"/>
              </a:rPr>
              <a:t>  H (q[4]);</a:t>
            </a:r>
          </a:p>
          <a:p>
            <a:pPr fontAlgn="base">
              <a:spcBef>
                <a:spcPct val="0"/>
              </a:spcBef>
              <a:spcAft>
                <a:spcPct val="0"/>
              </a:spcAft>
            </a:pPr>
            <a:r>
              <a:rPr lang="en-US" sz="800" b="1">
                <a:solidFill>
                  <a:prstClr val="black"/>
                </a:solidFill>
                <a:latin typeface="Courier New" panose="02070309020205020404" pitchFamily="49" charset="0"/>
                <a:cs typeface="Arial" charset="0"/>
              </a:rPr>
              <a:t>  control (q[1]) {</a:t>
            </a:r>
          </a:p>
          <a:p>
            <a:pPr fontAlgn="base">
              <a:spcBef>
                <a:spcPct val="0"/>
              </a:spcBef>
              <a:spcAft>
                <a:spcPct val="0"/>
              </a:spcAft>
            </a:pPr>
            <a:r>
              <a:rPr lang="en-US" sz="800" b="1">
                <a:solidFill>
                  <a:prstClr val="black"/>
                </a:solidFill>
                <a:latin typeface="Courier New" panose="02070309020205020404" pitchFamily="49" charset="0"/>
                <a:cs typeface="Arial" charset="0"/>
              </a:rPr>
              <a:t>    phaseZ [pi/16, 10^(-3)] (q[5]z);</a:t>
            </a:r>
          </a:p>
          <a:p>
            <a:pPr fontAlgn="base">
              <a:spcBef>
                <a:spcPct val="0"/>
              </a:spcBef>
              <a:spcAft>
                <a:spcPct val="0"/>
              </a:spcAft>
            </a:pPr>
            <a:r>
              <a:rPr lang="en-US" sz="800" b="1">
                <a:solidFill>
                  <a:prstClr val="black"/>
                </a:solidFill>
                <a:latin typeface="Courier New" panose="02070309020205020404" pitchFamily="49" charset="0"/>
                <a:cs typeface="Arial" charset="0"/>
              </a:rPr>
              <a:t>  };</a:t>
            </a:r>
          </a:p>
          <a:p>
            <a:pPr fontAlgn="base">
              <a:spcBef>
                <a:spcPct val="0"/>
              </a:spcBef>
              <a:spcAft>
                <a:spcPct val="0"/>
              </a:spcAft>
            </a:pPr>
            <a:r>
              <a:rPr lang="en-US" sz="800" b="1">
                <a:solidFill>
                  <a:prstClr val="black"/>
                </a:solidFill>
                <a:latin typeface="Courier New" panose="02070309020205020404" pitchFamily="49" charset="0"/>
                <a:cs typeface="Arial" charset="0"/>
              </a:rPr>
              <a:t>  control (q[2]) {</a:t>
            </a:r>
          </a:p>
          <a:p>
            <a:pPr fontAlgn="base">
              <a:spcBef>
                <a:spcPct val="0"/>
              </a:spcBef>
              <a:spcAft>
                <a:spcPct val="0"/>
              </a:spcAft>
            </a:pPr>
            <a:r>
              <a:rPr lang="en-US" sz="800" b="1">
                <a:solidFill>
                  <a:prstClr val="black"/>
                </a:solidFill>
                <a:latin typeface="Courier New" panose="02070309020205020404" pitchFamily="49" charset="0"/>
                <a:cs typeface="Arial" charset="0"/>
              </a:rPr>
              <a:t>    phaseZ [pi/8, 10^(-3)] (q[5]);</a:t>
            </a:r>
          </a:p>
          <a:p>
            <a:pPr fontAlgn="base">
              <a:spcBef>
                <a:spcPct val="0"/>
              </a:spcBef>
              <a:spcAft>
                <a:spcPct val="0"/>
              </a:spcAft>
            </a:pPr>
            <a:r>
              <a:rPr lang="en-US" sz="800" b="1">
                <a:solidFill>
                  <a:prstClr val="black"/>
                </a:solidFill>
                <a:latin typeface="Courier New" panose="02070309020205020404" pitchFamily="49" charset="0"/>
                <a:cs typeface="Arial" charset="0"/>
              </a:rPr>
              <a:t>  };</a:t>
            </a:r>
          </a:p>
          <a:p>
            <a:pPr fontAlgn="base">
              <a:spcBef>
                <a:spcPct val="0"/>
              </a:spcBef>
              <a:spcAft>
                <a:spcPct val="0"/>
              </a:spcAft>
            </a:pPr>
            <a:r>
              <a:rPr lang="en-US" sz="800" b="1">
                <a:solidFill>
                  <a:prstClr val="black"/>
                </a:solidFill>
                <a:latin typeface="Courier New" panose="02070309020205020404" pitchFamily="49" charset="0"/>
                <a:cs typeface="Arial" charset="0"/>
              </a:rPr>
              <a:t>  control (q[3]) {</a:t>
            </a:r>
          </a:p>
          <a:p>
            <a:pPr fontAlgn="base">
              <a:spcBef>
                <a:spcPct val="0"/>
              </a:spcBef>
              <a:spcAft>
                <a:spcPct val="0"/>
              </a:spcAft>
            </a:pPr>
            <a:r>
              <a:rPr lang="en-US" sz="800" b="1">
                <a:solidFill>
                  <a:prstClr val="black"/>
                </a:solidFill>
                <a:latin typeface="Courier New" panose="02070309020205020404" pitchFamily="49" charset="0"/>
                <a:cs typeface="Arial" charset="0"/>
              </a:rPr>
              <a:t>    T (q[5]);</a:t>
            </a:r>
          </a:p>
          <a:p>
            <a:pPr fontAlgn="base">
              <a:spcBef>
                <a:spcPct val="0"/>
              </a:spcBef>
              <a:spcAft>
                <a:spcPct val="0"/>
              </a:spcAft>
            </a:pPr>
            <a:r>
              <a:rPr lang="en-US" sz="800" b="1">
                <a:solidFill>
                  <a:prstClr val="black"/>
                </a:solidFill>
                <a:latin typeface="Courier New" panose="02070309020205020404" pitchFamily="49" charset="0"/>
                <a:cs typeface="Arial" charset="0"/>
              </a:rPr>
              <a:t>  };</a:t>
            </a:r>
          </a:p>
          <a:p>
            <a:pPr fontAlgn="base">
              <a:spcBef>
                <a:spcPct val="0"/>
              </a:spcBef>
              <a:spcAft>
                <a:spcPct val="0"/>
              </a:spcAft>
            </a:pPr>
            <a:r>
              <a:rPr lang="en-US" sz="800" b="1">
                <a:solidFill>
                  <a:prstClr val="black"/>
                </a:solidFill>
                <a:latin typeface="Courier New" panose="02070309020205020404" pitchFamily="49" charset="0"/>
                <a:cs typeface="Arial" charset="0"/>
              </a:rPr>
              <a:t>  control (q[4]) {</a:t>
            </a:r>
          </a:p>
          <a:p>
            <a:pPr fontAlgn="base">
              <a:spcBef>
                <a:spcPct val="0"/>
              </a:spcBef>
              <a:spcAft>
                <a:spcPct val="0"/>
              </a:spcAft>
            </a:pPr>
            <a:r>
              <a:rPr lang="en-US" sz="800" b="1">
                <a:solidFill>
                  <a:prstClr val="black"/>
                </a:solidFill>
                <a:latin typeface="Courier New" panose="02070309020205020404" pitchFamily="49" charset="0"/>
                <a:cs typeface="Arial" charset="0"/>
              </a:rPr>
              <a:t>    phase (q[5]);</a:t>
            </a:r>
          </a:p>
          <a:p>
            <a:pPr fontAlgn="base">
              <a:spcBef>
                <a:spcPct val="0"/>
              </a:spcBef>
              <a:spcAft>
                <a:spcPct val="0"/>
              </a:spcAft>
            </a:pPr>
            <a:r>
              <a:rPr lang="en-US" sz="800" b="1">
                <a:solidFill>
                  <a:prstClr val="black"/>
                </a:solidFill>
                <a:latin typeface="Courier New" panose="02070309020205020404" pitchFamily="49" charset="0"/>
                <a:cs typeface="Arial" charset="0"/>
              </a:rPr>
              <a:t>  };</a:t>
            </a:r>
          </a:p>
          <a:p>
            <a:pPr fontAlgn="base">
              <a:spcBef>
                <a:spcPct val="0"/>
              </a:spcBef>
              <a:spcAft>
                <a:spcPct val="0"/>
              </a:spcAft>
            </a:pPr>
            <a:r>
              <a:rPr lang="en-US" sz="800" b="1">
                <a:solidFill>
                  <a:prstClr val="black"/>
                </a:solidFill>
                <a:latin typeface="Courier New" panose="02070309020205020404" pitchFamily="49" charset="0"/>
                <a:cs typeface="Arial" charset="0"/>
              </a:rPr>
              <a:t>  H (q[5]);</a:t>
            </a:r>
          </a:p>
          <a:p>
            <a:pPr fontAlgn="base">
              <a:spcBef>
                <a:spcPct val="0"/>
              </a:spcBef>
              <a:spcAft>
                <a:spcPct val="0"/>
              </a:spcAft>
            </a:pPr>
            <a:r>
              <a:rPr lang="en-US" sz="800" b="1">
                <a:solidFill>
                  <a:prstClr val="black"/>
                </a:solidFill>
                <a:latin typeface="Courier New" panose="02070309020205020404" pitchFamily="49" charset="0"/>
                <a:cs typeface="Arial" charset="0"/>
              </a:rPr>
              <a:t>}</a:t>
            </a:r>
          </a:p>
        </p:txBody>
      </p:sp>
      <p:sp>
        <p:nvSpPr>
          <p:cNvPr id="73740" name="Content Placeholder 2"/>
          <p:cNvSpPr txBox="1">
            <a:spLocks/>
          </p:cNvSpPr>
          <p:nvPr/>
        </p:nvSpPr>
        <p:spPr bwMode="auto">
          <a:xfrm>
            <a:off x="5597526" y="1327033"/>
            <a:ext cx="2100262" cy="37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fontAlgn="base">
              <a:spcBef>
                <a:spcPct val="20000"/>
              </a:spcBef>
              <a:spcAft>
                <a:spcPct val="0"/>
              </a:spcAft>
            </a:pPr>
            <a:r>
              <a:rPr lang="en-US" sz="2000">
                <a:solidFill>
                  <a:schemeClr val="bg2"/>
                </a:solidFill>
              </a:rPr>
              <a:t>Quipper</a:t>
            </a:r>
          </a:p>
        </p:txBody>
      </p:sp>
      <p:sp>
        <p:nvSpPr>
          <p:cNvPr id="2" name="TextBox 1"/>
          <p:cNvSpPr txBox="1"/>
          <p:nvPr/>
        </p:nvSpPr>
        <p:spPr>
          <a:xfrm>
            <a:off x="576407" y="897113"/>
            <a:ext cx="2916240" cy="400110"/>
          </a:xfrm>
          <a:prstGeom prst="rect">
            <a:avLst/>
          </a:prstGeom>
          <a:noFill/>
        </p:spPr>
        <p:txBody>
          <a:bodyPr wrap="square" rtlCol="0">
            <a:spAutoFit/>
          </a:bodyPr>
          <a:lstStyle/>
          <a:p>
            <a:pPr fontAlgn="base">
              <a:spcBef>
                <a:spcPct val="0"/>
              </a:spcBef>
              <a:spcAft>
                <a:spcPct val="0"/>
              </a:spcAft>
            </a:pPr>
            <a:r>
              <a:rPr lang="en-US" sz="2000" dirty="0">
                <a:solidFill>
                  <a:schemeClr val="bg1"/>
                </a:solidFill>
                <a:cs typeface="Arial" charset="0"/>
              </a:rPr>
              <a:t>Example: QFT on 5 </a:t>
            </a:r>
            <a:r>
              <a:rPr lang="en-US" sz="2000" dirty="0" err="1">
                <a:solidFill>
                  <a:schemeClr val="bg1"/>
                </a:solidFill>
                <a:cs typeface="Arial" charset="0"/>
              </a:rPr>
              <a:t>qubits</a:t>
            </a:r>
            <a:endParaRPr lang="en-US" sz="2000" dirty="0">
              <a:solidFill>
                <a:schemeClr val="bg1"/>
              </a:solidFill>
              <a:cs typeface="Arial" charset="0"/>
            </a:endParaRPr>
          </a:p>
        </p:txBody>
      </p:sp>
      <p:sp>
        <p:nvSpPr>
          <p:cNvPr id="6" name="TextBox 5"/>
          <p:cNvSpPr txBox="1"/>
          <p:nvPr/>
        </p:nvSpPr>
        <p:spPr>
          <a:xfrm>
            <a:off x="1247769" y="5931211"/>
            <a:ext cx="4489755" cy="461665"/>
          </a:xfrm>
          <a:prstGeom prst="rect">
            <a:avLst/>
          </a:prstGeom>
          <a:noFill/>
        </p:spPr>
        <p:txBody>
          <a:bodyPr wrap="none" rtlCol="0">
            <a:spAutoFit/>
          </a:bodyPr>
          <a:lstStyle/>
          <a:p>
            <a:r>
              <a:rPr lang="en-US" sz="2400" dirty="0" smtClean="0">
                <a:solidFill>
                  <a:schemeClr val="bg1"/>
                </a:solidFill>
              </a:rPr>
              <a:t>Low-level, assembly like languages</a:t>
            </a:r>
            <a:endParaRPr lang="en-US" sz="2400" dirty="0">
              <a:solidFill>
                <a:schemeClr val="bg1"/>
              </a:solidFill>
            </a:endParaRPr>
          </a:p>
        </p:txBody>
      </p:sp>
      <p:sp>
        <p:nvSpPr>
          <p:cNvPr id="16" name="TextBox 15"/>
          <p:cNvSpPr txBox="1"/>
          <p:nvPr/>
        </p:nvSpPr>
        <p:spPr>
          <a:xfrm>
            <a:off x="6227812" y="6301112"/>
            <a:ext cx="4250844" cy="461665"/>
          </a:xfrm>
          <a:prstGeom prst="rect">
            <a:avLst/>
          </a:prstGeom>
          <a:noFill/>
        </p:spPr>
        <p:txBody>
          <a:bodyPr wrap="none" rtlCol="0">
            <a:spAutoFit/>
          </a:bodyPr>
          <a:lstStyle/>
          <a:p>
            <a:r>
              <a:rPr lang="en-US" sz="2400" dirty="0" smtClean="0">
                <a:solidFill>
                  <a:schemeClr val="bg1"/>
                </a:solidFill>
              </a:rPr>
              <a:t>High-level, embedded languages</a:t>
            </a:r>
            <a:endParaRPr lang="en-US" sz="2400" dirty="0">
              <a:solidFill>
                <a:schemeClr val="bg1"/>
              </a:solidFill>
            </a:endParaRPr>
          </a:p>
        </p:txBody>
      </p:sp>
      <p:sp>
        <p:nvSpPr>
          <p:cNvPr id="7" name="Rectangle 6"/>
          <p:cNvSpPr/>
          <p:nvPr/>
        </p:nvSpPr>
        <p:spPr>
          <a:xfrm>
            <a:off x="3527781" y="5174930"/>
            <a:ext cx="1220078" cy="338554"/>
          </a:xfrm>
          <a:prstGeom prst="rect">
            <a:avLst/>
          </a:prstGeom>
        </p:spPr>
        <p:txBody>
          <a:bodyPr wrap="none">
            <a:spAutoFit/>
          </a:bodyPr>
          <a:lstStyle/>
          <a:p>
            <a:r>
              <a:rPr lang="en-US" sz="1600" dirty="0" smtClean="0">
                <a:solidFill>
                  <a:schemeClr val="bg1"/>
                </a:solidFill>
              </a:rPr>
              <a:t>[Cross 2005]</a:t>
            </a:r>
            <a:endParaRPr lang="en-US" dirty="0"/>
          </a:p>
        </p:txBody>
      </p:sp>
      <p:sp>
        <p:nvSpPr>
          <p:cNvPr id="18" name="Rectangle 17"/>
          <p:cNvSpPr/>
          <p:nvPr/>
        </p:nvSpPr>
        <p:spPr>
          <a:xfrm>
            <a:off x="5597526" y="4006531"/>
            <a:ext cx="2426818" cy="338554"/>
          </a:xfrm>
          <a:prstGeom prst="rect">
            <a:avLst/>
          </a:prstGeom>
        </p:spPr>
        <p:txBody>
          <a:bodyPr wrap="none">
            <a:spAutoFit/>
          </a:bodyPr>
          <a:lstStyle/>
          <a:p>
            <a:r>
              <a:rPr lang="en-US" sz="1600" dirty="0" smtClean="0">
                <a:solidFill>
                  <a:schemeClr val="bg1"/>
                </a:solidFill>
              </a:rPr>
              <a:t>[Selinger and </a:t>
            </a:r>
            <a:r>
              <a:rPr lang="en-US" sz="1600" dirty="0" err="1" smtClean="0">
                <a:solidFill>
                  <a:schemeClr val="bg1"/>
                </a:solidFill>
              </a:rPr>
              <a:t>Valiron</a:t>
            </a:r>
            <a:r>
              <a:rPr lang="en-US" sz="1600" dirty="0" smtClean="0">
                <a:solidFill>
                  <a:schemeClr val="bg1"/>
                </a:solidFill>
              </a:rPr>
              <a:t> 2013]</a:t>
            </a:r>
            <a:endParaRPr lang="en-US" dirty="0"/>
          </a:p>
        </p:txBody>
      </p:sp>
      <p:sp>
        <p:nvSpPr>
          <p:cNvPr id="19" name="Rectangle 18"/>
          <p:cNvSpPr/>
          <p:nvPr/>
        </p:nvSpPr>
        <p:spPr>
          <a:xfrm>
            <a:off x="9796719" y="1364717"/>
            <a:ext cx="2495940" cy="338554"/>
          </a:xfrm>
          <a:prstGeom prst="rect">
            <a:avLst/>
          </a:prstGeom>
        </p:spPr>
        <p:txBody>
          <a:bodyPr wrap="none">
            <a:spAutoFit/>
          </a:bodyPr>
          <a:lstStyle/>
          <a:p>
            <a:r>
              <a:rPr lang="en-US" sz="1600" dirty="0" smtClean="0">
                <a:solidFill>
                  <a:schemeClr val="bg1"/>
                </a:solidFill>
              </a:rPr>
              <a:t>[</a:t>
            </a:r>
            <a:r>
              <a:rPr lang="en-US" sz="1600" dirty="0" err="1" smtClean="0">
                <a:solidFill>
                  <a:schemeClr val="bg1"/>
                </a:solidFill>
              </a:rPr>
              <a:t>Lapets</a:t>
            </a:r>
            <a:r>
              <a:rPr lang="en-US" sz="1600" dirty="0" smtClean="0">
                <a:solidFill>
                  <a:schemeClr val="bg1"/>
                </a:solidFill>
              </a:rPr>
              <a:t> and Roetteler 2013]</a:t>
            </a:r>
            <a:endParaRPr lang="en-US" dirty="0"/>
          </a:p>
        </p:txBody>
      </p:sp>
      <p:sp>
        <p:nvSpPr>
          <p:cNvPr id="3" name="Footer Placeholder 2"/>
          <p:cNvSpPr>
            <a:spLocks noGrp="1"/>
          </p:cNvSpPr>
          <p:nvPr>
            <p:ph type="ftr" sz="quarter" idx="11"/>
          </p:nvPr>
        </p:nvSpPr>
        <p:spPr/>
        <p:txBody>
          <a:bodyPr/>
          <a:lstStyle/>
          <a:p>
            <a:pPr>
              <a:defRPr/>
            </a:pPr>
            <a:r>
              <a:rPr lang="en-US" dirty="0" smtClean="0">
                <a:solidFill>
                  <a:prstClr val="black">
                    <a:tint val="75000"/>
                  </a:prstClr>
                </a:solidFill>
              </a:rPr>
              <a:t>Microsoft Proprietary</a:t>
            </a:r>
            <a:endParaRPr lang="en-US" dirty="0">
              <a:solidFill>
                <a:prstClr val="black">
                  <a:tint val="75000"/>
                </a:prstClr>
              </a:solidFill>
            </a:endParaRPr>
          </a:p>
        </p:txBody>
      </p:sp>
    </p:spTree>
    <p:extLst>
      <p:ext uri="{BB962C8B-B14F-4D97-AF65-F5344CB8AC3E}">
        <p14:creationId xmlns:p14="http://schemas.microsoft.com/office/powerpoint/2010/main" val="2409106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6494642" y="1687256"/>
            <a:ext cx="5492109" cy="1789793"/>
          </a:xfrm>
          <a:prstGeom prst="rect">
            <a:avLst/>
          </a:prstGeom>
        </p:spPr>
      </p:pic>
      <p:sp>
        <p:nvSpPr>
          <p:cNvPr id="2" name="Content Placeholder 1"/>
          <p:cNvSpPr>
            <a:spLocks noGrp="1"/>
          </p:cNvSpPr>
          <p:nvPr>
            <p:ph idx="1"/>
          </p:nvPr>
        </p:nvSpPr>
        <p:spPr>
          <a:xfrm>
            <a:off x="1" y="1211310"/>
            <a:ext cx="6881172" cy="4869877"/>
          </a:xfrm>
        </p:spPr>
        <p:txBody>
          <a:bodyPr>
            <a:normAutofit fontScale="92500" lnSpcReduction="20000"/>
          </a:bodyPr>
          <a:lstStyle/>
          <a:p>
            <a:r>
              <a:rPr lang="en-US" dirty="0" smtClean="0"/>
              <a:t>Alice entangles two qubits</a:t>
            </a:r>
          </a:p>
          <a:p>
            <a:r>
              <a:rPr lang="en-US" dirty="0" smtClean="0"/>
              <a:t>Bob takes one of them far away</a:t>
            </a:r>
          </a:p>
          <a:p>
            <a:r>
              <a:rPr lang="en-US" dirty="0" smtClean="0"/>
              <a:t>Alice is given a new qubit with a message</a:t>
            </a:r>
          </a:p>
          <a:p>
            <a:r>
              <a:rPr lang="en-US" dirty="0" smtClean="0"/>
              <a:t>Alice entangles it with her local part of the Bell pair</a:t>
            </a:r>
          </a:p>
          <a:p>
            <a:r>
              <a:rPr lang="en-US" dirty="0" smtClean="0"/>
              <a:t>Alice measure the local qubits, yielding 2 classical bits</a:t>
            </a:r>
          </a:p>
          <a:p>
            <a:r>
              <a:rPr lang="en-US" dirty="0" smtClean="0"/>
              <a:t>Alice transmits the two bits via classical channels</a:t>
            </a:r>
          </a:p>
          <a:p>
            <a:r>
              <a:rPr lang="en-US" dirty="0" smtClean="0"/>
              <a:t>Remotely, Bob applies gates as determined by the 2 bits</a:t>
            </a:r>
          </a:p>
          <a:p>
            <a:r>
              <a:rPr lang="en-US" dirty="0" smtClean="0"/>
              <a:t>Bob recovers the sent message</a:t>
            </a:r>
            <a:endParaRPr lang="en-US" dirty="0"/>
          </a:p>
        </p:txBody>
      </p:sp>
      <p:sp>
        <p:nvSpPr>
          <p:cNvPr id="3" name="Title 2"/>
          <p:cNvSpPr>
            <a:spLocks noGrp="1"/>
          </p:cNvSpPr>
          <p:nvPr>
            <p:ph type="title"/>
          </p:nvPr>
        </p:nvSpPr>
        <p:spPr/>
        <p:txBody>
          <a:bodyPr/>
          <a:lstStyle/>
          <a:p>
            <a:r>
              <a:rPr lang="en-US" dirty="0" smtClean="0"/>
              <a:t>Teleport: Quantum “Hello World”</a:t>
            </a:r>
            <a:endParaRPr lang="en-US" dirty="0"/>
          </a:p>
        </p:txBody>
      </p:sp>
      <p:sp>
        <p:nvSpPr>
          <p:cNvPr id="6" name="Rectangle 5"/>
          <p:cNvSpPr/>
          <p:nvPr/>
        </p:nvSpPr>
        <p:spPr>
          <a:xfrm>
            <a:off x="8375762" y="1420235"/>
            <a:ext cx="3733005" cy="2239117"/>
          </a:xfrm>
          <a:prstGeom prst="rect">
            <a:avLst/>
          </a:prstGeom>
          <a:solidFill>
            <a:srgbClr val="002060"/>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09585"/>
            <a:endParaRPr lang="en-US" sz="2400">
              <a:solidFill>
                <a:srgbClr val="00188F"/>
              </a:solidFill>
            </a:endParaRPr>
          </a:p>
        </p:txBody>
      </p:sp>
      <p:sp>
        <p:nvSpPr>
          <p:cNvPr id="22" name="Rectangle 21"/>
          <p:cNvSpPr/>
          <p:nvPr/>
        </p:nvSpPr>
        <p:spPr>
          <a:xfrm>
            <a:off x="8375761" y="1433392"/>
            <a:ext cx="3816239" cy="1623896"/>
          </a:xfrm>
          <a:prstGeom prst="rect">
            <a:avLst/>
          </a:prstGeom>
          <a:solidFill>
            <a:srgbClr val="002060"/>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09585"/>
            <a:endParaRPr lang="en-US" sz="2400">
              <a:solidFill>
                <a:srgbClr val="00188F"/>
              </a:solidFill>
            </a:endParaRPr>
          </a:p>
        </p:txBody>
      </p:sp>
      <p:sp>
        <p:nvSpPr>
          <p:cNvPr id="23" name="Rectangle 22"/>
          <p:cNvSpPr/>
          <p:nvPr/>
        </p:nvSpPr>
        <p:spPr>
          <a:xfrm>
            <a:off x="9696238" y="2894787"/>
            <a:ext cx="2412529" cy="764565"/>
          </a:xfrm>
          <a:prstGeom prst="rect">
            <a:avLst/>
          </a:prstGeom>
          <a:solidFill>
            <a:srgbClr val="002060"/>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09585"/>
            <a:endParaRPr lang="en-US" sz="2400">
              <a:solidFill>
                <a:srgbClr val="FFFFFE"/>
              </a:solidFill>
            </a:endParaRPr>
          </a:p>
        </p:txBody>
      </p:sp>
      <p:sp>
        <p:nvSpPr>
          <p:cNvPr id="25" name="Rectangle 24"/>
          <p:cNvSpPr/>
          <p:nvPr/>
        </p:nvSpPr>
        <p:spPr>
          <a:xfrm>
            <a:off x="6125498" y="1342448"/>
            <a:ext cx="2412529" cy="764565"/>
          </a:xfrm>
          <a:prstGeom prst="rect">
            <a:avLst/>
          </a:prstGeom>
          <a:solidFill>
            <a:srgbClr val="002060"/>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09585"/>
            <a:endParaRPr lang="en-US" sz="2400">
              <a:solidFill>
                <a:srgbClr val="00188F"/>
              </a:solidFill>
            </a:endParaRPr>
          </a:p>
        </p:txBody>
      </p:sp>
      <p:sp>
        <p:nvSpPr>
          <p:cNvPr id="27" name="Rectangle 26"/>
          <p:cNvSpPr/>
          <p:nvPr/>
        </p:nvSpPr>
        <p:spPr>
          <a:xfrm>
            <a:off x="9293703" y="1433392"/>
            <a:ext cx="2221624" cy="2665195"/>
          </a:xfrm>
          <a:prstGeom prst="rect">
            <a:avLst/>
          </a:prstGeom>
          <a:solidFill>
            <a:srgbClr val="002060"/>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09585"/>
            <a:endParaRPr lang="en-US" sz="2400">
              <a:solidFill>
                <a:srgbClr val="FFFFFE"/>
              </a:solidFill>
            </a:endParaRPr>
          </a:p>
        </p:txBody>
      </p:sp>
      <p:sp>
        <p:nvSpPr>
          <p:cNvPr id="28" name="Rectangle 27"/>
          <p:cNvSpPr/>
          <p:nvPr/>
        </p:nvSpPr>
        <p:spPr>
          <a:xfrm>
            <a:off x="10037293" y="1501249"/>
            <a:ext cx="2154708" cy="2077089"/>
          </a:xfrm>
          <a:prstGeom prst="rect">
            <a:avLst/>
          </a:prstGeom>
          <a:solidFill>
            <a:srgbClr val="002060"/>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09585"/>
            <a:endParaRPr lang="en-US" sz="2400">
              <a:solidFill>
                <a:srgbClr val="00188F"/>
              </a:solidFill>
            </a:endParaRPr>
          </a:p>
        </p:txBody>
      </p:sp>
    </p:spTree>
    <p:extLst>
      <p:ext uri="{BB962C8B-B14F-4D97-AF65-F5344CB8AC3E}">
        <p14:creationId xmlns:p14="http://schemas.microsoft.com/office/powerpoint/2010/main" val="3786383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1000"/>
                                        <p:tgtEl>
                                          <p:spTgt spid="2">
                                            <p:txEl>
                                              <p:pRg st="0" end="0"/>
                                            </p:txEl>
                                          </p:spTgt>
                                        </p:tgtEl>
                                      </p:cBhvr>
                                    </p:animEffect>
                                    <p:anim calcmode="lin" valueType="num">
                                      <p:cBhvr>
                                        <p:cTn id="13"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Effect transition="in" filter="fade">
                                      <p:cBhvr>
                                        <p:cTn id="19" dur="1000"/>
                                        <p:tgtEl>
                                          <p:spTgt spid="2">
                                            <p:txEl>
                                              <p:pRg st="1" end="1"/>
                                            </p:txEl>
                                          </p:spTgt>
                                        </p:tgtEl>
                                      </p:cBhvr>
                                    </p:animEffect>
                                    <p:anim calcmode="lin" valueType="num">
                                      <p:cBhvr>
                                        <p:cTn id="20"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1" end="1"/>
                                            </p:txEl>
                                          </p:spTgt>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par>
                          <p:cTn id="25" fill="hold">
                            <p:stCondLst>
                              <p:cond delay="1000"/>
                            </p:stCondLst>
                            <p:childTnLst>
                              <p:par>
                                <p:cTn id="26" presetID="10" presetClass="exit" presetSubtype="0" fill="hold" grpId="0" nodeType="after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
                                            <p:txEl>
                                              <p:pRg st="2" end="2"/>
                                            </p:txEl>
                                          </p:spTgt>
                                        </p:tgtEl>
                                        <p:attrNameLst>
                                          <p:attrName>style.visibility</p:attrName>
                                        </p:attrNameLst>
                                      </p:cBhvr>
                                      <p:to>
                                        <p:strVal val="visible"/>
                                      </p:to>
                                    </p:set>
                                    <p:animEffect transition="in" filter="fade">
                                      <p:cBhvr>
                                        <p:cTn id="33" dur="1000"/>
                                        <p:tgtEl>
                                          <p:spTgt spid="2">
                                            <p:txEl>
                                              <p:pRg st="2" end="2"/>
                                            </p:txEl>
                                          </p:spTgt>
                                        </p:tgtEl>
                                      </p:cBhvr>
                                    </p:animEffect>
                                    <p:anim calcmode="lin" valueType="num">
                                      <p:cBhvr>
                                        <p:cTn id="34"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2" end="2"/>
                                            </p:txEl>
                                          </p:spTgt>
                                        </p:tgtEl>
                                        <p:attrNameLst>
                                          <p:attrName>ppt_y</p:attrName>
                                        </p:attrNameLst>
                                      </p:cBhvr>
                                      <p:tavLst>
                                        <p:tav tm="0">
                                          <p:val>
                                            <p:strVal val="#ppt_y+.1"/>
                                          </p:val>
                                        </p:tav>
                                        <p:tav tm="100000">
                                          <p:val>
                                            <p:strVal val="#ppt_y"/>
                                          </p:val>
                                        </p:tav>
                                      </p:tavLst>
                                    </p:anim>
                                  </p:childTnLst>
                                </p:cTn>
                              </p:par>
                              <p:par>
                                <p:cTn id="36" presetID="1"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childTnLst>
                                </p:cTn>
                              </p:par>
                              <p:par>
                                <p:cTn id="38" presetID="10" presetClass="exit" presetSubtype="0" fill="hold" grpId="0" nodeType="withEffect">
                                  <p:stCondLst>
                                    <p:cond delay="0"/>
                                  </p:stCondLst>
                                  <p:childTnLst>
                                    <p:animEffect transition="out" filter="fade">
                                      <p:cBhvr>
                                        <p:cTn id="39" dur="500"/>
                                        <p:tgtEl>
                                          <p:spTgt spid="25"/>
                                        </p:tgtEl>
                                      </p:cBhvr>
                                    </p:animEffect>
                                    <p:set>
                                      <p:cBhvr>
                                        <p:cTn id="40" dur="1" fill="hold">
                                          <p:stCondLst>
                                            <p:cond delay="499"/>
                                          </p:stCondLst>
                                        </p:cTn>
                                        <p:tgtEl>
                                          <p:spTgt spid="2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
                                            <p:txEl>
                                              <p:pRg st="3" end="3"/>
                                            </p:txEl>
                                          </p:spTgt>
                                        </p:tgtEl>
                                        <p:attrNameLst>
                                          <p:attrName>style.visibility</p:attrName>
                                        </p:attrNameLst>
                                      </p:cBhvr>
                                      <p:to>
                                        <p:strVal val="visible"/>
                                      </p:to>
                                    </p:set>
                                    <p:animEffect transition="in" filter="fade">
                                      <p:cBhvr>
                                        <p:cTn id="45" dur="1000"/>
                                        <p:tgtEl>
                                          <p:spTgt spid="2">
                                            <p:txEl>
                                              <p:pRg st="3" end="3"/>
                                            </p:txEl>
                                          </p:spTgt>
                                        </p:tgtEl>
                                      </p:cBhvr>
                                    </p:animEffect>
                                    <p:anim calcmode="lin" valueType="num">
                                      <p:cBhvr>
                                        <p:cTn id="46"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47" dur="1000" fill="hold"/>
                                        <p:tgtEl>
                                          <p:spTgt spid="2">
                                            <p:txEl>
                                              <p:pRg st="3" end="3"/>
                                            </p:txEl>
                                          </p:spTgt>
                                        </p:tgtEl>
                                        <p:attrNameLst>
                                          <p:attrName>ppt_y</p:attrName>
                                        </p:attrNameLst>
                                      </p:cBhvr>
                                      <p:tavLst>
                                        <p:tav tm="0">
                                          <p:val>
                                            <p:strVal val="#ppt_y+.1"/>
                                          </p:val>
                                        </p:tav>
                                        <p:tav tm="100000">
                                          <p:val>
                                            <p:strVal val="#ppt_y"/>
                                          </p:val>
                                        </p:tav>
                                      </p:tavLst>
                                    </p:anim>
                                  </p:childTnLst>
                                </p:cTn>
                              </p:par>
                              <p:par>
                                <p:cTn id="48" presetID="10" presetClass="exit" presetSubtype="0" fill="hold" grpId="1" nodeType="withEffect">
                                  <p:stCondLst>
                                    <p:cond delay="0"/>
                                  </p:stCondLst>
                                  <p:childTnLst>
                                    <p:animEffect transition="out" filter="fade">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2">
                                            <p:txEl>
                                              <p:pRg st="4" end="4"/>
                                            </p:txEl>
                                          </p:spTgt>
                                        </p:tgtEl>
                                        <p:attrNameLst>
                                          <p:attrName>style.visibility</p:attrName>
                                        </p:attrNameLst>
                                      </p:cBhvr>
                                      <p:to>
                                        <p:strVal val="visible"/>
                                      </p:to>
                                    </p:set>
                                    <p:animEffect transition="in" filter="fade">
                                      <p:cBhvr>
                                        <p:cTn id="57" dur="1000"/>
                                        <p:tgtEl>
                                          <p:spTgt spid="2">
                                            <p:txEl>
                                              <p:pRg st="4" end="4"/>
                                            </p:txEl>
                                          </p:spTgt>
                                        </p:tgtEl>
                                      </p:cBhvr>
                                    </p:animEffect>
                                    <p:anim calcmode="lin" valueType="num">
                                      <p:cBhvr>
                                        <p:cTn id="58"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59" dur="1000" fill="hold"/>
                                        <p:tgtEl>
                                          <p:spTgt spid="2">
                                            <p:txEl>
                                              <p:pRg st="4" end="4"/>
                                            </p:txEl>
                                          </p:spTgt>
                                        </p:tgtEl>
                                        <p:attrNameLst>
                                          <p:attrName>ppt_y</p:attrName>
                                        </p:attrNameLst>
                                      </p:cBhvr>
                                      <p:tavLst>
                                        <p:tav tm="0">
                                          <p:val>
                                            <p:strVal val="#ppt_y+.1"/>
                                          </p:val>
                                        </p:tav>
                                        <p:tav tm="100000">
                                          <p:val>
                                            <p:strVal val="#ppt_y"/>
                                          </p:val>
                                        </p:tav>
                                      </p:tavLst>
                                    </p:anim>
                                  </p:childTnLst>
                                </p:cTn>
                              </p:par>
                              <p:par>
                                <p:cTn id="60" presetID="10" presetClass="exit" presetSubtype="0" fill="hold" grpId="1" nodeType="withEffect">
                                  <p:stCondLst>
                                    <p:cond delay="0"/>
                                  </p:stCondLst>
                                  <p:childTnLst>
                                    <p:animEffect transition="out" filter="fade">
                                      <p:cBhvr>
                                        <p:cTn id="61" dur="500"/>
                                        <p:tgtEl>
                                          <p:spTgt spid="27"/>
                                        </p:tgtEl>
                                      </p:cBhvr>
                                    </p:animEffect>
                                    <p:set>
                                      <p:cBhvr>
                                        <p:cTn id="62" dur="1" fill="hold">
                                          <p:stCondLst>
                                            <p:cond delay="499"/>
                                          </p:stCondLst>
                                        </p:cTn>
                                        <p:tgtEl>
                                          <p:spTgt spid="2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2">
                                            <p:txEl>
                                              <p:pRg st="5" end="5"/>
                                            </p:txEl>
                                          </p:spTgt>
                                        </p:tgtEl>
                                        <p:attrNameLst>
                                          <p:attrName>style.visibility</p:attrName>
                                        </p:attrNameLst>
                                      </p:cBhvr>
                                      <p:to>
                                        <p:strVal val="visible"/>
                                      </p:to>
                                    </p:set>
                                    <p:animEffect transition="in" filter="fade">
                                      <p:cBhvr>
                                        <p:cTn id="67" dur="1000"/>
                                        <p:tgtEl>
                                          <p:spTgt spid="2">
                                            <p:txEl>
                                              <p:pRg st="5" end="5"/>
                                            </p:txEl>
                                          </p:spTgt>
                                        </p:tgtEl>
                                      </p:cBhvr>
                                    </p:animEffect>
                                    <p:anim calcmode="lin" valueType="num">
                                      <p:cBhvr>
                                        <p:cTn id="68"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69"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2">
                                            <p:txEl>
                                              <p:pRg st="6" end="6"/>
                                            </p:txEl>
                                          </p:spTgt>
                                        </p:tgtEl>
                                        <p:attrNameLst>
                                          <p:attrName>style.visibility</p:attrName>
                                        </p:attrNameLst>
                                      </p:cBhvr>
                                      <p:to>
                                        <p:strVal val="visible"/>
                                      </p:to>
                                    </p:set>
                                    <p:animEffect transition="in" filter="fade">
                                      <p:cBhvr>
                                        <p:cTn id="74" dur="1000"/>
                                        <p:tgtEl>
                                          <p:spTgt spid="2">
                                            <p:txEl>
                                              <p:pRg st="6" end="6"/>
                                            </p:txEl>
                                          </p:spTgt>
                                        </p:tgtEl>
                                      </p:cBhvr>
                                    </p:animEffect>
                                    <p:anim calcmode="lin" valueType="num">
                                      <p:cBhvr>
                                        <p:cTn id="75"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76" dur="1000" fill="hold"/>
                                        <p:tgtEl>
                                          <p:spTgt spid="2">
                                            <p:txEl>
                                              <p:pRg st="6" end="6"/>
                                            </p:txEl>
                                          </p:spTgt>
                                        </p:tgtEl>
                                        <p:attrNameLst>
                                          <p:attrName>ppt_y</p:attrName>
                                        </p:attrNameLst>
                                      </p:cBhvr>
                                      <p:tavLst>
                                        <p:tav tm="0">
                                          <p:val>
                                            <p:strVal val="#ppt_y+.1"/>
                                          </p:val>
                                        </p:tav>
                                        <p:tav tm="100000">
                                          <p:val>
                                            <p:strVal val="#ppt_y"/>
                                          </p:val>
                                        </p:tav>
                                      </p:tavLst>
                                    </p:anim>
                                  </p:childTnLst>
                                </p:cTn>
                              </p:par>
                              <p:par>
                                <p:cTn id="77" presetID="10" presetClass="exit" presetSubtype="0" fill="hold" grpId="1" nodeType="withEffect">
                                  <p:stCondLst>
                                    <p:cond delay="0"/>
                                  </p:stCondLst>
                                  <p:childTnLst>
                                    <p:animEffect transition="out" filter="fade">
                                      <p:cBhvr>
                                        <p:cTn id="78" dur="500"/>
                                        <p:tgtEl>
                                          <p:spTgt spid="28"/>
                                        </p:tgtEl>
                                      </p:cBhvr>
                                    </p:animEffect>
                                    <p:set>
                                      <p:cBhvr>
                                        <p:cTn id="79" dur="1" fill="hold">
                                          <p:stCondLst>
                                            <p:cond delay="499"/>
                                          </p:stCondLst>
                                        </p:cTn>
                                        <p:tgtEl>
                                          <p:spTgt spid="2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23"/>
                                        </p:tgtEl>
                                      </p:cBhvr>
                                    </p:animEffect>
                                    <p:set>
                                      <p:cBhvr>
                                        <p:cTn id="82" dur="1" fill="hold">
                                          <p:stCondLst>
                                            <p:cond delay="499"/>
                                          </p:stCondLst>
                                        </p:cTn>
                                        <p:tgtEl>
                                          <p:spTgt spid="23"/>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2">
                                            <p:txEl>
                                              <p:pRg st="7" end="7"/>
                                            </p:txEl>
                                          </p:spTgt>
                                        </p:tgtEl>
                                        <p:attrNameLst>
                                          <p:attrName>style.visibility</p:attrName>
                                        </p:attrNameLst>
                                      </p:cBhvr>
                                      <p:to>
                                        <p:strVal val="visible"/>
                                      </p:to>
                                    </p:set>
                                    <p:animEffect transition="in" filter="fade">
                                      <p:cBhvr>
                                        <p:cTn id="87" dur="1000"/>
                                        <p:tgtEl>
                                          <p:spTgt spid="2">
                                            <p:txEl>
                                              <p:pRg st="7" end="7"/>
                                            </p:txEl>
                                          </p:spTgt>
                                        </p:tgtEl>
                                      </p:cBhvr>
                                    </p:animEffect>
                                    <p:anim calcmode="lin" valueType="num">
                                      <p:cBhvr>
                                        <p:cTn id="88"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89"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animBg="1"/>
      <p:bldP spid="22" grpId="0" animBg="1"/>
      <p:bldP spid="22" grpId="1" animBg="1"/>
      <p:bldP spid="23" grpId="0" animBg="1"/>
      <p:bldP spid="23" grpId="1" animBg="1"/>
      <p:bldP spid="25" grpId="0" animBg="1"/>
      <p:bldP spid="27" grpId="0" animBg="1"/>
      <p:bldP spid="27" grpId="1" animBg="1"/>
      <p:bldP spid="28" grpId="0" animBg="1"/>
      <p:bldP spid="2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6167884" y="3756132"/>
            <a:ext cx="5492109" cy="1789793"/>
          </a:xfrm>
          <a:prstGeom prst="rect">
            <a:avLst/>
          </a:prstGeom>
        </p:spPr>
      </p:pic>
      <p:sp>
        <p:nvSpPr>
          <p:cNvPr id="2" name="Content Placeholder 1"/>
          <p:cNvSpPr>
            <a:spLocks noGrp="1"/>
          </p:cNvSpPr>
          <p:nvPr>
            <p:ph idx="1"/>
          </p:nvPr>
        </p:nvSpPr>
        <p:spPr/>
        <p:txBody>
          <a:bodyPr>
            <a:normAutofit/>
          </a:bodyPr>
          <a:lstStyle/>
          <a:p>
            <a:r>
              <a:rPr lang="en-US" dirty="0" smtClean="0">
                <a:solidFill>
                  <a:srgbClr val="FFFF00"/>
                </a:solidFill>
              </a:rPr>
              <a:t>Define a function to perform entanglement:</a:t>
            </a:r>
            <a:endParaRPr lang="en-US" dirty="0">
              <a:solidFill>
                <a:srgbClr val="FFFF00"/>
              </a:solidFill>
            </a:endParaRPr>
          </a:p>
        </p:txBody>
      </p:sp>
      <p:sp>
        <p:nvSpPr>
          <p:cNvPr id="3" name="Title 2"/>
          <p:cNvSpPr>
            <a:spLocks noGrp="1"/>
          </p:cNvSpPr>
          <p:nvPr>
            <p:ph type="title"/>
          </p:nvPr>
        </p:nvSpPr>
        <p:spPr/>
        <p:txBody>
          <a:bodyPr/>
          <a:lstStyle/>
          <a:p>
            <a:r>
              <a:rPr lang="en-US" dirty="0" smtClean="0"/>
              <a:t>Teleport: User Code</a:t>
            </a:r>
            <a:endParaRPr lang="en-US" dirty="0"/>
          </a:p>
        </p:txBody>
      </p:sp>
      <p:sp>
        <p:nvSpPr>
          <p:cNvPr id="7" name="Rectangle 6"/>
          <p:cNvSpPr/>
          <p:nvPr/>
        </p:nvSpPr>
        <p:spPr>
          <a:xfrm>
            <a:off x="852927" y="1899577"/>
            <a:ext cx="5712955" cy="400110"/>
          </a:xfrm>
          <a:prstGeom prst="rect">
            <a:avLst/>
          </a:prstGeom>
          <a:noFill/>
        </p:spPr>
        <p:txBody>
          <a:bodyPr wrap="square">
            <a:spAutoFit/>
          </a:bodyPr>
          <a:lstStyle/>
          <a:p>
            <a:pPr defTabSz="1217583" fontAlgn="base">
              <a:spcBef>
                <a:spcPct val="0"/>
              </a:spcBef>
              <a:spcAft>
                <a:spcPct val="0"/>
              </a:spcAft>
            </a:pPr>
            <a:r>
              <a:rPr lang="en-US" sz="2000" dirty="0">
                <a:solidFill>
                  <a:srgbClr val="FFC000"/>
                </a:solidFill>
                <a:latin typeface="Lucida Console"/>
                <a:cs typeface="Arial" charset="0"/>
              </a:rPr>
              <a:t>let</a:t>
            </a:r>
            <a:r>
              <a:rPr lang="en-US" sz="2000" dirty="0">
                <a:solidFill>
                  <a:srgbClr val="7FBA00">
                    <a:lumMod val="60000"/>
                    <a:lumOff val="40000"/>
                  </a:srgbClr>
                </a:solidFill>
                <a:latin typeface="Lucida Console"/>
                <a:cs typeface="Arial" charset="0"/>
              </a:rPr>
              <a:t> </a:t>
            </a:r>
            <a:r>
              <a:rPr lang="en-US" sz="2000" dirty="0">
                <a:solidFill>
                  <a:srgbClr val="FFFFFF"/>
                </a:solidFill>
                <a:latin typeface="Lucida Console"/>
                <a:cs typeface="Arial" charset="0"/>
              </a:rPr>
              <a:t>EPR (</a:t>
            </a:r>
            <a:r>
              <a:rPr lang="en-US" sz="2000" dirty="0" err="1">
                <a:solidFill>
                  <a:srgbClr val="FFFFFF"/>
                </a:solidFill>
                <a:latin typeface="Lucida Console"/>
                <a:cs typeface="Arial" charset="0"/>
              </a:rPr>
              <a:t>qs:Qubits</a:t>
            </a:r>
            <a:r>
              <a:rPr lang="en-US" sz="2000" dirty="0">
                <a:solidFill>
                  <a:srgbClr val="FFFFFF"/>
                </a:solidFill>
                <a:latin typeface="Lucida Console"/>
                <a:cs typeface="Arial" charset="0"/>
              </a:rPr>
              <a:t>) = H </a:t>
            </a:r>
            <a:r>
              <a:rPr lang="en-US" sz="2000" dirty="0" err="1">
                <a:solidFill>
                  <a:srgbClr val="FFFFFF"/>
                </a:solidFill>
                <a:latin typeface="Lucida Console"/>
                <a:cs typeface="Arial" charset="0"/>
              </a:rPr>
              <a:t>qs</a:t>
            </a:r>
            <a:r>
              <a:rPr lang="en-US" sz="2000" dirty="0">
                <a:solidFill>
                  <a:srgbClr val="FFFFFF"/>
                </a:solidFill>
                <a:latin typeface="Lucida Console"/>
                <a:cs typeface="Arial" charset="0"/>
              </a:rPr>
              <a:t>; CNOT </a:t>
            </a:r>
            <a:r>
              <a:rPr lang="en-US" sz="2000" dirty="0" err="1">
                <a:solidFill>
                  <a:srgbClr val="FFFFFF"/>
                </a:solidFill>
                <a:latin typeface="Lucida Console"/>
                <a:cs typeface="Arial" charset="0"/>
              </a:rPr>
              <a:t>qs</a:t>
            </a:r>
            <a:endParaRPr lang="en-US" sz="2000" dirty="0">
              <a:solidFill>
                <a:srgbClr val="FFFFFF"/>
              </a:solidFill>
              <a:latin typeface="Lucida Console"/>
              <a:cs typeface="Arial" charset="0"/>
            </a:endParaRPr>
          </a:p>
        </p:txBody>
      </p:sp>
      <p:sp>
        <p:nvSpPr>
          <p:cNvPr id="8" name="Content Placeholder 1"/>
          <p:cNvSpPr txBox="1">
            <a:spLocks/>
          </p:cNvSpPr>
          <p:nvPr/>
        </p:nvSpPr>
        <p:spPr bwMode="auto">
          <a:xfrm>
            <a:off x="87490" y="2592112"/>
            <a:ext cx="10969943" cy="527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24" tIns="60912" rIns="121824" bIns="60912" numCol="1" anchor="t" anchorCtr="0" compatLnSpc="1">
            <a:prstTxWarp prst="textNoShape">
              <a:avLst/>
            </a:prstTxWarp>
            <a:normAutofit/>
          </a:bodyPr>
          <a:lstStyle>
            <a:lvl1pPr marL="274320" indent="-274320" algn="l" defTabSz="1217613" rtl="0" eaLnBrk="0" fontAlgn="base" hangingPunct="0">
              <a:spcBef>
                <a:spcPts val="1200"/>
              </a:spcBef>
              <a:spcAft>
                <a:spcPct val="0"/>
              </a:spcAft>
              <a:buClr>
                <a:schemeClr val="tx2">
                  <a:lumMod val="75000"/>
                </a:schemeClr>
              </a:buClr>
              <a:buFont typeface="Arial" charset="0"/>
              <a:buChar char="•"/>
              <a:defRPr sz="2800" kern="1200">
                <a:solidFill>
                  <a:srgbClr val="17375E"/>
                </a:solidFill>
                <a:latin typeface="+mn-lt"/>
                <a:ea typeface="+mn-ea"/>
                <a:cs typeface="Segoe UI" pitchFamily="34" charset="0"/>
              </a:defRPr>
            </a:lvl1pPr>
            <a:lvl2pPr marL="548640" indent="-274320" algn="l" defTabSz="1217613" rtl="0" eaLnBrk="0" fontAlgn="base" hangingPunct="0">
              <a:spcBef>
                <a:spcPts val="600"/>
              </a:spcBef>
              <a:spcAft>
                <a:spcPts val="600"/>
              </a:spcAft>
              <a:buFont typeface="Arial" charset="0"/>
              <a:buChar char="•"/>
              <a:defRPr sz="2400" kern="1200">
                <a:solidFill>
                  <a:srgbClr val="17375E"/>
                </a:solidFill>
                <a:latin typeface="+mn-lt"/>
                <a:ea typeface="+mn-ea"/>
                <a:cs typeface="Segoe UI" pitchFamily="34" charset="0"/>
              </a:defRPr>
            </a:lvl2pPr>
            <a:lvl3pPr marL="822960" indent="-274320" algn="l" defTabSz="1217613" rtl="0" eaLnBrk="0" fontAlgn="base" hangingPunct="0">
              <a:spcBef>
                <a:spcPts val="600"/>
              </a:spcBef>
              <a:spcAft>
                <a:spcPts val="600"/>
              </a:spcAft>
              <a:buFont typeface="Arial" charset="0"/>
              <a:buChar char="•"/>
              <a:defRPr sz="2000" kern="1200">
                <a:solidFill>
                  <a:srgbClr val="17375E"/>
                </a:solidFill>
                <a:latin typeface="+mn-lt"/>
                <a:ea typeface="+mn-ea"/>
                <a:cs typeface="Segoe UI" pitchFamily="34" charset="0"/>
              </a:defRPr>
            </a:lvl3pPr>
            <a:lvl4pPr marL="1097280" indent="-274320" algn="l" defTabSz="1217613" rtl="0" eaLnBrk="0" fontAlgn="base" hangingPunct="0">
              <a:spcBef>
                <a:spcPts val="600"/>
              </a:spcBef>
              <a:spcAft>
                <a:spcPts val="600"/>
              </a:spcAft>
              <a:buFont typeface="Arial" charset="0"/>
              <a:buChar char="•"/>
              <a:defRPr sz="2000" kern="1200">
                <a:solidFill>
                  <a:srgbClr val="17375E"/>
                </a:solidFill>
                <a:latin typeface="+mn-lt"/>
                <a:ea typeface="+mn-ea"/>
                <a:cs typeface="Segoe UI" pitchFamily="34" charset="0"/>
              </a:defRPr>
            </a:lvl4pPr>
            <a:lvl5pPr marL="2740025" indent="-303213" algn="l" defTabSz="1217613" rtl="0" eaLnBrk="0" fontAlgn="base" hangingPunct="0">
              <a:spcBef>
                <a:spcPct val="20000"/>
              </a:spcBef>
              <a:spcAft>
                <a:spcPct val="0"/>
              </a:spcAft>
              <a:buFont typeface="Arial" charset="0"/>
              <a:buChar char="»"/>
              <a:defRPr sz="2700" kern="1200">
                <a:solidFill>
                  <a:schemeClr val="bg1"/>
                </a:solidFill>
                <a:latin typeface="+mn-lt"/>
                <a:ea typeface="+mn-ea"/>
                <a:cs typeface="Segoe UI" pitchFamily="34" charset="0"/>
              </a:defRPr>
            </a:lvl5pPr>
            <a:lvl6pPr marL="3350255" indent="-304579" algn="l" defTabSz="121827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9394" indent="-304579" algn="l" defTabSz="121827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8531" indent="-304579" algn="l" defTabSz="121827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7670" indent="-304579" algn="l" defTabSz="121827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457189" indent="-457189" defTabSz="609585" eaLnBrk="1" hangingPunct="1">
              <a:spcBef>
                <a:spcPts val="1333"/>
              </a:spcBef>
              <a:buClr>
                <a:srgbClr val="1F497D">
                  <a:lumMod val="75000"/>
                </a:srgbClr>
              </a:buClr>
              <a:buFont typeface="Arial"/>
              <a:buChar char="•"/>
            </a:pPr>
            <a:r>
              <a:rPr lang="en-US" sz="2400" dirty="0">
                <a:solidFill>
                  <a:srgbClr val="FFFF00"/>
                </a:solidFill>
                <a:cs typeface="Segoe UI"/>
              </a:rPr>
              <a:t>The rest of the algorithm:</a:t>
            </a:r>
          </a:p>
        </p:txBody>
      </p:sp>
      <p:sp>
        <p:nvSpPr>
          <p:cNvPr id="9" name="Rectangle 8"/>
          <p:cNvSpPr/>
          <p:nvPr/>
        </p:nvSpPr>
        <p:spPr>
          <a:xfrm>
            <a:off x="852928" y="3095382"/>
            <a:ext cx="5285480" cy="1631216"/>
          </a:xfrm>
          <a:prstGeom prst="rect">
            <a:avLst/>
          </a:prstGeom>
          <a:noFill/>
        </p:spPr>
        <p:txBody>
          <a:bodyPr wrap="square">
            <a:spAutoFit/>
          </a:bodyPr>
          <a:lstStyle/>
          <a:p>
            <a:pPr defTabSz="1217583" fontAlgn="base">
              <a:spcBef>
                <a:spcPct val="0"/>
              </a:spcBef>
              <a:spcAft>
                <a:spcPct val="0"/>
              </a:spcAft>
            </a:pPr>
            <a:r>
              <a:rPr lang="en-US" sz="2000" dirty="0">
                <a:solidFill>
                  <a:srgbClr val="FFC000"/>
                </a:solidFill>
                <a:latin typeface="Lucida Console" panose="020B0609040504020204" pitchFamily="49" charset="0"/>
                <a:cs typeface="Arial" charset="0"/>
              </a:rPr>
              <a:t>let </a:t>
            </a:r>
            <a:r>
              <a:rPr lang="en-US" sz="2000" dirty="0">
                <a:solidFill>
                  <a:srgbClr val="FFFFFF"/>
                </a:solidFill>
                <a:latin typeface="Lucida Console" panose="020B0609040504020204" pitchFamily="49" charset="0"/>
                <a:cs typeface="Arial" charset="0"/>
              </a:rPr>
              <a:t>teleport (</a:t>
            </a:r>
            <a:r>
              <a:rPr lang="en-US" sz="2000" dirty="0" err="1">
                <a:solidFill>
                  <a:srgbClr val="FFFFFF"/>
                </a:solidFill>
                <a:latin typeface="Lucida Console" panose="020B0609040504020204" pitchFamily="49" charset="0"/>
                <a:cs typeface="Arial" charset="0"/>
              </a:rPr>
              <a:t>qs:Qubits</a:t>
            </a:r>
            <a:r>
              <a:rPr lang="en-US" sz="2000" dirty="0">
                <a:solidFill>
                  <a:srgbClr val="FFFFFF"/>
                </a:solidFill>
                <a:latin typeface="Lucida Console" panose="020B0609040504020204" pitchFamily="49" charset="0"/>
                <a:cs typeface="Arial" charset="0"/>
              </a:rPr>
              <a:t>) =</a:t>
            </a:r>
          </a:p>
          <a:p>
            <a:pPr defTabSz="1217583" fontAlgn="base">
              <a:spcBef>
                <a:spcPct val="0"/>
              </a:spcBef>
              <a:spcAft>
                <a:spcPct val="0"/>
              </a:spcAft>
            </a:pPr>
            <a:r>
              <a:rPr lang="en-US" sz="2000" dirty="0">
                <a:solidFill>
                  <a:prstClr val="black"/>
                </a:solidFill>
                <a:latin typeface="Lucida Console" panose="020B0609040504020204" pitchFamily="49" charset="0"/>
                <a:cs typeface="Arial" charset="0"/>
              </a:rPr>
              <a:t>    </a:t>
            </a:r>
            <a:r>
              <a:rPr lang="en-US" sz="2000" dirty="0">
                <a:solidFill>
                  <a:srgbClr val="FFC000"/>
                </a:solidFill>
                <a:latin typeface="Lucida Console" panose="020B0609040504020204" pitchFamily="49" charset="0"/>
                <a:cs typeface="Arial" charset="0"/>
              </a:rPr>
              <a:t>let </a:t>
            </a:r>
            <a:r>
              <a:rPr lang="en-US" sz="2000" dirty="0" err="1">
                <a:solidFill>
                  <a:srgbClr val="FFFFFF"/>
                </a:solidFill>
                <a:latin typeface="Lucida Console" panose="020B0609040504020204" pitchFamily="49" charset="0"/>
                <a:cs typeface="Arial" charset="0"/>
              </a:rPr>
              <a:t>qs'</a:t>
            </a:r>
            <a:r>
              <a:rPr lang="en-US" sz="2000" dirty="0">
                <a:solidFill>
                  <a:srgbClr val="FFFFFF"/>
                </a:solidFill>
                <a:latin typeface="Lucida Console" panose="020B0609040504020204" pitchFamily="49" charset="0"/>
                <a:cs typeface="Arial" charset="0"/>
              </a:rPr>
              <a:t>     = </a:t>
            </a:r>
            <a:r>
              <a:rPr lang="en-US" sz="2000" dirty="0" err="1">
                <a:solidFill>
                  <a:srgbClr val="FFFFFF"/>
                </a:solidFill>
                <a:latin typeface="Lucida Console" panose="020B0609040504020204" pitchFamily="49" charset="0"/>
                <a:cs typeface="Arial" charset="0"/>
              </a:rPr>
              <a:t>qs.Tail</a:t>
            </a:r>
            <a:endParaRPr lang="en-US" sz="2000" dirty="0">
              <a:solidFill>
                <a:srgbClr val="7FBA00">
                  <a:lumMod val="60000"/>
                  <a:lumOff val="40000"/>
                </a:srgbClr>
              </a:solidFill>
              <a:latin typeface="Lucida Console" panose="020B0609040504020204" pitchFamily="49" charset="0"/>
              <a:cs typeface="Arial" charset="0"/>
            </a:endParaRPr>
          </a:p>
          <a:p>
            <a:pPr defTabSz="1217583" fontAlgn="base">
              <a:spcBef>
                <a:spcPct val="0"/>
              </a:spcBef>
              <a:spcAft>
                <a:spcPct val="0"/>
              </a:spcAft>
            </a:pPr>
            <a:r>
              <a:rPr lang="en-US" sz="2000" dirty="0">
                <a:solidFill>
                  <a:prstClr val="black"/>
                </a:solidFill>
                <a:latin typeface="Lucida Console" panose="020B0609040504020204" pitchFamily="49" charset="0"/>
                <a:cs typeface="Arial" charset="0"/>
              </a:rPr>
              <a:t>    </a:t>
            </a:r>
            <a:r>
              <a:rPr lang="en-US" sz="2000" dirty="0">
                <a:solidFill>
                  <a:srgbClr val="FFFFFF"/>
                </a:solidFill>
                <a:latin typeface="Lucida Console" panose="020B0609040504020204" pitchFamily="49" charset="0"/>
                <a:cs typeface="Arial" charset="0"/>
              </a:rPr>
              <a:t>EPR </a:t>
            </a:r>
            <a:r>
              <a:rPr lang="en-US" sz="2000" dirty="0" err="1">
                <a:solidFill>
                  <a:srgbClr val="FFFFFF"/>
                </a:solidFill>
                <a:latin typeface="Lucida Console" panose="020B0609040504020204" pitchFamily="49" charset="0"/>
                <a:cs typeface="Arial" charset="0"/>
              </a:rPr>
              <a:t>qs</a:t>
            </a:r>
            <a:r>
              <a:rPr lang="en-US" sz="2000" dirty="0">
                <a:solidFill>
                  <a:srgbClr val="FFFFFF"/>
                </a:solidFill>
                <a:latin typeface="Lucida Console" panose="020B0609040504020204" pitchFamily="49" charset="0"/>
                <a:cs typeface="Arial" charset="0"/>
              </a:rPr>
              <a:t>'; CNOT </a:t>
            </a:r>
            <a:r>
              <a:rPr lang="en-US" sz="2000" dirty="0" err="1">
                <a:solidFill>
                  <a:srgbClr val="FFFFFF"/>
                </a:solidFill>
                <a:latin typeface="Lucida Console" panose="020B0609040504020204" pitchFamily="49" charset="0"/>
                <a:cs typeface="Arial" charset="0"/>
              </a:rPr>
              <a:t>qs</a:t>
            </a:r>
            <a:r>
              <a:rPr lang="en-US" sz="2000" dirty="0">
                <a:solidFill>
                  <a:srgbClr val="FFFFFF"/>
                </a:solidFill>
                <a:latin typeface="Lucida Console" panose="020B0609040504020204" pitchFamily="49" charset="0"/>
                <a:cs typeface="Arial" charset="0"/>
              </a:rPr>
              <a:t>; H </a:t>
            </a:r>
            <a:r>
              <a:rPr lang="en-US" sz="2000" dirty="0" err="1">
                <a:solidFill>
                  <a:srgbClr val="FFFFFF"/>
                </a:solidFill>
                <a:latin typeface="Lucida Console" panose="020B0609040504020204" pitchFamily="49" charset="0"/>
                <a:cs typeface="Arial" charset="0"/>
              </a:rPr>
              <a:t>qs</a:t>
            </a:r>
            <a:endParaRPr lang="en-US" sz="2000" dirty="0">
              <a:solidFill>
                <a:srgbClr val="7FBA00">
                  <a:lumMod val="60000"/>
                  <a:lumOff val="40000"/>
                </a:srgbClr>
              </a:solidFill>
              <a:latin typeface="Lucida Console" panose="020B0609040504020204" pitchFamily="49" charset="0"/>
              <a:cs typeface="Arial" charset="0"/>
            </a:endParaRPr>
          </a:p>
          <a:p>
            <a:pPr defTabSz="1217583" fontAlgn="base">
              <a:spcBef>
                <a:spcPct val="0"/>
              </a:spcBef>
              <a:spcAft>
                <a:spcPct val="0"/>
              </a:spcAft>
            </a:pPr>
            <a:r>
              <a:rPr lang="en-US" sz="2000" dirty="0">
                <a:solidFill>
                  <a:prstClr val="black"/>
                </a:solidFill>
                <a:latin typeface="Lucida Console" panose="020B0609040504020204" pitchFamily="49" charset="0"/>
                <a:cs typeface="Arial" charset="0"/>
              </a:rPr>
              <a:t>    </a:t>
            </a:r>
            <a:r>
              <a:rPr lang="en-US" sz="2000" dirty="0">
                <a:solidFill>
                  <a:srgbClr val="FFFFFF"/>
                </a:solidFill>
                <a:latin typeface="Lucida Console" panose="020B0609040504020204" pitchFamily="49" charset="0"/>
                <a:cs typeface="Arial" charset="0"/>
              </a:rPr>
              <a:t>M </a:t>
            </a:r>
            <a:r>
              <a:rPr lang="en-US" sz="2000" dirty="0" err="1">
                <a:solidFill>
                  <a:srgbClr val="FFFFFF"/>
                </a:solidFill>
                <a:latin typeface="Lucida Console" panose="020B0609040504020204" pitchFamily="49" charset="0"/>
                <a:cs typeface="Arial" charset="0"/>
              </a:rPr>
              <a:t>qs</a:t>
            </a:r>
            <a:r>
              <a:rPr lang="en-US" sz="2000" dirty="0">
                <a:solidFill>
                  <a:srgbClr val="FFFFFF"/>
                </a:solidFill>
                <a:latin typeface="Lucida Console" panose="020B0609040504020204" pitchFamily="49" charset="0"/>
                <a:cs typeface="Arial" charset="0"/>
              </a:rPr>
              <a:t>'; BC X </a:t>
            </a:r>
            <a:r>
              <a:rPr lang="en-US" sz="2000" dirty="0" err="1">
                <a:solidFill>
                  <a:srgbClr val="FFFFFF"/>
                </a:solidFill>
                <a:latin typeface="Lucida Console" panose="020B0609040504020204" pitchFamily="49" charset="0"/>
                <a:cs typeface="Arial" charset="0"/>
              </a:rPr>
              <a:t>qs'</a:t>
            </a:r>
            <a:endParaRPr lang="en-US" sz="2000" dirty="0">
              <a:solidFill>
                <a:srgbClr val="7FBA00">
                  <a:lumMod val="60000"/>
                  <a:lumOff val="40000"/>
                </a:srgbClr>
              </a:solidFill>
              <a:latin typeface="Lucida Console" panose="020B0609040504020204" pitchFamily="49" charset="0"/>
              <a:cs typeface="Arial" charset="0"/>
            </a:endParaRPr>
          </a:p>
          <a:p>
            <a:pPr defTabSz="1217583" fontAlgn="base">
              <a:spcBef>
                <a:spcPct val="0"/>
              </a:spcBef>
              <a:spcAft>
                <a:spcPct val="0"/>
              </a:spcAft>
            </a:pPr>
            <a:r>
              <a:rPr lang="en-US" sz="2000" dirty="0">
                <a:solidFill>
                  <a:prstClr val="black"/>
                </a:solidFill>
                <a:latin typeface="Lucida Console" panose="020B0609040504020204" pitchFamily="49" charset="0"/>
                <a:cs typeface="Arial" charset="0"/>
              </a:rPr>
              <a:t>    </a:t>
            </a:r>
            <a:r>
              <a:rPr lang="en-US" sz="2000" dirty="0">
                <a:solidFill>
                  <a:srgbClr val="FFFFFF"/>
                </a:solidFill>
                <a:latin typeface="Lucida Console" panose="020B0609040504020204" pitchFamily="49" charset="0"/>
                <a:cs typeface="Arial" charset="0"/>
              </a:rPr>
              <a:t>M </a:t>
            </a:r>
            <a:r>
              <a:rPr lang="en-US" sz="2000" dirty="0" err="1">
                <a:solidFill>
                  <a:srgbClr val="FFFFFF"/>
                </a:solidFill>
                <a:latin typeface="Lucida Console" panose="020B0609040504020204" pitchFamily="49" charset="0"/>
                <a:cs typeface="Arial" charset="0"/>
              </a:rPr>
              <a:t>qs</a:t>
            </a:r>
            <a:r>
              <a:rPr lang="en-US" sz="2000" dirty="0">
                <a:solidFill>
                  <a:srgbClr val="FFFFFF"/>
                </a:solidFill>
                <a:latin typeface="Lucida Console" panose="020B0609040504020204" pitchFamily="49" charset="0"/>
                <a:cs typeface="Arial" charset="0"/>
              </a:rPr>
              <a:t> ; BC Z !!(qs,0,2)</a:t>
            </a:r>
            <a:endParaRPr lang="en-US" sz="2000" dirty="0">
              <a:solidFill>
                <a:srgbClr val="7FBA00">
                  <a:lumMod val="60000"/>
                  <a:lumOff val="40000"/>
                </a:srgbClr>
              </a:solidFill>
              <a:latin typeface="Lucida Console" panose="020B0609040504020204" pitchFamily="49" charset="0"/>
              <a:cs typeface="Arial" charset="0"/>
            </a:endParaRPr>
          </a:p>
        </p:txBody>
      </p:sp>
      <p:pic>
        <p:nvPicPr>
          <p:cNvPr id="11" name="Picture 10"/>
          <p:cNvPicPr>
            <a:picLocks noChangeAspect="1"/>
          </p:cNvPicPr>
          <p:nvPr/>
        </p:nvPicPr>
        <p:blipFill rotWithShape="1">
          <a:blip r:embed="rId3"/>
          <a:srcRect l="14425" t="31681" r="65971"/>
          <a:stretch/>
        </p:blipFill>
        <p:spPr>
          <a:xfrm>
            <a:off x="7418809" y="1719074"/>
            <a:ext cx="1076695" cy="1222780"/>
          </a:xfrm>
          <a:prstGeom prst="rect">
            <a:avLst/>
          </a:prstGeom>
        </p:spPr>
      </p:pic>
      <p:sp>
        <p:nvSpPr>
          <p:cNvPr id="12" name="Footer Placeholder 2"/>
          <p:cNvSpPr txBox="1">
            <a:spLocks/>
          </p:cNvSpPr>
          <p:nvPr/>
        </p:nvSpPr>
        <p:spPr>
          <a:xfrm>
            <a:off x="4165600" y="6245225"/>
            <a:ext cx="3860800" cy="4762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Tree>
    <p:extLst>
      <p:ext uri="{BB962C8B-B14F-4D97-AF65-F5344CB8AC3E}">
        <p14:creationId xmlns:p14="http://schemas.microsoft.com/office/powerpoint/2010/main" val="3891757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1000"/>
                                        <p:tgtEl>
                                          <p:spTgt spid="9">
                                            <p:txEl>
                                              <p:pRg st="0" end="0"/>
                                            </p:txEl>
                                          </p:spTgt>
                                        </p:tgtEl>
                                      </p:cBhvr>
                                    </p:animEffect>
                                    <p:anim calcmode="lin" valueType="num">
                                      <p:cBhvr>
                                        <p:cTn id="27"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1000"/>
                                        <p:tgtEl>
                                          <p:spTgt spid="9">
                                            <p:txEl>
                                              <p:pRg st="1" end="1"/>
                                            </p:txEl>
                                          </p:spTgt>
                                        </p:tgtEl>
                                      </p:cBhvr>
                                    </p:animEffect>
                                    <p:anim calcmode="lin" valueType="num">
                                      <p:cBhvr>
                                        <p:cTn id="34"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35"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9">
                                            <p:txEl>
                                              <p:pRg st="2" end="2"/>
                                            </p:txEl>
                                          </p:spTgt>
                                        </p:tgtEl>
                                        <p:attrNameLst>
                                          <p:attrName>style.visibility</p:attrName>
                                        </p:attrNameLst>
                                      </p:cBhvr>
                                      <p:to>
                                        <p:strVal val="visible"/>
                                      </p:to>
                                    </p:set>
                                    <p:animEffect transition="in" filter="fade">
                                      <p:cBhvr>
                                        <p:cTn id="40" dur="1000"/>
                                        <p:tgtEl>
                                          <p:spTgt spid="9">
                                            <p:txEl>
                                              <p:pRg st="2" end="2"/>
                                            </p:txEl>
                                          </p:spTgt>
                                        </p:tgtEl>
                                      </p:cBhvr>
                                    </p:animEffect>
                                    <p:anim calcmode="lin" valueType="num">
                                      <p:cBhvr>
                                        <p:cTn id="41"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42"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9">
                                            <p:txEl>
                                              <p:pRg st="3" end="3"/>
                                            </p:txEl>
                                          </p:spTgt>
                                        </p:tgtEl>
                                        <p:attrNameLst>
                                          <p:attrName>style.visibility</p:attrName>
                                        </p:attrNameLst>
                                      </p:cBhvr>
                                      <p:to>
                                        <p:strVal val="visible"/>
                                      </p:to>
                                    </p:set>
                                    <p:animEffect transition="in" filter="fade">
                                      <p:cBhvr>
                                        <p:cTn id="47" dur="1000"/>
                                        <p:tgtEl>
                                          <p:spTgt spid="9">
                                            <p:txEl>
                                              <p:pRg st="3" end="3"/>
                                            </p:txEl>
                                          </p:spTgt>
                                        </p:tgtEl>
                                      </p:cBhvr>
                                    </p:animEffect>
                                    <p:anim calcmode="lin" valueType="num">
                                      <p:cBhvr>
                                        <p:cTn id="48"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49"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9">
                                            <p:txEl>
                                              <p:pRg st="4" end="4"/>
                                            </p:txEl>
                                          </p:spTgt>
                                        </p:tgtEl>
                                        <p:attrNameLst>
                                          <p:attrName>style.visibility</p:attrName>
                                        </p:attrNameLst>
                                      </p:cBhvr>
                                      <p:to>
                                        <p:strVal val="visible"/>
                                      </p:to>
                                    </p:set>
                                    <p:animEffect transition="in" filter="fade">
                                      <p:cBhvr>
                                        <p:cTn id="54" dur="1000"/>
                                        <p:tgtEl>
                                          <p:spTgt spid="9">
                                            <p:txEl>
                                              <p:pRg st="4" end="4"/>
                                            </p:txEl>
                                          </p:spTgt>
                                        </p:tgtEl>
                                      </p:cBhvr>
                                    </p:animEffect>
                                    <p:anim calcmode="lin" valueType="num">
                                      <p:cBhvr>
                                        <p:cTn id="55"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56" dur="1000" fill="hold"/>
                                        <p:tgtEl>
                                          <p:spTgt spid="9">
                                            <p:txEl>
                                              <p:pRg st="4" end="4"/>
                                            </p:tx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1000"/>
                                        <p:tgtEl>
                                          <p:spTgt spid="9"/>
                                        </p:tgtEl>
                                      </p:cBhvr>
                                    </p:animEffect>
                                    <p:anim calcmode="lin" valueType="num">
                                      <p:cBhvr>
                                        <p:cTn id="60" dur="1000" fill="hold"/>
                                        <p:tgtEl>
                                          <p:spTgt spid="9"/>
                                        </p:tgtEl>
                                        <p:attrNameLst>
                                          <p:attrName>ppt_x</p:attrName>
                                        </p:attrNameLst>
                                      </p:cBhvr>
                                      <p:tavLst>
                                        <p:tav tm="0">
                                          <p:val>
                                            <p:strVal val="#ppt_x"/>
                                          </p:val>
                                        </p:tav>
                                        <p:tav tm="100000">
                                          <p:val>
                                            <p:strVal val="#ppt_x"/>
                                          </p:val>
                                        </p:tav>
                                      </p:tavLst>
                                    </p:anim>
                                    <p:anim calcmode="lin" valueType="num">
                                      <p:cBhvr>
                                        <p:cTn id="6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1000"/>
                                        <p:tgtEl>
                                          <p:spTgt spid="10"/>
                                        </p:tgtEl>
                                      </p:cBhvr>
                                    </p:animEffect>
                                    <p:anim calcmode="lin" valueType="num">
                                      <p:cBhvr>
                                        <p:cTn id="67" dur="1000" fill="hold"/>
                                        <p:tgtEl>
                                          <p:spTgt spid="10"/>
                                        </p:tgtEl>
                                        <p:attrNameLst>
                                          <p:attrName>ppt_x</p:attrName>
                                        </p:attrNameLst>
                                      </p:cBhvr>
                                      <p:tavLst>
                                        <p:tav tm="0">
                                          <p:val>
                                            <p:strVal val="#ppt_x"/>
                                          </p:val>
                                        </p:tav>
                                        <p:tav tm="100000">
                                          <p:val>
                                            <p:strVal val="#ppt_x"/>
                                          </p:val>
                                        </p:tav>
                                      </p:tavLst>
                                    </p:anim>
                                    <p:anim calcmode="lin" valueType="num">
                                      <p:cBhvr>
                                        <p:cTn id="6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1000"/>
                                        <p:tgtEl>
                                          <p:spTgt spid="11"/>
                                        </p:tgtEl>
                                      </p:cBhvr>
                                    </p:animEffect>
                                    <p:anim calcmode="lin" valueType="num">
                                      <p:cBhvr>
                                        <p:cTn id="74" dur="1000" fill="hold"/>
                                        <p:tgtEl>
                                          <p:spTgt spid="11"/>
                                        </p:tgtEl>
                                        <p:attrNameLst>
                                          <p:attrName>ppt_x</p:attrName>
                                        </p:attrNameLst>
                                      </p:cBhvr>
                                      <p:tavLst>
                                        <p:tav tm="0">
                                          <p:val>
                                            <p:strVal val="#ppt_x"/>
                                          </p:val>
                                        </p:tav>
                                        <p:tav tm="100000">
                                          <p:val>
                                            <p:strVal val="#ppt_x"/>
                                          </p:val>
                                        </p:tav>
                                      </p:tavLst>
                                    </p:anim>
                                    <p:anim calcmode="lin" valueType="num">
                                      <p:cBhvr>
                                        <p:cTn id="7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Teleport: Running the Code</a:t>
            </a:r>
            <a:endParaRPr lang="en-US" dirty="0"/>
          </a:p>
        </p:txBody>
      </p:sp>
      <p:sp>
        <p:nvSpPr>
          <p:cNvPr id="10" name="Rectangle 9"/>
          <p:cNvSpPr/>
          <p:nvPr/>
        </p:nvSpPr>
        <p:spPr>
          <a:xfrm>
            <a:off x="399170" y="1324281"/>
            <a:ext cx="7843417" cy="1938992"/>
          </a:xfrm>
          <a:prstGeom prst="rect">
            <a:avLst/>
          </a:prstGeom>
          <a:noFill/>
        </p:spPr>
        <p:txBody>
          <a:bodyPr wrap="square">
            <a:spAutoFit/>
          </a:bodyPr>
          <a:lstStyle/>
          <a:p>
            <a:pPr defTabSz="1217583" fontAlgn="base">
              <a:spcBef>
                <a:spcPct val="0"/>
              </a:spcBef>
              <a:spcAft>
                <a:spcPct val="0"/>
              </a:spcAft>
            </a:pPr>
            <a:r>
              <a:rPr lang="en-US" sz="2000" dirty="0">
                <a:solidFill>
                  <a:srgbClr val="FFFFFF"/>
                </a:solidFill>
                <a:latin typeface="Lucida Console"/>
                <a:cs typeface="Arial" charset="0"/>
              </a:rPr>
              <a:t> loop N times:</a:t>
            </a:r>
          </a:p>
          <a:p>
            <a:pPr defTabSz="1217583" fontAlgn="base">
              <a:spcBef>
                <a:spcPct val="0"/>
              </a:spcBef>
              <a:spcAft>
                <a:spcPct val="0"/>
              </a:spcAft>
            </a:pPr>
            <a:r>
              <a:rPr lang="en-US" sz="2000" dirty="0">
                <a:solidFill>
                  <a:srgbClr val="FFFFFF"/>
                </a:solidFill>
                <a:latin typeface="Lucida Console"/>
                <a:cs typeface="Arial" charset="0"/>
              </a:rPr>
              <a:t>        … create 3 qubits</a:t>
            </a:r>
          </a:p>
          <a:p>
            <a:pPr defTabSz="1217583" fontAlgn="base">
              <a:spcBef>
                <a:spcPct val="0"/>
              </a:spcBef>
              <a:spcAft>
                <a:spcPct val="0"/>
              </a:spcAft>
            </a:pPr>
            <a:r>
              <a:rPr lang="en-US" sz="2000" dirty="0">
                <a:solidFill>
                  <a:srgbClr val="FFFFFF"/>
                </a:solidFill>
                <a:latin typeface="Lucida Console"/>
                <a:cs typeface="Arial" charset="0"/>
              </a:rPr>
              <a:t>	… </a:t>
            </a:r>
            <a:r>
              <a:rPr lang="en-US" sz="2000" dirty="0" err="1">
                <a:solidFill>
                  <a:srgbClr val="FFFFFF"/>
                </a:solidFill>
                <a:latin typeface="Lucida Console"/>
                <a:cs typeface="Arial" charset="0"/>
              </a:rPr>
              <a:t>init</a:t>
            </a:r>
            <a:r>
              <a:rPr lang="en-US" sz="2000" dirty="0">
                <a:solidFill>
                  <a:srgbClr val="FFFFFF"/>
                </a:solidFill>
                <a:latin typeface="Lucida Console"/>
                <a:cs typeface="Arial" charset="0"/>
              </a:rPr>
              <a:t> the first one to a random state</a:t>
            </a:r>
          </a:p>
          <a:p>
            <a:pPr defTabSz="1217583" fontAlgn="base">
              <a:spcBef>
                <a:spcPct val="0"/>
              </a:spcBef>
              <a:spcAft>
                <a:spcPct val="0"/>
              </a:spcAft>
            </a:pPr>
            <a:r>
              <a:rPr lang="en-US" sz="2000" dirty="0">
                <a:solidFill>
                  <a:srgbClr val="FFFFFF"/>
                </a:solidFill>
                <a:latin typeface="Lucida Console"/>
                <a:cs typeface="Arial" charset="0"/>
              </a:rPr>
              <a:t>	… print it out</a:t>
            </a:r>
          </a:p>
          <a:p>
            <a:pPr defTabSz="1217583" fontAlgn="base">
              <a:spcBef>
                <a:spcPct val="0"/>
              </a:spcBef>
              <a:spcAft>
                <a:spcPct val="0"/>
              </a:spcAft>
            </a:pPr>
            <a:r>
              <a:rPr lang="en-US" sz="2000" dirty="0">
                <a:solidFill>
                  <a:srgbClr val="FFFFFF"/>
                </a:solidFill>
                <a:latin typeface="Lucida Console"/>
                <a:cs typeface="Arial" charset="0"/>
              </a:rPr>
              <a:t>        </a:t>
            </a:r>
            <a:r>
              <a:rPr lang="en-US" sz="2000" dirty="0">
                <a:solidFill>
                  <a:srgbClr val="FFFF00"/>
                </a:solidFill>
                <a:latin typeface="Lucida Console"/>
                <a:cs typeface="Arial" charset="0"/>
              </a:rPr>
              <a:t>teleport </a:t>
            </a:r>
            <a:r>
              <a:rPr lang="en-US" sz="2000" dirty="0" err="1">
                <a:solidFill>
                  <a:srgbClr val="FFFF00"/>
                </a:solidFill>
                <a:latin typeface="Lucida Console"/>
                <a:cs typeface="Arial" charset="0"/>
              </a:rPr>
              <a:t>qs</a:t>
            </a:r>
            <a:endParaRPr lang="en-US" sz="2000" dirty="0">
              <a:solidFill>
                <a:srgbClr val="FFFF00"/>
              </a:solidFill>
              <a:latin typeface="Lucida Console"/>
              <a:cs typeface="Arial" charset="0"/>
            </a:endParaRPr>
          </a:p>
          <a:p>
            <a:pPr defTabSz="1217583" fontAlgn="base">
              <a:spcBef>
                <a:spcPct val="0"/>
              </a:spcBef>
              <a:spcAft>
                <a:spcPct val="0"/>
              </a:spcAft>
            </a:pPr>
            <a:r>
              <a:rPr lang="en-US" sz="2000" dirty="0">
                <a:solidFill>
                  <a:srgbClr val="FFFFFF"/>
                </a:solidFill>
                <a:latin typeface="Lucida Console"/>
                <a:cs typeface="Arial" charset="0"/>
              </a:rPr>
              <a:t>        … print out the result</a:t>
            </a:r>
          </a:p>
        </p:txBody>
      </p:sp>
      <p:sp>
        <p:nvSpPr>
          <p:cNvPr id="11" name="Rectangle 10"/>
          <p:cNvSpPr/>
          <p:nvPr/>
        </p:nvSpPr>
        <p:spPr>
          <a:xfrm>
            <a:off x="2435110" y="3525853"/>
            <a:ext cx="8867980" cy="2677656"/>
          </a:xfrm>
          <a:prstGeom prst="rect">
            <a:avLst/>
          </a:prstGeom>
          <a:noFill/>
        </p:spPr>
        <p:txBody>
          <a:bodyPr wrap="square">
            <a:spAutoFit/>
          </a:bodyPr>
          <a:lstStyle/>
          <a:p>
            <a:pPr defTabSz="1217583" fontAlgn="base">
              <a:spcBef>
                <a:spcPct val="0"/>
              </a:spcBef>
              <a:spcAft>
                <a:spcPct val="0"/>
              </a:spcAft>
            </a:pPr>
            <a:r>
              <a:rPr lang="en-US" sz="1400" dirty="0">
                <a:solidFill>
                  <a:srgbClr val="7FBA00">
                    <a:lumMod val="40000"/>
                    <a:lumOff val="60000"/>
                  </a:srgbClr>
                </a:solidFill>
                <a:latin typeface="Lucida Console" pitchFamily="49" charset="0"/>
                <a:cs typeface="Arial" charset="0"/>
              </a:rPr>
              <a:t>0:0000.0/Initial State: (  0.3735-0.2531i)|0&gt;+( -0.4615-0.7639i)|1&gt;</a:t>
            </a:r>
          </a:p>
          <a:p>
            <a:pPr defTabSz="1217583" fontAlgn="base">
              <a:spcBef>
                <a:spcPct val="0"/>
              </a:spcBef>
              <a:spcAft>
                <a:spcPct val="0"/>
              </a:spcAft>
            </a:pPr>
            <a:r>
              <a:rPr lang="en-US" sz="1400" dirty="0">
                <a:solidFill>
                  <a:srgbClr val="7FBA00">
                    <a:lumMod val="40000"/>
                    <a:lumOff val="60000"/>
                  </a:srgbClr>
                </a:solidFill>
                <a:latin typeface="Lucida Console" pitchFamily="49" charset="0"/>
                <a:cs typeface="Arial" charset="0"/>
              </a:rPr>
              <a:t>0:0000.0/Final   State: (  0.3735-0.2531i)|0&gt;+( -0.4615-0.7639i)|1&gt; (bits:10)</a:t>
            </a:r>
          </a:p>
          <a:p>
            <a:pPr defTabSz="1217583" fontAlgn="base">
              <a:spcBef>
                <a:spcPct val="0"/>
              </a:spcBef>
              <a:spcAft>
                <a:spcPct val="0"/>
              </a:spcAft>
            </a:pPr>
            <a:r>
              <a:rPr lang="en-US" sz="1400" dirty="0">
                <a:solidFill>
                  <a:srgbClr val="7FBA00">
                    <a:lumMod val="40000"/>
                    <a:lumOff val="60000"/>
                  </a:srgbClr>
                </a:solidFill>
                <a:latin typeface="Lucida Console" pitchFamily="49" charset="0"/>
                <a:cs typeface="Arial" charset="0"/>
              </a:rPr>
              <a:t>0:0000.0/Initial State: ( -0.1105+0.3395i)|0&gt;+(   0.927-0.1146i)|1&gt;</a:t>
            </a:r>
          </a:p>
          <a:p>
            <a:pPr defTabSz="1217583" fontAlgn="base">
              <a:spcBef>
                <a:spcPct val="0"/>
              </a:spcBef>
              <a:spcAft>
                <a:spcPct val="0"/>
              </a:spcAft>
            </a:pPr>
            <a:r>
              <a:rPr lang="en-US" sz="1400" dirty="0">
                <a:solidFill>
                  <a:srgbClr val="7FBA00">
                    <a:lumMod val="40000"/>
                    <a:lumOff val="60000"/>
                  </a:srgbClr>
                </a:solidFill>
                <a:latin typeface="Lucida Console" pitchFamily="49" charset="0"/>
                <a:cs typeface="Arial" charset="0"/>
              </a:rPr>
              <a:t>0:0000.0/Final   State: ( -0.1105+0.3395i)|0&gt;+(   0.927-0.1146i)|1&gt; (bits:11)</a:t>
            </a:r>
          </a:p>
          <a:p>
            <a:pPr defTabSz="1217583" fontAlgn="base">
              <a:spcBef>
                <a:spcPct val="0"/>
              </a:spcBef>
              <a:spcAft>
                <a:spcPct val="0"/>
              </a:spcAft>
            </a:pPr>
            <a:r>
              <a:rPr lang="en-US" sz="1400" dirty="0">
                <a:solidFill>
                  <a:srgbClr val="7FBA00">
                    <a:lumMod val="40000"/>
                    <a:lumOff val="60000"/>
                  </a:srgbClr>
                </a:solidFill>
                <a:latin typeface="Lucida Console" pitchFamily="49" charset="0"/>
                <a:cs typeface="Arial" charset="0"/>
              </a:rPr>
              <a:t>0:0000.0/Initial State: ( -0.3882-0.2646i)|0&gt;+( -0.8092+0.3528i)|1&gt;</a:t>
            </a:r>
          </a:p>
          <a:p>
            <a:pPr defTabSz="1217583" fontAlgn="base">
              <a:spcBef>
                <a:spcPct val="0"/>
              </a:spcBef>
              <a:spcAft>
                <a:spcPct val="0"/>
              </a:spcAft>
            </a:pPr>
            <a:r>
              <a:rPr lang="en-US" sz="1400" dirty="0">
                <a:solidFill>
                  <a:srgbClr val="7FBA00">
                    <a:lumMod val="40000"/>
                    <a:lumOff val="60000"/>
                  </a:srgbClr>
                </a:solidFill>
                <a:latin typeface="Lucida Console" pitchFamily="49" charset="0"/>
                <a:cs typeface="Arial" charset="0"/>
              </a:rPr>
              <a:t>0:0000.0/Final   State: ( -0.3882-0.2646i)|0&gt;+( -0.8092+0.3528i)|1&gt; (bits:01)</a:t>
            </a:r>
          </a:p>
          <a:p>
            <a:pPr defTabSz="1217583" fontAlgn="base">
              <a:spcBef>
                <a:spcPct val="0"/>
              </a:spcBef>
              <a:spcAft>
                <a:spcPct val="0"/>
              </a:spcAft>
            </a:pPr>
            <a:r>
              <a:rPr lang="en-US" sz="1400" dirty="0">
                <a:solidFill>
                  <a:srgbClr val="7FBA00">
                    <a:lumMod val="40000"/>
                    <a:lumOff val="60000"/>
                  </a:srgbClr>
                </a:solidFill>
                <a:latin typeface="Lucida Console" pitchFamily="49" charset="0"/>
                <a:cs typeface="Arial" charset="0"/>
              </a:rPr>
              <a:t>0:0000.0/Initial State: (  0.2336+0.4446i)|0&gt;+( -0.8527+0.1435i)|1&gt;</a:t>
            </a:r>
          </a:p>
          <a:p>
            <a:pPr defTabSz="1217583" fontAlgn="base">
              <a:spcBef>
                <a:spcPct val="0"/>
              </a:spcBef>
              <a:spcAft>
                <a:spcPct val="0"/>
              </a:spcAft>
            </a:pPr>
            <a:r>
              <a:rPr lang="en-US" sz="1400" dirty="0">
                <a:solidFill>
                  <a:srgbClr val="7FBA00">
                    <a:lumMod val="40000"/>
                    <a:lumOff val="60000"/>
                  </a:srgbClr>
                </a:solidFill>
                <a:latin typeface="Lucida Console" pitchFamily="49" charset="0"/>
                <a:cs typeface="Arial" charset="0"/>
              </a:rPr>
              <a:t>0:0000.0/Final   State: (  0.2336+0.4446i)|0&gt;+( -0.8527+0.1435i)|1&gt; (bits:10)</a:t>
            </a:r>
          </a:p>
          <a:p>
            <a:pPr defTabSz="1217583" fontAlgn="base">
              <a:spcBef>
                <a:spcPct val="0"/>
              </a:spcBef>
              <a:spcAft>
                <a:spcPct val="0"/>
              </a:spcAft>
            </a:pPr>
            <a:r>
              <a:rPr lang="en-US" sz="1400" dirty="0">
                <a:solidFill>
                  <a:srgbClr val="7FBA00">
                    <a:lumMod val="40000"/>
                    <a:lumOff val="60000"/>
                  </a:srgbClr>
                </a:solidFill>
                <a:latin typeface="Lucida Console" pitchFamily="49" charset="0"/>
                <a:cs typeface="Arial" charset="0"/>
              </a:rPr>
              <a:t>0:0000.0/Initial State: (  0.9698+0.2302i)|0&gt;+(-0.03692+0.0717i)|1&gt;</a:t>
            </a:r>
          </a:p>
          <a:p>
            <a:pPr defTabSz="1217583" fontAlgn="base">
              <a:spcBef>
                <a:spcPct val="0"/>
              </a:spcBef>
              <a:spcAft>
                <a:spcPct val="0"/>
              </a:spcAft>
            </a:pPr>
            <a:r>
              <a:rPr lang="en-US" sz="1400" dirty="0">
                <a:solidFill>
                  <a:srgbClr val="7FBA00">
                    <a:lumMod val="40000"/>
                    <a:lumOff val="60000"/>
                  </a:srgbClr>
                </a:solidFill>
                <a:latin typeface="Lucida Console" pitchFamily="49" charset="0"/>
                <a:cs typeface="Arial" charset="0"/>
              </a:rPr>
              <a:t>0:0000.0/Final   State: (  0.9698+0.2302i)|0&gt;+(-0.03692+0.0717i)|1&gt; (bits:11)</a:t>
            </a:r>
          </a:p>
          <a:p>
            <a:pPr defTabSz="1217583" fontAlgn="base">
              <a:spcBef>
                <a:spcPct val="0"/>
              </a:spcBef>
              <a:spcAft>
                <a:spcPct val="0"/>
              </a:spcAft>
            </a:pPr>
            <a:r>
              <a:rPr lang="en-US" sz="1400" dirty="0">
                <a:solidFill>
                  <a:srgbClr val="7FBA00">
                    <a:lumMod val="40000"/>
                    <a:lumOff val="60000"/>
                  </a:srgbClr>
                </a:solidFill>
                <a:latin typeface="Lucida Console" pitchFamily="49" charset="0"/>
                <a:cs typeface="Arial" charset="0"/>
              </a:rPr>
              <a:t>0:0000.0/Initial State: (  -0.334-0.3354i)|0&gt;+(   0.315-0.8226i)|1&gt;</a:t>
            </a:r>
          </a:p>
          <a:p>
            <a:pPr defTabSz="1217583" fontAlgn="base">
              <a:spcBef>
                <a:spcPct val="0"/>
              </a:spcBef>
              <a:spcAft>
                <a:spcPct val="0"/>
              </a:spcAft>
            </a:pPr>
            <a:r>
              <a:rPr lang="en-US" sz="1400" dirty="0">
                <a:solidFill>
                  <a:srgbClr val="7FBA00">
                    <a:lumMod val="40000"/>
                    <a:lumOff val="60000"/>
                  </a:srgbClr>
                </a:solidFill>
                <a:latin typeface="Lucida Console" pitchFamily="49" charset="0"/>
                <a:cs typeface="Arial" charset="0"/>
              </a:rPr>
              <a:t>0:0000.0/Final   State: (  -0.334-0.3354i)|0&gt;+(   0.315-0.8226i)|1&gt; (bits:01)</a:t>
            </a:r>
          </a:p>
        </p:txBody>
      </p:sp>
      <p:sp>
        <p:nvSpPr>
          <p:cNvPr id="5" name="Footer Placeholder 2"/>
          <p:cNvSpPr txBox="1">
            <a:spLocks/>
          </p:cNvSpPr>
          <p:nvPr/>
        </p:nvSpPr>
        <p:spPr>
          <a:xfrm>
            <a:off x="4165600" y="6245225"/>
            <a:ext cx="3860800" cy="4762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Tree>
    <p:extLst>
      <p:ext uri="{BB962C8B-B14F-4D97-AF65-F5344CB8AC3E}">
        <p14:creationId xmlns:p14="http://schemas.microsoft.com/office/powerpoint/2010/main" val="3684058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7" name="Picture 1"/>
          <p:cNvPicPr>
            <a:picLocks noChangeAspect="1" noChangeArrowheads="1"/>
          </p:cNvPicPr>
          <p:nvPr/>
        </p:nvPicPr>
        <p:blipFill>
          <a:blip r:embed="rId3" cstate="print"/>
          <a:srcRect/>
          <a:stretch>
            <a:fillRect/>
          </a:stretch>
        </p:blipFill>
        <p:spPr bwMode="auto">
          <a:xfrm>
            <a:off x="270925" y="217899"/>
            <a:ext cx="5691227" cy="5749967"/>
          </a:xfrm>
          <a:prstGeom prst="rect">
            <a:avLst/>
          </a:prstGeom>
          <a:noFill/>
          <a:ln w="9525">
            <a:noFill/>
            <a:miter lim="800000"/>
            <a:headEnd/>
            <a:tailEnd/>
          </a:ln>
        </p:spPr>
      </p:pic>
      <p:pic>
        <p:nvPicPr>
          <p:cNvPr id="10" name="Picture 9"/>
          <p:cNvPicPr>
            <a:picLocks noChangeAspect="1"/>
          </p:cNvPicPr>
          <p:nvPr/>
        </p:nvPicPr>
        <p:blipFill>
          <a:blip r:embed="rId4"/>
          <a:stretch>
            <a:fillRect/>
          </a:stretch>
        </p:blipFill>
        <p:spPr>
          <a:xfrm>
            <a:off x="7274686" y="217899"/>
            <a:ext cx="4318255" cy="557421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1957" y="363504"/>
            <a:ext cx="4652239" cy="6202984"/>
          </a:xfrm>
          <a:prstGeom prst="rect">
            <a:avLst/>
          </a:prstGeom>
        </p:spPr>
      </p:pic>
      <p:pic>
        <p:nvPicPr>
          <p:cNvPr id="5" name="Picture 4"/>
          <p:cNvPicPr>
            <a:picLocks noChangeAspect="1"/>
          </p:cNvPicPr>
          <p:nvPr/>
        </p:nvPicPr>
        <p:blipFill>
          <a:blip r:embed="rId6"/>
          <a:stretch>
            <a:fillRect/>
          </a:stretch>
        </p:blipFill>
        <p:spPr>
          <a:xfrm>
            <a:off x="5056932" y="2022944"/>
            <a:ext cx="4435507" cy="4689149"/>
          </a:xfrm>
          <a:prstGeom prst="rect">
            <a:avLst/>
          </a:prstGeom>
        </p:spPr>
      </p:pic>
      <p:pic>
        <p:nvPicPr>
          <p:cNvPr id="2" name="Picture 1"/>
          <p:cNvPicPr>
            <a:picLocks noChangeAspect="1"/>
          </p:cNvPicPr>
          <p:nvPr/>
        </p:nvPicPr>
        <p:blipFill rotWithShape="1">
          <a:blip r:embed="rId7"/>
          <a:srcRect l="17845" r="9082"/>
          <a:stretch/>
        </p:blipFill>
        <p:spPr>
          <a:xfrm>
            <a:off x="1914322" y="363504"/>
            <a:ext cx="7343999" cy="5695355"/>
          </a:xfrm>
          <a:prstGeom prst="rect">
            <a:avLst/>
          </a:prstGeom>
        </p:spPr>
      </p:pic>
      <p:pic>
        <p:nvPicPr>
          <p:cNvPr id="4" name="Picture 3"/>
          <p:cNvPicPr>
            <a:picLocks noChangeAspect="1"/>
          </p:cNvPicPr>
          <p:nvPr/>
        </p:nvPicPr>
        <p:blipFill>
          <a:blip r:embed="rId8"/>
          <a:stretch>
            <a:fillRect/>
          </a:stretch>
        </p:blipFill>
        <p:spPr>
          <a:xfrm>
            <a:off x="6053471" y="732317"/>
            <a:ext cx="5507835" cy="5903675"/>
          </a:xfrm>
          <a:prstGeom prst="rect">
            <a:avLst/>
          </a:prstGeom>
        </p:spPr>
      </p:pic>
    </p:spTree>
    <p:extLst>
      <p:ext uri="{BB962C8B-B14F-4D97-AF65-F5344CB8AC3E}">
        <p14:creationId xmlns:p14="http://schemas.microsoft.com/office/powerpoint/2010/main" val="1063968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User definition of a gate</a:t>
            </a:r>
            <a:endParaRPr lang="en-US" dirty="0"/>
          </a:p>
        </p:txBody>
      </p:sp>
      <p:sp>
        <p:nvSpPr>
          <p:cNvPr id="2" name="Rectangle 1"/>
          <p:cNvSpPr/>
          <p:nvPr/>
        </p:nvSpPr>
        <p:spPr>
          <a:xfrm>
            <a:off x="1037021" y="1255251"/>
            <a:ext cx="10223771" cy="5016758"/>
          </a:xfrm>
          <a:prstGeom prst="rect">
            <a:avLst/>
          </a:prstGeom>
          <a:noFill/>
        </p:spPr>
        <p:txBody>
          <a:bodyPr wrap="square">
            <a:spAutoFit/>
          </a:bodyPr>
          <a:lstStyle/>
          <a:p>
            <a:pPr defTabSz="1217583" fontAlgn="base">
              <a:spcBef>
                <a:spcPct val="0"/>
              </a:spcBef>
              <a:spcAft>
                <a:spcPct val="0"/>
              </a:spcAft>
            </a:pPr>
            <a:r>
              <a:rPr lang="en-US" sz="2000" dirty="0">
                <a:solidFill>
                  <a:srgbClr val="7FBA00">
                    <a:lumMod val="60000"/>
                    <a:lumOff val="40000"/>
                  </a:srgbClr>
                </a:solidFill>
                <a:latin typeface="Lucida Console"/>
                <a:cs typeface="Arial" charset="0"/>
              </a:rPr>
              <a:t>/// &lt;summary&gt;</a:t>
            </a:r>
          </a:p>
          <a:p>
            <a:pPr defTabSz="1217583" fontAlgn="base">
              <a:spcBef>
                <a:spcPct val="0"/>
              </a:spcBef>
              <a:spcAft>
                <a:spcPct val="0"/>
              </a:spcAft>
            </a:pPr>
            <a:r>
              <a:rPr lang="en-US" sz="2000" dirty="0">
                <a:solidFill>
                  <a:srgbClr val="7FBA00">
                    <a:lumMod val="60000"/>
                    <a:lumOff val="40000"/>
                  </a:srgbClr>
                </a:solidFill>
                <a:latin typeface="Lucida Console"/>
                <a:cs typeface="Arial" charset="0"/>
              </a:rPr>
              <a:t>/// Controlled NOT gate</a:t>
            </a:r>
          </a:p>
          <a:p>
            <a:pPr defTabSz="1217583" fontAlgn="base">
              <a:spcBef>
                <a:spcPct val="0"/>
              </a:spcBef>
              <a:spcAft>
                <a:spcPct val="0"/>
              </a:spcAft>
            </a:pPr>
            <a:r>
              <a:rPr lang="en-US" sz="2000" dirty="0">
                <a:solidFill>
                  <a:srgbClr val="7FBA00">
                    <a:lumMod val="60000"/>
                    <a:lumOff val="40000"/>
                  </a:srgbClr>
                </a:solidFill>
                <a:latin typeface="Lucida Console"/>
                <a:cs typeface="Arial" charset="0"/>
              </a:rPr>
              <a:t>/// &lt;/summary&gt;</a:t>
            </a:r>
          </a:p>
          <a:p>
            <a:pPr defTabSz="1217583" fontAlgn="base">
              <a:spcBef>
                <a:spcPct val="0"/>
              </a:spcBef>
              <a:spcAft>
                <a:spcPct val="0"/>
              </a:spcAft>
            </a:pPr>
            <a:r>
              <a:rPr lang="en-US" sz="2000" dirty="0">
                <a:solidFill>
                  <a:srgbClr val="7FBA00">
                    <a:lumMod val="60000"/>
                    <a:lumOff val="40000"/>
                  </a:srgbClr>
                </a:solidFill>
                <a:latin typeface="Lucida Console"/>
                <a:cs typeface="Arial" charset="0"/>
              </a:rPr>
              <a:t>/// &lt;</a:t>
            </a:r>
            <a:r>
              <a:rPr lang="en-US" sz="2000" dirty="0" err="1">
                <a:solidFill>
                  <a:srgbClr val="7FBA00">
                    <a:lumMod val="60000"/>
                    <a:lumOff val="40000"/>
                  </a:srgbClr>
                </a:solidFill>
                <a:latin typeface="Lucida Console"/>
                <a:cs typeface="Arial" charset="0"/>
              </a:rPr>
              <a:t>param</a:t>
            </a:r>
            <a:r>
              <a:rPr lang="en-US" sz="2000" dirty="0">
                <a:solidFill>
                  <a:srgbClr val="7FBA00">
                    <a:lumMod val="60000"/>
                    <a:lumOff val="40000"/>
                  </a:srgbClr>
                </a:solidFill>
                <a:latin typeface="Lucida Console"/>
                <a:cs typeface="Arial" charset="0"/>
              </a:rPr>
              <a:t> name="</a:t>
            </a:r>
            <a:r>
              <a:rPr lang="en-US" sz="2000" dirty="0" err="1">
                <a:solidFill>
                  <a:srgbClr val="7FBA00">
                    <a:lumMod val="60000"/>
                    <a:lumOff val="40000"/>
                  </a:srgbClr>
                </a:solidFill>
                <a:latin typeface="Lucida Console"/>
                <a:cs typeface="Arial" charset="0"/>
              </a:rPr>
              <a:t>qs</a:t>
            </a:r>
            <a:r>
              <a:rPr lang="en-US" sz="2000" dirty="0">
                <a:solidFill>
                  <a:srgbClr val="7FBA00">
                    <a:lumMod val="60000"/>
                    <a:lumOff val="40000"/>
                  </a:srgbClr>
                </a:solidFill>
                <a:latin typeface="Lucida Console"/>
                <a:cs typeface="Arial" charset="0"/>
              </a:rPr>
              <a:t>"&gt; Use first two qubits for gate&lt;/</a:t>
            </a:r>
            <a:r>
              <a:rPr lang="en-US" sz="2000" dirty="0" err="1">
                <a:solidFill>
                  <a:srgbClr val="7FBA00">
                    <a:lumMod val="60000"/>
                    <a:lumOff val="40000"/>
                  </a:srgbClr>
                </a:solidFill>
                <a:latin typeface="Lucida Console"/>
                <a:cs typeface="Arial" charset="0"/>
              </a:rPr>
              <a:t>param</a:t>
            </a:r>
            <a:r>
              <a:rPr lang="en-US" sz="2000" dirty="0">
                <a:solidFill>
                  <a:srgbClr val="7FBA00">
                    <a:lumMod val="60000"/>
                    <a:lumOff val="40000"/>
                  </a:srgbClr>
                </a:solidFill>
                <a:latin typeface="Lucida Console"/>
                <a:cs typeface="Arial" charset="0"/>
              </a:rPr>
              <a:t>&gt;</a:t>
            </a:r>
          </a:p>
          <a:p>
            <a:pPr defTabSz="1217583" fontAlgn="base">
              <a:spcBef>
                <a:spcPct val="0"/>
              </a:spcBef>
              <a:spcAft>
                <a:spcPct val="0"/>
              </a:spcAft>
            </a:pPr>
            <a:r>
              <a:rPr lang="en-US" sz="2000" dirty="0">
                <a:solidFill>
                  <a:srgbClr val="FFFFFF"/>
                </a:solidFill>
                <a:latin typeface="Lucida Console"/>
                <a:cs typeface="Arial" charset="0"/>
              </a:rPr>
              <a:t>[&lt;LQD&gt;]</a:t>
            </a:r>
          </a:p>
          <a:p>
            <a:pPr defTabSz="1217583" fontAlgn="base">
              <a:spcBef>
                <a:spcPct val="0"/>
              </a:spcBef>
              <a:spcAft>
                <a:spcPct val="0"/>
              </a:spcAft>
            </a:pPr>
            <a:r>
              <a:rPr lang="en-US" sz="2000" dirty="0">
                <a:solidFill>
                  <a:srgbClr val="FFC000"/>
                </a:solidFill>
                <a:latin typeface="Lucida Console"/>
                <a:cs typeface="Arial" charset="0"/>
              </a:rPr>
              <a:t>let </a:t>
            </a:r>
            <a:r>
              <a:rPr lang="en-US" sz="2000" dirty="0">
                <a:solidFill>
                  <a:srgbClr val="FFFFFF"/>
                </a:solidFill>
                <a:latin typeface="Lucida Console"/>
                <a:cs typeface="Arial" charset="0"/>
              </a:rPr>
              <a:t>CNOT (</a:t>
            </a:r>
            <a:r>
              <a:rPr lang="en-US" sz="2000" dirty="0" err="1">
                <a:solidFill>
                  <a:srgbClr val="FFFFFF"/>
                </a:solidFill>
                <a:latin typeface="Lucida Console"/>
                <a:cs typeface="Arial" charset="0"/>
              </a:rPr>
              <a:t>qs:Qubits</a:t>
            </a:r>
            <a:r>
              <a:rPr lang="en-US" sz="2000" dirty="0">
                <a:solidFill>
                  <a:srgbClr val="FFFFFF"/>
                </a:solidFill>
                <a:latin typeface="Lucida Console"/>
                <a:cs typeface="Arial" charset="0"/>
              </a:rPr>
              <a:t>)</a:t>
            </a:r>
            <a:r>
              <a:rPr lang="en-US" sz="2000" dirty="0">
                <a:solidFill>
                  <a:prstClr val="black"/>
                </a:solidFill>
                <a:latin typeface="Lucida Console"/>
                <a:cs typeface="Arial" charset="0"/>
              </a:rPr>
              <a:t> </a:t>
            </a:r>
            <a:r>
              <a:rPr lang="en-US" sz="2000" dirty="0">
                <a:solidFill>
                  <a:srgbClr val="FFFFFF"/>
                </a:solidFill>
                <a:latin typeface="Lucida Console"/>
                <a:cs typeface="Arial" charset="0"/>
              </a:rPr>
              <a:t>=</a:t>
            </a:r>
          </a:p>
          <a:p>
            <a:pPr defTabSz="1217583" fontAlgn="base">
              <a:spcBef>
                <a:spcPct val="0"/>
              </a:spcBef>
              <a:spcAft>
                <a:spcPct val="0"/>
              </a:spcAft>
            </a:pPr>
            <a:r>
              <a:rPr lang="en-US" sz="2000" dirty="0">
                <a:solidFill>
                  <a:prstClr val="black"/>
                </a:solidFill>
                <a:latin typeface="Lucida Console"/>
                <a:cs typeface="Arial" charset="0"/>
              </a:rPr>
              <a:t>    </a:t>
            </a:r>
            <a:r>
              <a:rPr lang="en-US" sz="2000" dirty="0">
                <a:solidFill>
                  <a:srgbClr val="FFC000"/>
                </a:solidFill>
                <a:latin typeface="Lucida Console"/>
                <a:cs typeface="Arial" charset="0"/>
              </a:rPr>
              <a:t>let </a:t>
            </a:r>
            <a:r>
              <a:rPr lang="en-US" sz="2000" dirty="0">
                <a:solidFill>
                  <a:srgbClr val="FFFFFF"/>
                </a:solidFill>
                <a:latin typeface="Lucida Console"/>
                <a:cs typeface="Arial" charset="0"/>
              </a:rPr>
              <a:t>gate</a:t>
            </a:r>
            <a:r>
              <a:rPr lang="en-US" sz="2000" dirty="0">
                <a:solidFill>
                  <a:prstClr val="black"/>
                </a:solidFill>
                <a:latin typeface="Lucida Console"/>
                <a:cs typeface="Arial" charset="0"/>
              </a:rPr>
              <a:t> </a:t>
            </a:r>
            <a:r>
              <a:rPr lang="en-US" sz="2000" dirty="0">
                <a:solidFill>
                  <a:srgbClr val="FFFFFF"/>
                </a:solidFill>
                <a:latin typeface="Lucida Console"/>
                <a:cs typeface="Arial" charset="0"/>
              </a:rPr>
              <a:t>=</a:t>
            </a:r>
          </a:p>
          <a:p>
            <a:pPr defTabSz="1217583" fontAlgn="base">
              <a:spcBef>
                <a:spcPct val="0"/>
              </a:spcBef>
              <a:spcAft>
                <a:spcPct val="0"/>
              </a:spcAft>
            </a:pPr>
            <a:r>
              <a:rPr lang="en-US" sz="2000" dirty="0">
                <a:solidFill>
                  <a:prstClr val="black"/>
                </a:solidFill>
                <a:latin typeface="Lucida Console"/>
                <a:cs typeface="Arial" charset="0"/>
              </a:rPr>
              <a:t>        </a:t>
            </a:r>
            <a:r>
              <a:rPr lang="en-US" sz="2000" dirty="0" err="1">
                <a:solidFill>
                  <a:srgbClr val="FFFFFF"/>
                </a:solidFill>
                <a:latin typeface="Lucida Console"/>
                <a:cs typeface="Arial" charset="0"/>
              </a:rPr>
              <a:t>Gate.Build</a:t>
            </a:r>
            <a:r>
              <a:rPr lang="en-US" sz="2000" dirty="0">
                <a:solidFill>
                  <a:srgbClr val="FFFFFF"/>
                </a:solidFill>
                <a:latin typeface="Lucida Console"/>
                <a:cs typeface="Arial" charset="0"/>
              </a:rPr>
              <a:t>("</a:t>
            </a:r>
            <a:r>
              <a:rPr lang="en-US" sz="2000" dirty="0" err="1">
                <a:solidFill>
                  <a:srgbClr val="FF0000"/>
                </a:solidFill>
                <a:latin typeface="Lucida Console"/>
                <a:cs typeface="Arial" charset="0"/>
              </a:rPr>
              <a:t>CNOT</a:t>
            </a:r>
            <a:r>
              <a:rPr lang="en-US" sz="2000" dirty="0" err="1">
                <a:solidFill>
                  <a:srgbClr val="FFFFFF"/>
                </a:solidFill>
                <a:latin typeface="Lucida Console"/>
                <a:cs typeface="Arial" charset="0"/>
              </a:rPr>
              <a:t>",</a:t>
            </a:r>
            <a:r>
              <a:rPr lang="en-US" sz="2000" dirty="0" err="1">
                <a:solidFill>
                  <a:srgbClr val="FFC000"/>
                </a:solidFill>
                <a:latin typeface="Lucida Console"/>
                <a:cs typeface="Arial" charset="0"/>
              </a:rPr>
              <a:t>fun</a:t>
            </a:r>
            <a:r>
              <a:rPr lang="en-US" sz="2000" dirty="0">
                <a:solidFill>
                  <a:srgbClr val="FFC000"/>
                </a:solidFill>
                <a:latin typeface="Lucida Console"/>
                <a:cs typeface="Arial" charset="0"/>
              </a:rPr>
              <a:t> </a:t>
            </a:r>
            <a:r>
              <a:rPr lang="en-US" sz="2000" dirty="0">
                <a:solidFill>
                  <a:srgbClr val="FFFFFF"/>
                </a:solidFill>
                <a:latin typeface="Lucida Console"/>
                <a:cs typeface="Arial" charset="0"/>
              </a:rPr>
              <a:t>()</a:t>
            </a:r>
            <a:r>
              <a:rPr lang="en-US" sz="2000" dirty="0">
                <a:solidFill>
                  <a:prstClr val="black"/>
                </a:solidFill>
                <a:latin typeface="Lucida Console"/>
                <a:cs typeface="Arial" charset="0"/>
              </a:rPr>
              <a:t> </a:t>
            </a:r>
            <a:r>
              <a:rPr lang="en-US" sz="2000" dirty="0">
                <a:solidFill>
                  <a:srgbClr val="FFC000"/>
                </a:solidFill>
                <a:latin typeface="Lucida Console"/>
                <a:cs typeface="Arial" charset="0"/>
              </a:rPr>
              <a:t>-&gt;</a:t>
            </a:r>
          </a:p>
          <a:p>
            <a:pPr defTabSz="1217583" fontAlgn="base">
              <a:spcBef>
                <a:spcPct val="0"/>
              </a:spcBef>
              <a:spcAft>
                <a:spcPct val="0"/>
              </a:spcAft>
            </a:pPr>
            <a:r>
              <a:rPr lang="en-US" sz="2000" dirty="0">
                <a:solidFill>
                  <a:prstClr val="black"/>
                </a:solidFill>
                <a:latin typeface="Lucida Console"/>
                <a:cs typeface="Arial" charset="0"/>
              </a:rPr>
              <a:t>            </a:t>
            </a:r>
            <a:r>
              <a:rPr lang="en-US" sz="2000" dirty="0">
                <a:solidFill>
                  <a:srgbClr val="FFC000"/>
                </a:solidFill>
                <a:latin typeface="Lucida Console"/>
                <a:cs typeface="Arial" charset="0"/>
              </a:rPr>
              <a:t>new</a:t>
            </a:r>
            <a:r>
              <a:rPr lang="en-US" sz="2000" dirty="0">
                <a:solidFill>
                  <a:prstClr val="black"/>
                </a:solidFill>
                <a:latin typeface="Lucida Console"/>
                <a:cs typeface="Arial" charset="0"/>
              </a:rPr>
              <a:t> </a:t>
            </a:r>
            <a:r>
              <a:rPr lang="en-US" sz="2000" dirty="0">
                <a:solidFill>
                  <a:srgbClr val="FFFFFF"/>
                </a:solidFill>
                <a:latin typeface="Lucida Console"/>
                <a:cs typeface="Arial" charset="0"/>
              </a:rPr>
              <a:t>Gate(</a:t>
            </a:r>
          </a:p>
          <a:p>
            <a:pPr defTabSz="1217583" fontAlgn="base">
              <a:spcBef>
                <a:spcPct val="0"/>
              </a:spcBef>
              <a:spcAft>
                <a:spcPct val="0"/>
              </a:spcAft>
            </a:pPr>
            <a:r>
              <a:rPr lang="en-US" sz="2000" dirty="0">
                <a:solidFill>
                  <a:prstClr val="black"/>
                </a:solidFill>
                <a:latin typeface="Lucida Console"/>
                <a:cs typeface="Arial" charset="0"/>
              </a:rPr>
              <a:t>                </a:t>
            </a:r>
            <a:r>
              <a:rPr lang="en-US" sz="2000" dirty="0">
                <a:solidFill>
                  <a:srgbClr val="FFFFFF"/>
                </a:solidFill>
                <a:latin typeface="Lucida Console"/>
                <a:cs typeface="Arial" charset="0"/>
              </a:rPr>
              <a:t>Name    =</a:t>
            </a:r>
            <a:r>
              <a:rPr lang="en-US" sz="2000" dirty="0">
                <a:solidFill>
                  <a:prstClr val="black"/>
                </a:solidFill>
                <a:latin typeface="Lucida Console"/>
                <a:cs typeface="Arial" charset="0"/>
              </a:rPr>
              <a:t> </a:t>
            </a:r>
            <a:r>
              <a:rPr lang="en-US" sz="2000" dirty="0">
                <a:solidFill>
                  <a:srgbClr val="FFFFFF"/>
                </a:solidFill>
                <a:latin typeface="Lucida Console"/>
                <a:cs typeface="Arial" charset="0"/>
              </a:rPr>
              <a:t>"</a:t>
            </a:r>
            <a:r>
              <a:rPr lang="en-US" sz="2000" dirty="0">
                <a:solidFill>
                  <a:srgbClr val="FF0000"/>
                </a:solidFill>
                <a:latin typeface="Lucida Console"/>
                <a:cs typeface="Arial" charset="0"/>
              </a:rPr>
              <a:t>CNOT</a:t>
            </a:r>
            <a:r>
              <a:rPr lang="en-US" sz="2000" dirty="0">
                <a:solidFill>
                  <a:srgbClr val="FFFFFF"/>
                </a:solidFill>
                <a:latin typeface="Lucida Console"/>
                <a:cs typeface="Arial" charset="0"/>
              </a:rPr>
              <a:t>",</a:t>
            </a:r>
          </a:p>
          <a:p>
            <a:pPr defTabSz="1217583" fontAlgn="base">
              <a:spcBef>
                <a:spcPct val="0"/>
              </a:spcBef>
              <a:spcAft>
                <a:spcPct val="0"/>
              </a:spcAft>
            </a:pPr>
            <a:r>
              <a:rPr lang="en-US" sz="2000" dirty="0">
                <a:solidFill>
                  <a:prstClr val="black"/>
                </a:solidFill>
                <a:latin typeface="Lucida Console"/>
                <a:cs typeface="Arial" charset="0"/>
              </a:rPr>
              <a:t>                </a:t>
            </a:r>
            <a:r>
              <a:rPr lang="en-US" sz="2000" dirty="0">
                <a:solidFill>
                  <a:srgbClr val="FFFFFF"/>
                </a:solidFill>
                <a:latin typeface="Lucida Console"/>
                <a:cs typeface="Arial" charset="0"/>
              </a:rPr>
              <a:t>Help    =</a:t>
            </a:r>
            <a:r>
              <a:rPr lang="en-US" sz="2000" dirty="0">
                <a:solidFill>
                  <a:prstClr val="black"/>
                </a:solidFill>
                <a:latin typeface="Lucida Console"/>
                <a:cs typeface="Arial" charset="0"/>
              </a:rPr>
              <a:t> </a:t>
            </a:r>
            <a:r>
              <a:rPr lang="en-US" sz="2000" dirty="0">
                <a:solidFill>
                  <a:srgbClr val="FFFFFF"/>
                </a:solidFill>
                <a:latin typeface="Lucida Console"/>
                <a:cs typeface="Arial" charset="0"/>
              </a:rPr>
              <a:t>"</a:t>
            </a:r>
            <a:r>
              <a:rPr lang="en-US" sz="2000" dirty="0">
                <a:solidFill>
                  <a:srgbClr val="FF0000"/>
                </a:solidFill>
                <a:latin typeface="Lucida Console"/>
                <a:cs typeface="Arial" charset="0"/>
              </a:rPr>
              <a:t>Controlled NOT</a:t>
            </a:r>
            <a:r>
              <a:rPr lang="en-US" sz="2000" dirty="0">
                <a:solidFill>
                  <a:srgbClr val="FFFFFF"/>
                </a:solidFill>
                <a:latin typeface="Lucida Console"/>
                <a:cs typeface="Arial" charset="0"/>
              </a:rPr>
              <a:t>",</a:t>
            </a:r>
          </a:p>
          <a:p>
            <a:pPr defTabSz="1217583" fontAlgn="base">
              <a:spcBef>
                <a:spcPct val="0"/>
              </a:spcBef>
              <a:spcAft>
                <a:spcPct val="0"/>
              </a:spcAft>
            </a:pPr>
            <a:r>
              <a:rPr lang="en-US" sz="2000" dirty="0">
                <a:solidFill>
                  <a:prstClr val="black"/>
                </a:solidFill>
                <a:latin typeface="Lucida Console"/>
                <a:cs typeface="Arial" charset="0"/>
              </a:rPr>
              <a:t>                </a:t>
            </a:r>
            <a:r>
              <a:rPr lang="en-US" sz="2000" dirty="0">
                <a:solidFill>
                  <a:srgbClr val="FFFFFF"/>
                </a:solidFill>
                <a:latin typeface="Lucida Console"/>
                <a:cs typeface="Arial" charset="0"/>
              </a:rPr>
              <a:t>Mat     =</a:t>
            </a:r>
            <a:r>
              <a:rPr lang="fi-FI" sz="2000" dirty="0">
                <a:solidFill>
                  <a:prstClr val="black"/>
                </a:solidFill>
                <a:latin typeface="Lucida Console"/>
                <a:cs typeface="Arial" charset="0"/>
              </a:rPr>
              <a:t> </a:t>
            </a:r>
            <a:r>
              <a:rPr lang="fi-FI" sz="2000" dirty="0">
                <a:solidFill>
                  <a:srgbClr val="FFFFFF"/>
                </a:solidFill>
                <a:latin typeface="Lucida Console"/>
                <a:cs typeface="Arial" charset="0"/>
              </a:rPr>
              <a:t>CSMat(4,[(0,0,1.,0.);(1,1,1.,0.);</a:t>
            </a:r>
          </a:p>
          <a:p>
            <a:pPr defTabSz="1217583" fontAlgn="base">
              <a:spcBef>
                <a:spcPct val="0"/>
              </a:spcBef>
              <a:spcAft>
                <a:spcPct val="0"/>
              </a:spcAft>
            </a:pPr>
            <a:r>
              <a:rPr lang="fi-FI" sz="2000" dirty="0">
                <a:solidFill>
                  <a:srgbClr val="FFFFFF"/>
                </a:solidFill>
                <a:latin typeface="Lucida Console"/>
                <a:cs typeface="Arial" charset="0"/>
              </a:rPr>
              <a:t>                                   (2,3,1.,0.);(3,2,1.,0.)]),</a:t>
            </a:r>
          </a:p>
          <a:p>
            <a:pPr defTabSz="1217583" fontAlgn="base">
              <a:spcBef>
                <a:spcPct val="0"/>
              </a:spcBef>
              <a:spcAft>
                <a:spcPct val="0"/>
              </a:spcAft>
            </a:pPr>
            <a:r>
              <a:rPr lang="fi-FI" sz="2000" dirty="0">
                <a:solidFill>
                  <a:prstClr val="black"/>
                </a:solidFill>
                <a:latin typeface="Lucida Console"/>
                <a:cs typeface="Arial" charset="0"/>
              </a:rPr>
              <a:t>                </a:t>
            </a:r>
            <a:r>
              <a:rPr lang="fi-FI" sz="2000" dirty="0">
                <a:solidFill>
                  <a:srgbClr val="FFFFFF"/>
                </a:solidFill>
                <a:latin typeface="Lucida Console"/>
                <a:cs typeface="Arial" charset="0"/>
              </a:rPr>
              <a:t>Draw    = "</a:t>
            </a:r>
            <a:r>
              <a:rPr lang="fi-FI" sz="2000" dirty="0">
                <a:solidFill>
                  <a:srgbClr val="FF0000"/>
                </a:solidFill>
                <a:latin typeface="Lucida Console"/>
                <a:cs typeface="Arial" charset="0"/>
              </a:rPr>
              <a:t>\\ctrl{#1}\\go[#1]\\targ</a:t>
            </a:r>
            <a:r>
              <a:rPr lang="fi-FI" sz="2000" dirty="0">
                <a:solidFill>
                  <a:srgbClr val="FFFFFF"/>
                </a:solidFill>
                <a:latin typeface="Lucida Console"/>
                <a:cs typeface="Arial" charset="0"/>
              </a:rPr>
              <a:t>"</a:t>
            </a:r>
            <a:r>
              <a:rPr lang="en-US" sz="2000" dirty="0">
                <a:solidFill>
                  <a:srgbClr val="FFFFFF"/>
                </a:solidFill>
                <a:latin typeface="Lucida Console"/>
                <a:cs typeface="Arial" charset="0"/>
              </a:rPr>
              <a:t> </a:t>
            </a:r>
          </a:p>
          <a:p>
            <a:pPr defTabSz="1217583" fontAlgn="base">
              <a:spcBef>
                <a:spcPct val="0"/>
              </a:spcBef>
              <a:spcAft>
                <a:spcPct val="0"/>
              </a:spcAft>
            </a:pPr>
            <a:r>
              <a:rPr lang="en-US" sz="2000" dirty="0">
                <a:solidFill>
                  <a:prstClr val="black"/>
                </a:solidFill>
                <a:latin typeface="Lucida Console"/>
                <a:cs typeface="Arial" charset="0"/>
              </a:rPr>
              <a:t>        </a:t>
            </a:r>
            <a:r>
              <a:rPr lang="en-US" sz="2000" dirty="0">
                <a:solidFill>
                  <a:srgbClr val="FFFFFF"/>
                </a:solidFill>
                <a:latin typeface="Lucida Console"/>
                <a:cs typeface="Arial" charset="0"/>
              </a:rPr>
              <a:t>))</a:t>
            </a:r>
          </a:p>
          <a:p>
            <a:pPr defTabSz="1217583" fontAlgn="base">
              <a:spcBef>
                <a:spcPct val="0"/>
              </a:spcBef>
              <a:spcAft>
                <a:spcPct val="0"/>
              </a:spcAft>
            </a:pPr>
            <a:r>
              <a:rPr lang="en-US" sz="2000" dirty="0">
                <a:solidFill>
                  <a:srgbClr val="FFFFFF"/>
                </a:solidFill>
                <a:latin typeface="Lucida Console"/>
                <a:cs typeface="Arial" charset="0"/>
              </a:rPr>
              <a:t>    </a:t>
            </a:r>
            <a:r>
              <a:rPr lang="en-US" sz="2000" dirty="0" err="1">
                <a:solidFill>
                  <a:srgbClr val="FFFFFF"/>
                </a:solidFill>
                <a:latin typeface="Lucida Console"/>
                <a:cs typeface="Arial" charset="0"/>
              </a:rPr>
              <a:t>gate.Run</a:t>
            </a:r>
            <a:r>
              <a:rPr lang="en-US" sz="2000" dirty="0">
                <a:solidFill>
                  <a:srgbClr val="FFFFFF"/>
                </a:solidFill>
                <a:latin typeface="Lucida Console"/>
                <a:cs typeface="Arial" charset="0"/>
              </a:rPr>
              <a:t> </a:t>
            </a:r>
            <a:r>
              <a:rPr lang="en-US" sz="2000" dirty="0" err="1">
                <a:solidFill>
                  <a:srgbClr val="FFFFFF"/>
                </a:solidFill>
                <a:latin typeface="Lucida Console"/>
                <a:cs typeface="Arial" charset="0"/>
              </a:rPr>
              <a:t>qs</a:t>
            </a:r>
            <a:endParaRPr lang="en-US" sz="2000" dirty="0">
              <a:solidFill>
                <a:srgbClr val="FFFFFF"/>
              </a:solidFill>
              <a:latin typeface="Lucida Console"/>
              <a:cs typeface="Arial" charset="0"/>
            </a:endParaRPr>
          </a:p>
        </p:txBody>
      </p:sp>
      <p:sp>
        <p:nvSpPr>
          <p:cNvPr id="4" name="Footer Placeholder 2"/>
          <p:cNvSpPr txBox="1">
            <a:spLocks/>
          </p:cNvSpPr>
          <p:nvPr/>
        </p:nvSpPr>
        <p:spPr>
          <a:xfrm>
            <a:off x="4165600" y="6245225"/>
            <a:ext cx="3860800" cy="4762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Tree>
    <p:extLst>
      <p:ext uri="{BB962C8B-B14F-4D97-AF65-F5344CB8AC3E}">
        <p14:creationId xmlns:p14="http://schemas.microsoft.com/office/powerpoint/2010/main" val="4098052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Quantum Gate Library</a:t>
            </a:r>
            <a:endParaRPr lang="en-US" dirty="0"/>
          </a:p>
        </p:txBody>
      </p:sp>
      <p:pic>
        <p:nvPicPr>
          <p:cNvPr id="47" name="Picture 46"/>
          <p:cNvPicPr>
            <a:picLocks noChangeAspect="1"/>
          </p:cNvPicPr>
          <p:nvPr/>
        </p:nvPicPr>
        <p:blipFill>
          <a:blip r:embed="rId2"/>
          <a:stretch>
            <a:fillRect/>
          </a:stretch>
        </p:blipFill>
        <p:spPr>
          <a:xfrm>
            <a:off x="759506" y="1516857"/>
            <a:ext cx="10672989" cy="4999153"/>
          </a:xfrm>
          <a:prstGeom prst="rect">
            <a:avLst/>
          </a:prstGeom>
        </p:spPr>
      </p:pic>
    </p:spTree>
    <p:extLst>
      <p:ext uri="{BB962C8B-B14F-4D97-AF65-F5344CB8AC3E}">
        <p14:creationId xmlns:p14="http://schemas.microsoft.com/office/powerpoint/2010/main" val="487312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374" y="1253530"/>
            <a:ext cx="10180324" cy="4837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Title 2"/>
              <p:cNvSpPr>
                <a:spLocks noGrp="1"/>
              </p:cNvSpPr>
              <p:nvPr>
                <p:ph type="title"/>
              </p:nvPr>
            </p:nvSpPr>
            <p:spPr>
              <a:xfrm>
                <a:off x="374536" y="-7891"/>
                <a:ext cx="11476087" cy="1219200"/>
              </a:xfrm>
            </p:spPr>
            <p:txBody>
              <a:bodyPr/>
              <a:lstStyle/>
              <a:p>
                <a:r>
                  <a:rPr lang="en-US" dirty="0" smtClean="0"/>
                  <a:t>Shor’s algorithm: Full Circuit - 4 bits </a:t>
                </a:r>
                <a14:m>
                  <m:oMath xmlns:m="http://schemas.openxmlformats.org/officeDocument/2006/math" xmlns="">
                    <m:r>
                      <a:rPr lang="en-US" b="0" i="1" smtClean="0">
                        <a:latin typeface="Cambria Math"/>
                      </a:rPr>
                      <m:t>≅</m:t>
                    </m:r>
                  </m:oMath>
                </a14:m>
                <a:r>
                  <a:rPr lang="en-US" dirty="0" smtClean="0"/>
                  <a:t> 8200 gates</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xfrm>
                <a:off x="374536" y="-7891"/>
                <a:ext cx="11476087" cy="1219200"/>
              </a:xfrm>
              <a:blipFill rotWithShape="0">
                <a:blip r:embed="rId4"/>
                <a:stretch>
                  <a:fillRect l="-2124" r="-106" b="-5000"/>
                </a:stretch>
              </a:blipFill>
            </p:spPr>
            <p:txBody>
              <a:bodyPr/>
              <a:lstStyle/>
              <a:p>
                <a:r>
                  <a:rPr lang="en-US">
                    <a:noFill/>
                  </a:rPr>
                  <a:t> </a:t>
                </a:r>
              </a:p>
            </p:txBody>
          </p:sp>
        </mc:Fallback>
      </mc:AlternateContent>
      <p:sp>
        <p:nvSpPr>
          <p:cNvPr id="8" name="TextBox 7"/>
          <p:cNvSpPr txBox="1"/>
          <p:nvPr/>
        </p:nvSpPr>
        <p:spPr>
          <a:xfrm>
            <a:off x="2773623" y="6074077"/>
            <a:ext cx="7410451" cy="297454"/>
          </a:xfrm>
          <a:prstGeom prst="rect">
            <a:avLst/>
          </a:prstGeom>
          <a:noFill/>
        </p:spPr>
        <p:txBody>
          <a:bodyPr wrap="square" rtlCol="0">
            <a:spAutoFit/>
          </a:bodyPr>
          <a:lstStyle/>
          <a:p>
            <a:pPr defTabSz="1217583" fontAlgn="base">
              <a:spcBef>
                <a:spcPct val="0"/>
              </a:spcBef>
              <a:spcAft>
                <a:spcPct val="0"/>
              </a:spcAft>
            </a:pPr>
            <a:r>
              <a:rPr lang="en-US" sz="1333" b="1" dirty="0">
                <a:solidFill>
                  <a:srgbClr val="FFFFFF"/>
                </a:solidFill>
                <a:latin typeface="Arial" charset="0"/>
                <a:cs typeface="Arial" charset="0"/>
              </a:rPr>
              <a:t>Circuit for Shor’s algorithm using 2n+3 qubits</a:t>
            </a:r>
            <a:r>
              <a:rPr lang="en-US" sz="1333" dirty="0">
                <a:solidFill>
                  <a:srgbClr val="FFFFFF"/>
                </a:solidFill>
                <a:latin typeface="Arial" charset="0"/>
                <a:cs typeface="Arial" charset="0"/>
              </a:rPr>
              <a:t> – </a:t>
            </a:r>
            <a:r>
              <a:rPr lang="en-US" sz="1333" dirty="0" err="1">
                <a:solidFill>
                  <a:srgbClr val="FFFFFF"/>
                </a:solidFill>
                <a:latin typeface="Arial" charset="0"/>
                <a:cs typeface="Arial" charset="0"/>
              </a:rPr>
              <a:t>St</a:t>
            </a:r>
            <a:r>
              <a:rPr lang="en-US" sz="1333" dirty="0" err="1">
                <a:solidFill>
                  <a:srgbClr val="FFFFFF"/>
                </a:solidFill>
                <a:latin typeface="Arial"/>
                <a:cs typeface="Arial"/>
              </a:rPr>
              <a:t>é</a:t>
            </a:r>
            <a:r>
              <a:rPr lang="en-US" sz="1333" dirty="0" err="1">
                <a:solidFill>
                  <a:srgbClr val="FFFFFF"/>
                </a:solidFill>
                <a:latin typeface="Arial" charset="0"/>
                <a:cs typeface="Arial" charset="0"/>
              </a:rPr>
              <a:t>phane</a:t>
            </a:r>
            <a:r>
              <a:rPr lang="en-US" sz="1333" dirty="0">
                <a:solidFill>
                  <a:srgbClr val="FFFFFF"/>
                </a:solidFill>
                <a:latin typeface="Arial" charset="0"/>
                <a:cs typeface="Arial" charset="0"/>
              </a:rPr>
              <a:t> Beauregard</a:t>
            </a:r>
            <a:endParaRPr lang="en-US" sz="1333" dirty="0">
              <a:solidFill>
                <a:srgbClr val="FFFFFF"/>
              </a:solidFill>
              <a:ea typeface="Segoe UI" pitchFamily="34" charset="0"/>
              <a:cs typeface="Segoe UI" pitchFamily="34" charset="0"/>
            </a:endParaRPr>
          </a:p>
        </p:txBody>
      </p:sp>
      <p:sp>
        <p:nvSpPr>
          <p:cNvPr id="6" name="TextBox 5"/>
          <p:cNvSpPr txBox="1"/>
          <p:nvPr/>
        </p:nvSpPr>
        <p:spPr>
          <a:xfrm>
            <a:off x="9083557" y="4736870"/>
            <a:ext cx="2939844" cy="1323439"/>
          </a:xfrm>
          <a:prstGeom prst="rect">
            <a:avLst/>
          </a:prstGeom>
          <a:solidFill>
            <a:schemeClr val="accent2"/>
          </a:solidFill>
          <a:scene3d>
            <a:camera prst="orthographicFront"/>
            <a:lightRig rig="threePt" dir="t"/>
          </a:scene3d>
          <a:sp3d>
            <a:bevelT/>
            <a:bevelB/>
          </a:sp3d>
        </p:spPr>
        <p:txBody>
          <a:bodyPr wrap="none" rtlCol="0">
            <a:spAutoFit/>
          </a:bodyPr>
          <a:lstStyle/>
          <a:p>
            <a:pPr defTabSz="1217583" fontAlgn="base">
              <a:spcBef>
                <a:spcPct val="0"/>
              </a:spcBef>
              <a:spcAft>
                <a:spcPct val="0"/>
              </a:spcAft>
            </a:pPr>
            <a:r>
              <a:rPr lang="en-US" sz="2000" dirty="0">
                <a:solidFill>
                  <a:prstClr val="white"/>
                </a:solidFill>
                <a:ea typeface="Segoe UI" pitchFamily="34" charset="0"/>
                <a:cs typeface="Segoe UI" pitchFamily="34" charset="0"/>
              </a:rPr>
              <a:t>Largest we’ve done:</a:t>
            </a:r>
          </a:p>
          <a:p>
            <a:pPr defTabSz="1217583" fontAlgn="base">
              <a:spcBef>
                <a:spcPct val="0"/>
              </a:spcBef>
              <a:spcAft>
                <a:spcPct val="0"/>
              </a:spcAft>
            </a:pPr>
            <a:r>
              <a:rPr lang="en-US" sz="2000" dirty="0">
                <a:solidFill>
                  <a:prstClr val="white"/>
                </a:solidFill>
                <a:ea typeface="Segoe UI" pitchFamily="34" charset="0"/>
                <a:cs typeface="Segoe UI" pitchFamily="34" charset="0"/>
              </a:rPr>
              <a:t>  14 bits (factoring 8193)</a:t>
            </a:r>
          </a:p>
          <a:p>
            <a:pPr defTabSz="1217583" fontAlgn="base">
              <a:spcBef>
                <a:spcPct val="0"/>
              </a:spcBef>
              <a:spcAft>
                <a:spcPct val="0"/>
              </a:spcAft>
            </a:pPr>
            <a:r>
              <a:rPr lang="en-US" sz="1867" dirty="0">
                <a:solidFill>
                  <a:prstClr val="white"/>
                </a:solidFill>
                <a:ea typeface="Segoe UI" pitchFamily="34" charset="0"/>
                <a:cs typeface="Segoe UI" pitchFamily="34" charset="0"/>
              </a:rPr>
              <a:t>  14</a:t>
            </a:r>
            <a:r>
              <a:rPr lang="en-US" sz="2000" dirty="0">
                <a:solidFill>
                  <a:prstClr val="white"/>
                </a:solidFill>
                <a:ea typeface="Segoe UI" pitchFamily="34" charset="0"/>
                <a:cs typeface="Segoe UI" pitchFamily="34" charset="0"/>
              </a:rPr>
              <a:t> Million Gates</a:t>
            </a:r>
          </a:p>
          <a:p>
            <a:pPr defTabSz="1217583" fontAlgn="base">
              <a:spcBef>
                <a:spcPct val="0"/>
              </a:spcBef>
              <a:spcAft>
                <a:spcPct val="0"/>
              </a:spcAft>
            </a:pPr>
            <a:r>
              <a:rPr lang="en-US" sz="2000" dirty="0">
                <a:solidFill>
                  <a:prstClr val="white"/>
                </a:solidFill>
                <a:ea typeface="Segoe UI" pitchFamily="34" charset="0"/>
                <a:cs typeface="Segoe UI" pitchFamily="34" charset="0"/>
              </a:rPr>
              <a:t>  30 days</a:t>
            </a:r>
          </a:p>
        </p:txBody>
      </p:sp>
      <p:sp>
        <p:nvSpPr>
          <p:cNvPr id="7" name="Footer Placeholder 2"/>
          <p:cNvSpPr txBox="1">
            <a:spLocks/>
          </p:cNvSpPr>
          <p:nvPr/>
        </p:nvSpPr>
        <p:spPr>
          <a:xfrm>
            <a:off x="4165600" y="6245225"/>
            <a:ext cx="3860800" cy="4762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Tree>
    <p:extLst>
      <p:ext uri="{BB962C8B-B14F-4D97-AF65-F5344CB8AC3E}">
        <p14:creationId xmlns:p14="http://schemas.microsoft.com/office/powerpoint/2010/main" val="471713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grpSp>
        <p:nvGrpSpPr>
          <p:cNvPr id="9" name="Group 8"/>
          <p:cNvGrpSpPr/>
          <p:nvPr/>
        </p:nvGrpSpPr>
        <p:grpSpPr>
          <a:xfrm>
            <a:off x="492124" y="1262473"/>
            <a:ext cx="7543800" cy="1704975"/>
            <a:chOff x="369093" y="946854"/>
            <a:chExt cx="5657850" cy="1278731"/>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093" y="946854"/>
              <a:ext cx="5657850" cy="1278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795" y="2050312"/>
              <a:ext cx="135731" cy="150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 name="Group 4"/>
          <p:cNvGrpSpPr/>
          <p:nvPr/>
        </p:nvGrpSpPr>
        <p:grpSpPr>
          <a:xfrm>
            <a:off x="4478341" y="3041657"/>
            <a:ext cx="7038975" cy="1638300"/>
            <a:chOff x="3358755" y="2281242"/>
            <a:chExt cx="5279231" cy="1228725"/>
          </a:xfrm>
        </p:grpSpPr>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8755" y="2281242"/>
              <a:ext cx="5279231" cy="122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8451" y="3342411"/>
              <a:ext cx="135731" cy="150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mc:AlternateContent xmlns:mc="http://schemas.openxmlformats.org/markup-compatibility/2006" xmlns:a14="http://schemas.microsoft.com/office/drawing/2010/main">
        <mc:Choice Requires="a14">
          <p:sp>
            <p:nvSpPr>
              <p:cNvPr id="7" name="Rectangle 6"/>
              <p:cNvSpPr/>
              <p:nvPr/>
            </p:nvSpPr>
            <p:spPr>
              <a:xfrm>
                <a:off x="6307135" y="4197489"/>
                <a:ext cx="5438076" cy="2062103"/>
              </a:xfrm>
              <a:prstGeom prst="rect">
                <a:avLst/>
              </a:prstGeom>
              <a:noFill/>
            </p:spPr>
            <p:txBody>
              <a:bodyPr wrap="square">
                <a:spAutoFit/>
              </a:bodyPr>
              <a:lstStyle/>
              <a:p>
                <a:pPr defTabSz="1217583" fontAlgn="base">
                  <a:spcBef>
                    <a:spcPct val="0"/>
                  </a:spcBef>
                  <a:spcAft>
                    <a:spcPct val="0"/>
                  </a:spcAft>
                </a:pPr>
                <a:endParaRPr lang="en-US" sz="1600" dirty="0">
                  <a:solidFill>
                    <a:prstClr val="black"/>
                  </a:solidFill>
                  <a:latin typeface="Arial" charset="0"/>
                  <a:cs typeface="Arial" charset="0"/>
                </a:endParaRPr>
              </a:p>
              <a:p>
                <a:pPr defTabSz="1217583" fontAlgn="base">
                  <a:spcBef>
                    <a:spcPct val="0"/>
                  </a:spcBef>
                  <a:spcAft>
                    <a:spcPct val="0"/>
                  </a:spcAft>
                </a:pPr>
                <a:endParaRPr lang="en-US" sz="1600" dirty="0">
                  <a:solidFill>
                    <a:prstClr val="black"/>
                  </a:solidFill>
                  <a:latin typeface="Arial" charset="0"/>
                  <a:cs typeface="Arial" charset="0"/>
                </a:endParaRPr>
              </a:p>
              <a:p>
                <a:pPr defTabSz="1217583" fontAlgn="base">
                  <a:spcBef>
                    <a:spcPct val="0"/>
                  </a:spcBef>
                  <a:spcAft>
                    <a:spcPct val="0"/>
                  </a:spcAft>
                </a:pPr>
                <a:r>
                  <a:rPr lang="en-US" sz="1600" dirty="0">
                    <a:solidFill>
                      <a:srgbClr val="FFFFFF"/>
                    </a:solidFill>
                    <a:latin typeface="Arial" charset="0"/>
                    <a:cs typeface="Arial" charset="0"/>
                  </a:rPr>
                  <a:t>QFT' </a:t>
                </a:r>
                <a:r>
                  <a:rPr lang="en-US" sz="1600" dirty="0" err="1">
                    <a:solidFill>
                      <a:srgbClr val="FFFFFF"/>
                    </a:solidFill>
                    <a:latin typeface="Arial" charset="0"/>
                    <a:cs typeface="Arial" charset="0"/>
                  </a:rPr>
                  <a:t>bs</a:t>
                </a:r>
                <a:r>
                  <a:rPr lang="en-US" sz="1600" dirty="0">
                    <a:solidFill>
                      <a:srgbClr val="FFFFFF"/>
                    </a:solidFill>
                    <a:latin typeface="Arial" charset="0"/>
                    <a:cs typeface="Arial" charset="0"/>
                  </a:rPr>
                  <a:t> </a:t>
                </a:r>
                <a:r>
                  <a:rPr lang="en-US" sz="1600" dirty="0">
                    <a:solidFill>
                      <a:prstClr val="black"/>
                    </a:solidFill>
                    <a:latin typeface="Arial" charset="0"/>
                    <a:cs typeface="Arial" charset="0"/>
                  </a:rPr>
                  <a:t>		</a:t>
                </a:r>
                <a:r>
                  <a:rPr lang="en-US" sz="1600" dirty="0">
                    <a:solidFill>
                      <a:srgbClr val="7FBA00">
                        <a:lumMod val="60000"/>
                        <a:lumOff val="40000"/>
                      </a:srgbClr>
                    </a:solidFill>
                    <a:latin typeface="Arial" charset="0"/>
                    <a:cs typeface="Arial" charset="0"/>
                  </a:rPr>
                  <a:t>// Inverse QFT</a:t>
                </a:r>
              </a:p>
              <a:p>
                <a:pPr defTabSz="1217583" fontAlgn="base">
                  <a:spcBef>
                    <a:spcPct val="0"/>
                  </a:spcBef>
                  <a:spcAft>
                    <a:spcPct val="0"/>
                  </a:spcAft>
                </a:pPr>
                <a:r>
                  <a:rPr lang="en-US" sz="1600" dirty="0">
                    <a:solidFill>
                      <a:srgbClr val="FFFFFF"/>
                    </a:solidFill>
                    <a:latin typeface="Arial" charset="0"/>
                    <a:cs typeface="Arial" charset="0"/>
                  </a:rPr>
                  <a:t>X</a:t>
                </a:r>
                <a:r>
                  <a:rPr lang="en-US" sz="1600" dirty="0">
                    <a:solidFill>
                      <a:prstClr val="black"/>
                    </a:solidFill>
                    <a:latin typeface="Arial" charset="0"/>
                    <a:cs typeface="Arial" charset="0"/>
                  </a:rPr>
                  <a:t> </a:t>
                </a:r>
                <a:r>
                  <a:rPr lang="en-US" sz="1600" dirty="0">
                    <a:solidFill>
                      <a:srgbClr val="FFFFFF"/>
                    </a:solidFill>
                    <a:latin typeface="Arial" charset="0"/>
                    <a:cs typeface="Arial" charset="0"/>
                  </a:rPr>
                  <a:t>[</a:t>
                </a:r>
                <a:r>
                  <a:rPr lang="en-US" sz="1600" dirty="0" err="1">
                    <a:solidFill>
                      <a:srgbClr val="FFFFFF"/>
                    </a:solidFill>
                    <a:latin typeface="Arial" charset="0"/>
                    <a:cs typeface="Arial" charset="0"/>
                  </a:rPr>
                  <a:t>bMx</a:t>
                </a:r>
                <a:r>
                  <a:rPr lang="en-US" sz="1600" dirty="0">
                    <a:solidFill>
                      <a:srgbClr val="FFFFFF"/>
                    </a:solidFill>
                    <a:latin typeface="Arial" charset="0"/>
                    <a:cs typeface="Arial" charset="0"/>
                  </a:rPr>
                  <a:t>]</a:t>
                </a:r>
                <a:r>
                  <a:rPr lang="en-US" sz="1600" dirty="0">
                    <a:solidFill>
                      <a:prstClr val="black"/>
                    </a:solidFill>
                    <a:latin typeface="Arial" charset="0"/>
                    <a:cs typeface="Arial" charset="0"/>
                  </a:rPr>
                  <a:t> 		</a:t>
                </a:r>
                <a:r>
                  <a:rPr lang="en-US" sz="1600" dirty="0">
                    <a:solidFill>
                      <a:srgbClr val="7FBA00">
                        <a:lumMod val="60000"/>
                        <a:lumOff val="40000"/>
                      </a:srgbClr>
                    </a:solidFill>
                    <a:latin typeface="Arial" charset="0"/>
                    <a:cs typeface="Arial" charset="0"/>
                  </a:rPr>
                  <a:t>// Flip top bit</a:t>
                </a:r>
              </a:p>
              <a:p>
                <a:pPr defTabSz="1217583" fontAlgn="base">
                  <a:spcBef>
                    <a:spcPct val="0"/>
                  </a:spcBef>
                  <a:spcAft>
                    <a:spcPct val="0"/>
                  </a:spcAft>
                </a:pPr>
                <a:r>
                  <a:rPr lang="en-US" sz="1600" dirty="0">
                    <a:solidFill>
                      <a:srgbClr val="FFFFFF"/>
                    </a:solidFill>
                    <a:latin typeface="Arial" charset="0"/>
                    <a:cs typeface="Arial" charset="0"/>
                  </a:rPr>
                  <a:t>CNOT [</a:t>
                </a:r>
                <a:r>
                  <a:rPr lang="en-US" sz="1600" dirty="0" err="1">
                    <a:solidFill>
                      <a:srgbClr val="FFFFFF"/>
                    </a:solidFill>
                    <a:latin typeface="Arial" charset="0"/>
                    <a:cs typeface="Arial" charset="0"/>
                  </a:rPr>
                  <a:t>bMx;anc</a:t>
                </a:r>
                <a:r>
                  <a:rPr lang="en-US" sz="1600" dirty="0">
                    <a:solidFill>
                      <a:srgbClr val="FFFFFF"/>
                    </a:solidFill>
                    <a:latin typeface="Arial" charset="0"/>
                    <a:cs typeface="Arial" charset="0"/>
                  </a:rPr>
                  <a:t>] </a:t>
                </a:r>
                <a:r>
                  <a:rPr lang="en-US" sz="1600" dirty="0">
                    <a:solidFill>
                      <a:prstClr val="black"/>
                    </a:solidFill>
                    <a:latin typeface="Arial" charset="0"/>
                    <a:cs typeface="Arial" charset="0"/>
                  </a:rPr>
                  <a:t>	</a:t>
                </a:r>
                <a:r>
                  <a:rPr lang="en-US" sz="1600" dirty="0">
                    <a:solidFill>
                      <a:srgbClr val="7FBA00">
                        <a:lumMod val="60000"/>
                        <a:lumOff val="40000"/>
                      </a:srgbClr>
                    </a:solidFill>
                    <a:latin typeface="Arial" charset="0"/>
                    <a:cs typeface="Arial" charset="0"/>
                  </a:rPr>
                  <a:t>// Reset Ancilla to </a:t>
                </a:r>
                <a14:m>
                  <m:oMath xmlns:m="http://schemas.openxmlformats.org/officeDocument/2006/math" xmlns="">
                    <m:r>
                      <a:rPr lang="en-US" sz="1600">
                        <a:solidFill>
                          <a:srgbClr val="7FBA00">
                            <a:lumMod val="60000"/>
                            <a:lumOff val="40000"/>
                          </a:srgbClr>
                        </a:solidFill>
                        <a:latin typeface="Cambria Math" panose="02040503050406030204" pitchFamily="18" charset="0"/>
                        <a:cs typeface="Arial" charset="0"/>
                      </a:rPr>
                      <m:t>|0⟩</m:t>
                    </m:r>
                  </m:oMath>
                </a14:m>
                <a:r>
                  <a:rPr lang="en-US" sz="1600" dirty="0">
                    <a:solidFill>
                      <a:srgbClr val="00B050"/>
                    </a:solidFill>
                    <a:latin typeface="Arial" charset="0"/>
                    <a:cs typeface="Arial" charset="0"/>
                  </a:rPr>
                  <a:t> </a:t>
                </a:r>
              </a:p>
              <a:p>
                <a:pPr defTabSz="1217583" fontAlgn="base">
                  <a:spcBef>
                    <a:spcPct val="0"/>
                  </a:spcBef>
                  <a:spcAft>
                    <a:spcPct val="0"/>
                  </a:spcAft>
                </a:pPr>
                <a:r>
                  <a:rPr lang="en-US" sz="1600" dirty="0">
                    <a:solidFill>
                      <a:srgbClr val="FFFFFF"/>
                    </a:solidFill>
                    <a:latin typeface="Arial" charset="0"/>
                    <a:cs typeface="Arial" charset="0"/>
                  </a:rPr>
                  <a:t>X [</a:t>
                </a:r>
                <a:r>
                  <a:rPr lang="en-US" sz="1600" dirty="0" err="1">
                    <a:solidFill>
                      <a:srgbClr val="FFFFFF"/>
                    </a:solidFill>
                    <a:latin typeface="Arial" charset="0"/>
                    <a:cs typeface="Arial" charset="0"/>
                  </a:rPr>
                  <a:t>bMx</a:t>
                </a:r>
                <a:r>
                  <a:rPr lang="en-US" sz="1600" dirty="0">
                    <a:solidFill>
                      <a:srgbClr val="FFFFFF"/>
                    </a:solidFill>
                    <a:latin typeface="Arial" charset="0"/>
                    <a:cs typeface="Arial" charset="0"/>
                  </a:rPr>
                  <a:t>]</a:t>
                </a:r>
                <a:r>
                  <a:rPr lang="en-US" sz="1600" dirty="0">
                    <a:solidFill>
                      <a:prstClr val="black"/>
                    </a:solidFill>
                    <a:latin typeface="Arial" charset="0"/>
                    <a:cs typeface="Arial" charset="0"/>
                  </a:rPr>
                  <a:t> 		</a:t>
                </a:r>
                <a:r>
                  <a:rPr lang="en-US" sz="1600" dirty="0">
                    <a:solidFill>
                      <a:srgbClr val="7FBA00">
                        <a:lumMod val="60000"/>
                        <a:lumOff val="40000"/>
                      </a:srgbClr>
                    </a:solidFill>
                    <a:latin typeface="Arial" charset="0"/>
                    <a:cs typeface="Arial" charset="0"/>
                  </a:rPr>
                  <a:t>// Flip top bit back</a:t>
                </a:r>
              </a:p>
              <a:p>
                <a:pPr defTabSz="1217583" fontAlgn="base">
                  <a:spcBef>
                    <a:spcPct val="0"/>
                  </a:spcBef>
                  <a:spcAft>
                    <a:spcPct val="0"/>
                  </a:spcAft>
                </a:pPr>
                <a:r>
                  <a:rPr lang="en-US" sz="1600" dirty="0">
                    <a:solidFill>
                      <a:srgbClr val="FFFFFF"/>
                    </a:solidFill>
                    <a:latin typeface="Arial" charset="0"/>
                    <a:cs typeface="Arial" charset="0"/>
                  </a:rPr>
                  <a:t>QFT </a:t>
                </a:r>
                <a:r>
                  <a:rPr lang="en-US" sz="1600" dirty="0" err="1">
                    <a:solidFill>
                      <a:srgbClr val="FFFFFF"/>
                    </a:solidFill>
                    <a:latin typeface="Arial" charset="0"/>
                    <a:cs typeface="Arial" charset="0"/>
                  </a:rPr>
                  <a:t>bs</a:t>
                </a:r>
                <a:r>
                  <a:rPr lang="en-US" sz="1600" dirty="0">
                    <a:solidFill>
                      <a:prstClr val="black"/>
                    </a:solidFill>
                    <a:latin typeface="Arial" charset="0"/>
                    <a:cs typeface="Arial" charset="0"/>
                  </a:rPr>
                  <a:t> 		</a:t>
                </a:r>
                <a:r>
                  <a:rPr lang="en-US" sz="1600" dirty="0">
                    <a:solidFill>
                      <a:srgbClr val="7FBA00">
                        <a:lumMod val="60000"/>
                        <a:lumOff val="40000"/>
                      </a:srgbClr>
                    </a:solidFill>
                    <a:latin typeface="Arial" charset="0"/>
                    <a:cs typeface="Arial" charset="0"/>
                  </a:rPr>
                  <a:t>// QFT back </a:t>
                </a:r>
              </a:p>
              <a:p>
                <a:pPr defTabSz="1217583" fontAlgn="base">
                  <a:spcBef>
                    <a:spcPct val="0"/>
                  </a:spcBef>
                  <a:spcAft>
                    <a:spcPct val="0"/>
                  </a:spcAft>
                </a:pPr>
                <a:r>
                  <a:rPr lang="en-US" sz="1600" dirty="0" err="1">
                    <a:solidFill>
                      <a:srgbClr val="FFFFFF"/>
                    </a:solidFill>
                    <a:latin typeface="Arial" charset="0"/>
                    <a:cs typeface="Arial" charset="0"/>
                  </a:rPr>
                  <a:t>CCAdd</a:t>
                </a:r>
                <a:r>
                  <a:rPr lang="en-US" sz="1600" dirty="0">
                    <a:solidFill>
                      <a:srgbClr val="FFFFFF"/>
                    </a:solidFill>
                    <a:latin typeface="Arial" charset="0"/>
                    <a:cs typeface="Arial" charset="0"/>
                  </a:rPr>
                  <a:t> a </a:t>
                </a:r>
                <a:r>
                  <a:rPr lang="en-US" sz="1600" dirty="0" err="1">
                    <a:solidFill>
                      <a:srgbClr val="FFFFFF"/>
                    </a:solidFill>
                    <a:latin typeface="Arial" charset="0"/>
                    <a:cs typeface="Arial" charset="0"/>
                  </a:rPr>
                  <a:t>cbs</a:t>
                </a:r>
                <a:r>
                  <a:rPr lang="en-US" sz="1600" dirty="0">
                    <a:solidFill>
                      <a:prstClr val="black"/>
                    </a:solidFill>
                    <a:latin typeface="Arial" charset="0"/>
                    <a:cs typeface="Arial" charset="0"/>
                  </a:rPr>
                  <a:t> 	</a:t>
                </a:r>
                <a:r>
                  <a:rPr lang="en-US" sz="1600" dirty="0">
                    <a:solidFill>
                      <a:srgbClr val="7FBA00">
                        <a:lumMod val="60000"/>
                        <a:lumOff val="40000"/>
                      </a:srgbClr>
                    </a:solidFill>
                    <a:latin typeface="Arial" charset="0"/>
                    <a:cs typeface="Arial" charset="0"/>
                  </a:rPr>
                  <a:t>// Finally get </a:t>
                </a:r>
                <a14:m>
                  <m:oMath xmlns:m="http://schemas.openxmlformats.org/officeDocument/2006/math" xmlns="">
                    <m:r>
                      <m:rPr>
                        <m:sty m:val="p"/>
                      </m:rPr>
                      <a:rPr lang="en-US" sz="1600">
                        <a:solidFill>
                          <a:srgbClr val="7FBA00">
                            <a:lumMod val="60000"/>
                            <a:lumOff val="40000"/>
                          </a:srgbClr>
                        </a:solidFill>
                        <a:latin typeface="Cambria Math" panose="02040503050406030204" pitchFamily="18" charset="0"/>
                        <a:cs typeface="Arial" charset="0"/>
                      </a:rPr>
                      <m:t>Φ</m:t>
                    </m:r>
                    <m:r>
                      <a:rPr lang="en-US" sz="1600">
                        <a:solidFill>
                          <a:srgbClr val="7FBA00">
                            <a:lumMod val="60000"/>
                            <a:lumOff val="40000"/>
                          </a:srgbClr>
                        </a:solidFill>
                        <a:latin typeface="Cambria Math" panose="02040503050406030204" pitchFamily="18" charset="0"/>
                        <a:cs typeface="Arial" charset="0"/>
                      </a:rPr>
                      <m:t>|</m:t>
                    </m:r>
                    <m:r>
                      <a:rPr lang="en-US" sz="1600">
                        <a:solidFill>
                          <a:srgbClr val="7FBA00">
                            <a:lumMod val="60000"/>
                            <a:lumOff val="40000"/>
                          </a:srgbClr>
                        </a:solidFill>
                        <a:latin typeface="Cambria Math" panose="02040503050406030204" pitchFamily="18" charset="0"/>
                        <a:cs typeface="Arial" charset="0"/>
                      </a:rPr>
                      <m:t>𝑎</m:t>
                    </m:r>
                    <m:r>
                      <a:rPr lang="en-US" sz="1600">
                        <a:solidFill>
                          <a:srgbClr val="7FBA00">
                            <a:lumMod val="60000"/>
                            <a:lumOff val="40000"/>
                          </a:srgbClr>
                        </a:solidFill>
                        <a:latin typeface="Cambria Math" panose="02040503050406030204" pitchFamily="18" charset="0"/>
                        <a:cs typeface="Arial" charset="0"/>
                      </a:rPr>
                      <m:t>+</m:t>
                    </m:r>
                    <m:r>
                      <a:rPr lang="en-US" sz="1600">
                        <a:solidFill>
                          <a:srgbClr val="7FBA00">
                            <a:lumMod val="60000"/>
                            <a:lumOff val="40000"/>
                          </a:srgbClr>
                        </a:solidFill>
                        <a:latin typeface="Cambria Math" panose="02040503050406030204" pitchFamily="18" charset="0"/>
                        <a:cs typeface="Arial" charset="0"/>
                      </a:rPr>
                      <m:t>𝑏</m:t>
                    </m:r>
                    <m:r>
                      <a:rPr lang="en-US" sz="1600">
                        <a:solidFill>
                          <a:srgbClr val="7FBA00">
                            <a:lumMod val="60000"/>
                            <a:lumOff val="40000"/>
                          </a:srgbClr>
                        </a:solidFill>
                        <a:latin typeface="Cambria Math" panose="02040503050406030204" pitchFamily="18" charset="0"/>
                        <a:cs typeface="Arial" charset="0"/>
                      </a:rPr>
                      <m:t> </m:t>
                    </m:r>
                    <m:r>
                      <a:rPr lang="en-US" sz="1600">
                        <a:solidFill>
                          <a:srgbClr val="7FBA00">
                            <a:lumMod val="60000"/>
                            <a:lumOff val="40000"/>
                          </a:srgbClr>
                        </a:solidFill>
                        <a:latin typeface="Cambria Math" panose="02040503050406030204" pitchFamily="18" charset="0"/>
                        <a:cs typeface="Arial" charset="0"/>
                      </a:rPr>
                      <m:t>𝑚𝑜𝑑</m:t>
                    </m:r>
                    <m:r>
                      <a:rPr lang="en-US" sz="1600">
                        <a:solidFill>
                          <a:srgbClr val="7FBA00">
                            <a:lumMod val="60000"/>
                            <a:lumOff val="40000"/>
                          </a:srgbClr>
                        </a:solidFill>
                        <a:latin typeface="Cambria Math" panose="02040503050406030204" pitchFamily="18" charset="0"/>
                        <a:cs typeface="Arial" charset="0"/>
                      </a:rPr>
                      <m:t> </m:t>
                    </m:r>
                    <m:r>
                      <a:rPr lang="en-US" sz="1600">
                        <a:solidFill>
                          <a:srgbClr val="7FBA00">
                            <a:lumMod val="60000"/>
                            <a:lumOff val="40000"/>
                          </a:srgbClr>
                        </a:solidFill>
                        <a:latin typeface="Cambria Math" panose="02040503050406030204" pitchFamily="18" charset="0"/>
                        <a:cs typeface="Arial" charset="0"/>
                      </a:rPr>
                      <m:t>𝑁</m:t>
                    </m:r>
                    <m:r>
                      <a:rPr lang="en-US" sz="1600">
                        <a:solidFill>
                          <a:srgbClr val="7FBA00">
                            <a:lumMod val="60000"/>
                            <a:lumOff val="40000"/>
                          </a:srgbClr>
                        </a:solidFill>
                        <a:latin typeface="Cambria Math" panose="02040503050406030204" pitchFamily="18" charset="0"/>
                        <a:cs typeface="Arial" charset="0"/>
                      </a:rPr>
                      <m:t>⟩</m:t>
                    </m:r>
                  </m:oMath>
                </a14:m>
                <a:endParaRPr lang="en-US" sz="1600" dirty="0">
                  <a:solidFill>
                    <a:srgbClr val="7FBA00">
                      <a:lumMod val="60000"/>
                      <a:lumOff val="40000"/>
                    </a:srgbClr>
                  </a:solidFill>
                  <a:latin typeface="Arial" charset="0"/>
                  <a:cs typeface="Arial"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6307135" y="4197489"/>
                <a:ext cx="5438076" cy="2062103"/>
              </a:xfrm>
              <a:prstGeom prst="rect">
                <a:avLst/>
              </a:prstGeom>
              <a:blipFill rotWithShape="0">
                <a:blip r:embed="rId6"/>
                <a:stretch>
                  <a:fillRect l="-673" b="-2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393102" y="4138141"/>
                <a:ext cx="6092825" cy="2062103"/>
              </a:xfrm>
              <a:prstGeom prst="rect">
                <a:avLst/>
              </a:prstGeom>
              <a:noFill/>
            </p:spPr>
            <p:txBody>
              <a:bodyPr>
                <a:spAutoFit/>
              </a:bodyPr>
              <a:lstStyle/>
              <a:p>
                <a:pPr defTabSz="1217583" fontAlgn="base">
                  <a:spcBef>
                    <a:spcPct val="0"/>
                  </a:spcBef>
                  <a:spcAft>
                    <a:spcPct val="0"/>
                  </a:spcAft>
                </a:pPr>
                <a:r>
                  <a:rPr lang="en-US" sz="1600" dirty="0">
                    <a:solidFill>
                      <a:prstClr val="black"/>
                    </a:solidFill>
                    <a:latin typeface="Arial" charset="0"/>
                    <a:cs typeface="Arial" charset="0"/>
                  </a:rPr>
                  <a:t> </a:t>
                </a:r>
                <a:r>
                  <a:rPr lang="en-US" sz="1600" dirty="0">
                    <a:solidFill>
                      <a:srgbClr val="FFC000"/>
                    </a:solidFill>
                    <a:latin typeface="Arial" charset="0"/>
                    <a:cs typeface="Arial" charset="0"/>
                  </a:rPr>
                  <a:t>let</a:t>
                </a:r>
                <a:r>
                  <a:rPr lang="en-US" sz="1600" dirty="0">
                    <a:solidFill>
                      <a:srgbClr val="FFFFFF"/>
                    </a:solidFill>
                    <a:latin typeface="Arial" charset="0"/>
                    <a:cs typeface="Arial" charset="0"/>
                  </a:rPr>
                  <a:t> op (</a:t>
                </a:r>
                <a:r>
                  <a:rPr lang="en-US" sz="1600" dirty="0" err="1">
                    <a:solidFill>
                      <a:srgbClr val="FFFFFF"/>
                    </a:solidFill>
                    <a:latin typeface="Arial" charset="0"/>
                    <a:cs typeface="Arial" charset="0"/>
                  </a:rPr>
                  <a:t>qs:Qubits</a:t>
                </a:r>
                <a:r>
                  <a:rPr lang="en-US" sz="1600" dirty="0">
                    <a:solidFill>
                      <a:srgbClr val="FFFFFF"/>
                    </a:solidFill>
                    <a:latin typeface="Arial" charset="0"/>
                    <a:cs typeface="Arial" charset="0"/>
                  </a:rPr>
                  <a:t>) =</a:t>
                </a:r>
              </a:p>
              <a:p>
                <a:pPr defTabSz="1217583" fontAlgn="base">
                  <a:spcBef>
                    <a:spcPct val="0"/>
                  </a:spcBef>
                  <a:spcAft>
                    <a:spcPct val="0"/>
                  </a:spcAft>
                </a:pPr>
                <a:r>
                  <a:rPr lang="en-US" sz="1600" dirty="0">
                    <a:solidFill>
                      <a:prstClr val="black"/>
                    </a:solidFill>
                    <a:latin typeface="Arial" charset="0"/>
                    <a:cs typeface="Arial" charset="0"/>
                  </a:rPr>
                  <a:t>    </a:t>
                </a:r>
                <a:r>
                  <a:rPr lang="en-US" sz="1600" dirty="0" err="1">
                    <a:solidFill>
                      <a:srgbClr val="FFFFFF"/>
                    </a:solidFill>
                    <a:latin typeface="Arial" charset="0"/>
                    <a:cs typeface="Arial" charset="0"/>
                  </a:rPr>
                  <a:t>CCAdd</a:t>
                </a:r>
                <a:r>
                  <a:rPr lang="en-US" sz="1600" dirty="0">
                    <a:solidFill>
                      <a:srgbClr val="FFFFFF"/>
                    </a:solidFill>
                    <a:latin typeface="Arial" charset="0"/>
                    <a:cs typeface="Arial" charset="0"/>
                  </a:rPr>
                  <a:t> a </a:t>
                </a:r>
                <a:r>
                  <a:rPr lang="en-US" sz="1600" dirty="0" err="1">
                    <a:solidFill>
                      <a:srgbClr val="FFFFFF"/>
                    </a:solidFill>
                    <a:latin typeface="Arial" charset="0"/>
                    <a:cs typeface="Arial" charset="0"/>
                  </a:rPr>
                  <a:t>cbs</a:t>
                </a:r>
                <a:r>
                  <a:rPr lang="en-US" sz="1600" dirty="0">
                    <a:solidFill>
                      <a:prstClr val="black"/>
                    </a:solidFill>
                    <a:latin typeface="Arial" charset="0"/>
                    <a:cs typeface="Arial" charset="0"/>
                  </a:rPr>
                  <a:t>	</a:t>
                </a:r>
                <a:r>
                  <a:rPr lang="en-US" sz="1600" dirty="0">
                    <a:solidFill>
                      <a:srgbClr val="7FBA00">
                        <a:lumMod val="60000"/>
                        <a:lumOff val="40000"/>
                      </a:srgbClr>
                    </a:solidFill>
                    <a:latin typeface="Arial" charset="0"/>
                    <a:cs typeface="Arial" charset="0"/>
                  </a:rPr>
                  <a:t>// Add a to </a:t>
                </a:r>
                <a14:m>
                  <m:oMath xmlns:m="http://schemas.openxmlformats.org/officeDocument/2006/math" xmlns="">
                    <m:r>
                      <m:rPr>
                        <m:sty m:val="p"/>
                      </m:rPr>
                      <a:rPr lang="en-US" sz="1600">
                        <a:solidFill>
                          <a:srgbClr val="7FBA00">
                            <a:lumMod val="60000"/>
                            <a:lumOff val="40000"/>
                          </a:srgbClr>
                        </a:solidFill>
                        <a:latin typeface="Cambria Math"/>
                      </a:rPr>
                      <m:t>Φ</m:t>
                    </m:r>
                    <m:r>
                      <a:rPr lang="en-US" sz="1600" i="1">
                        <a:solidFill>
                          <a:srgbClr val="7FBA00">
                            <a:lumMod val="60000"/>
                            <a:lumOff val="40000"/>
                          </a:srgbClr>
                        </a:solidFill>
                        <a:latin typeface="Cambria Math"/>
                      </a:rPr>
                      <m:t>|</m:t>
                    </m:r>
                    <m:r>
                      <a:rPr lang="en-US" sz="1600" i="1">
                        <a:solidFill>
                          <a:srgbClr val="7FBA00">
                            <a:lumMod val="60000"/>
                            <a:lumOff val="40000"/>
                          </a:srgbClr>
                        </a:solidFill>
                        <a:latin typeface="Cambria Math"/>
                      </a:rPr>
                      <m:t>𝑏</m:t>
                    </m:r>
                    <m:r>
                      <a:rPr lang="en-US" sz="1600" i="1">
                        <a:solidFill>
                          <a:srgbClr val="7FBA00">
                            <a:lumMod val="60000"/>
                            <a:lumOff val="40000"/>
                          </a:srgbClr>
                        </a:solidFill>
                        <a:latin typeface="Cambria Math"/>
                      </a:rPr>
                      <m:t>⟩</m:t>
                    </m:r>
                  </m:oMath>
                </a14:m>
                <a:r>
                  <a:rPr lang="en-US" sz="1600" dirty="0">
                    <a:solidFill>
                      <a:srgbClr val="7FBA00">
                        <a:lumMod val="60000"/>
                        <a:lumOff val="40000"/>
                      </a:srgbClr>
                    </a:solidFill>
                    <a:latin typeface="Arial" charset="0"/>
                    <a:cs typeface="Arial" charset="0"/>
                  </a:rPr>
                  <a:t> </a:t>
                </a:r>
                <a:endParaRPr lang="en-US" sz="1600" dirty="0">
                  <a:solidFill>
                    <a:prstClr val="black"/>
                  </a:solidFill>
                  <a:latin typeface="Arial" charset="0"/>
                  <a:cs typeface="Arial" charset="0"/>
                </a:endParaRPr>
              </a:p>
              <a:p>
                <a:pPr defTabSz="1217583" fontAlgn="base">
                  <a:spcBef>
                    <a:spcPct val="0"/>
                  </a:spcBef>
                  <a:spcAft>
                    <a:spcPct val="0"/>
                  </a:spcAft>
                </a:pPr>
                <a:r>
                  <a:rPr lang="en-US" sz="1600" dirty="0">
                    <a:solidFill>
                      <a:prstClr val="black"/>
                    </a:solidFill>
                    <a:latin typeface="Arial" charset="0"/>
                    <a:cs typeface="Arial" charset="0"/>
                  </a:rPr>
                  <a:t>     </a:t>
                </a:r>
                <a:r>
                  <a:rPr lang="en-US" sz="1600" dirty="0" err="1">
                    <a:solidFill>
                      <a:srgbClr val="FFFFFF"/>
                    </a:solidFill>
                    <a:latin typeface="Arial" charset="0"/>
                    <a:cs typeface="Arial" charset="0"/>
                  </a:rPr>
                  <a:t>AddA</a:t>
                </a:r>
                <a:r>
                  <a:rPr lang="en-US" sz="1600" dirty="0">
                    <a:solidFill>
                      <a:srgbClr val="FFFFFF"/>
                    </a:solidFill>
                    <a:latin typeface="Arial" charset="0"/>
                    <a:cs typeface="Arial" charset="0"/>
                  </a:rPr>
                  <a:t>' N </a:t>
                </a:r>
                <a:r>
                  <a:rPr lang="en-US" sz="1600" dirty="0" err="1">
                    <a:solidFill>
                      <a:srgbClr val="FFFFFF"/>
                    </a:solidFill>
                    <a:latin typeface="Arial" charset="0"/>
                    <a:cs typeface="Arial" charset="0"/>
                  </a:rPr>
                  <a:t>bs</a:t>
                </a:r>
                <a:r>
                  <a:rPr lang="en-US" sz="1600" dirty="0">
                    <a:solidFill>
                      <a:srgbClr val="FFFFFF"/>
                    </a:solidFill>
                    <a:latin typeface="Arial" charset="0"/>
                    <a:cs typeface="Arial" charset="0"/>
                  </a:rPr>
                  <a:t> </a:t>
                </a:r>
                <a:r>
                  <a:rPr lang="en-US" sz="1600" dirty="0">
                    <a:solidFill>
                      <a:prstClr val="black"/>
                    </a:solidFill>
                    <a:latin typeface="Arial" charset="0"/>
                    <a:cs typeface="Arial" charset="0"/>
                  </a:rPr>
                  <a:t>	</a:t>
                </a:r>
                <a:r>
                  <a:rPr lang="en-US" sz="1600" dirty="0">
                    <a:solidFill>
                      <a:srgbClr val="7FBA00">
                        <a:lumMod val="60000"/>
                        <a:lumOff val="40000"/>
                      </a:srgbClr>
                    </a:solidFill>
                    <a:latin typeface="Arial" charset="0"/>
                    <a:cs typeface="Arial" charset="0"/>
                  </a:rPr>
                  <a:t>// Sub N from </a:t>
                </a:r>
                <a14:m>
                  <m:oMath xmlns:m="http://schemas.openxmlformats.org/officeDocument/2006/math" xmlns="">
                    <m:r>
                      <m:rPr>
                        <m:sty m:val="p"/>
                      </m:rPr>
                      <a:rPr lang="en-US" sz="1600">
                        <a:solidFill>
                          <a:srgbClr val="7FBA00">
                            <a:lumMod val="60000"/>
                            <a:lumOff val="40000"/>
                          </a:srgbClr>
                        </a:solidFill>
                        <a:latin typeface="Cambria Math" panose="02040503050406030204" pitchFamily="18" charset="0"/>
                        <a:cs typeface="Arial" charset="0"/>
                      </a:rPr>
                      <m:t>Φ</m:t>
                    </m:r>
                    <m:r>
                      <a:rPr lang="en-US" sz="1600">
                        <a:solidFill>
                          <a:srgbClr val="7FBA00">
                            <a:lumMod val="60000"/>
                            <a:lumOff val="40000"/>
                          </a:srgbClr>
                        </a:solidFill>
                        <a:latin typeface="Cambria Math" panose="02040503050406030204" pitchFamily="18" charset="0"/>
                        <a:cs typeface="Arial" charset="0"/>
                      </a:rPr>
                      <m:t>|</m:t>
                    </m:r>
                    <m:r>
                      <a:rPr lang="en-US" sz="1600">
                        <a:solidFill>
                          <a:srgbClr val="7FBA00">
                            <a:lumMod val="60000"/>
                            <a:lumOff val="40000"/>
                          </a:srgbClr>
                        </a:solidFill>
                        <a:latin typeface="Cambria Math" panose="02040503050406030204" pitchFamily="18" charset="0"/>
                        <a:cs typeface="Arial" charset="0"/>
                      </a:rPr>
                      <m:t>𝑎</m:t>
                    </m:r>
                    <m:r>
                      <a:rPr lang="en-US" sz="1600">
                        <a:solidFill>
                          <a:srgbClr val="7FBA00">
                            <a:lumMod val="60000"/>
                            <a:lumOff val="40000"/>
                          </a:srgbClr>
                        </a:solidFill>
                        <a:latin typeface="Cambria Math" panose="02040503050406030204" pitchFamily="18" charset="0"/>
                        <a:cs typeface="Arial" charset="0"/>
                      </a:rPr>
                      <m:t>+</m:t>
                    </m:r>
                    <m:r>
                      <a:rPr lang="en-US" sz="1600">
                        <a:solidFill>
                          <a:srgbClr val="7FBA00">
                            <a:lumMod val="60000"/>
                            <a:lumOff val="40000"/>
                          </a:srgbClr>
                        </a:solidFill>
                        <a:latin typeface="Cambria Math" panose="02040503050406030204" pitchFamily="18" charset="0"/>
                        <a:cs typeface="Arial" charset="0"/>
                      </a:rPr>
                      <m:t>𝑏</m:t>
                    </m:r>
                    <m:r>
                      <a:rPr lang="en-US" sz="1600">
                        <a:solidFill>
                          <a:srgbClr val="7FBA00">
                            <a:lumMod val="60000"/>
                            <a:lumOff val="40000"/>
                          </a:srgbClr>
                        </a:solidFill>
                        <a:latin typeface="Cambria Math" panose="02040503050406030204" pitchFamily="18" charset="0"/>
                        <a:cs typeface="Arial" charset="0"/>
                      </a:rPr>
                      <m:t>⟩</m:t>
                    </m:r>
                  </m:oMath>
                </a14:m>
                <a:endParaRPr lang="en-US" sz="1600" dirty="0">
                  <a:solidFill>
                    <a:srgbClr val="7FBA00">
                      <a:lumMod val="60000"/>
                      <a:lumOff val="40000"/>
                    </a:srgbClr>
                  </a:solidFill>
                  <a:latin typeface="Arial" charset="0"/>
                  <a:cs typeface="Arial" charset="0"/>
                </a:endParaRPr>
              </a:p>
              <a:p>
                <a:pPr defTabSz="1217583" fontAlgn="base">
                  <a:spcBef>
                    <a:spcPct val="0"/>
                  </a:spcBef>
                  <a:spcAft>
                    <a:spcPct val="0"/>
                  </a:spcAft>
                </a:pPr>
                <a:r>
                  <a:rPr lang="en-US" sz="1600" dirty="0">
                    <a:solidFill>
                      <a:prstClr val="black"/>
                    </a:solidFill>
                    <a:latin typeface="Arial" charset="0"/>
                    <a:cs typeface="Arial" charset="0"/>
                  </a:rPr>
                  <a:t>     </a:t>
                </a:r>
                <a:r>
                  <a:rPr lang="en-US" sz="1600" dirty="0">
                    <a:solidFill>
                      <a:srgbClr val="FFFFFF"/>
                    </a:solidFill>
                    <a:latin typeface="Arial" charset="0"/>
                    <a:cs typeface="Arial" charset="0"/>
                  </a:rPr>
                  <a:t>QFT' </a:t>
                </a:r>
                <a:r>
                  <a:rPr lang="en-US" sz="1600" dirty="0" err="1">
                    <a:solidFill>
                      <a:srgbClr val="FFFFFF"/>
                    </a:solidFill>
                    <a:latin typeface="Arial" charset="0"/>
                    <a:cs typeface="Arial" charset="0"/>
                  </a:rPr>
                  <a:t>bs</a:t>
                </a:r>
                <a:r>
                  <a:rPr lang="en-US" sz="1600" dirty="0">
                    <a:solidFill>
                      <a:prstClr val="black"/>
                    </a:solidFill>
                    <a:latin typeface="Arial" charset="0"/>
                    <a:cs typeface="Arial" charset="0"/>
                  </a:rPr>
                  <a:t>	                     </a:t>
                </a:r>
                <a:r>
                  <a:rPr lang="en-US" sz="1600" dirty="0">
                    <a:solidFill>
                      <a:srgbClr val="7FBA00">
                        <a:lumMod val="60000"/>
                        <a:lumOff val="40000"/>
                      </a:srgbClr>
                    </a:solidFill>
                    <a:latin typeface="Arial" charset="0"/>
                    <a:cs typeface="Arial" charset="0"/>
                  </a:rPr>
                  <a:t>// Inverse QFT of </a:t>
                </a:r>
                <a14:m>
                  <m:oMath xmlns:m="http://schemas.openxmlformats.org/officeDocument/2006/math" xmlns="">
                    <m:r>
                      <m:rPr>
                        <m:sty m:val="p"/>
                      </m:rPr>
                      <a:rPr lang="en-US" sz="1600">
                        <a:solidFill>
                          <a:srgbClr val="7FBA00">
                            <a:lumMod val="60000"/>
                            <a:lumOff val="40000"/>
                          </a:srgbClr>
                        </a:solidFill>
                        <a:latin typeface="Cambria Math" panose="02040503050406030204" pitchFamily="18" charset="0"/>
                        <a:cs typeface="Arial" charset="0"/>
                      </a:rPr>
                      <m:t>Φ</m:t>
                    </m:r>
                    <m:r>
                      <a:rPr lang="en-US" sz="1600">
                        <a:solidFill>
                          <a:srgbClr val="7FBA00">
                            <a:lumMod val="60000"/>
                            <a:lumOff val="40000"/>
                          </a:srgbClr>
                        </a:solidFill>
                        <a:latin typeface="Cambria Math" panose="02040503050406030204" pitchFamily="18" charset="0"/>
                        <a:cs typeface="Arial" charset="0"/>
                      </a:rPr>
                      <m:t>|</m:t>
                    </m:r>
                    <m:r>
                      <a:rPr lang="en-US" sz="1600">
                        <a:solidFill>
                          <a:srgbClr val="7FBA00">
                            <a:lumMod val="60000"/>
                            <a:lumOff val="40000"/>
                          </a:srgbClr>
                        </a:solidFill>
                        <a:latin typeface="Cambria Math" panose="02040503050406030204" pitchFamily="18" charset="0"/>
                        <a:cs typeface="Arial" charset="0"/>
                      </a:rPr>
                      <m:t>𝑎</m:t>
                    </m:r>
                    <m:r>
                      <a:rPr lang="en-US" sz="1600">
                        <a:solidFill>
                          <a:srgbClr val="7FBA00">
                            <a:lumMod val="60000"/>
                            <a:lumOff val="40000"/>
                          </a:srgbClr>
                        </a:solidFill>
                        <a:latin typeface="Cambria Math" panose="02040503050406030204" pitchFamily="18" charset="0"/>
                        <a:cs typeface="Arial" charset="0"/>
                      </a:rPr>
                      <m:t>+</m:t>
                    </m:r>
                    <m:r>
                      <a:rPr lang="en-US" sz="1600">
                        <a:solidFill>
                          <a:srgbClr val="7FBA00">
                            <a:lumMod val="60000"/>
                            <a:lumOff val="40000"/>
                          </a:srgbClr>
                        </a:solidFill>
                        <a:latin typeface="Cambria Math" panose="02040503050406030204" pitchFamily="18" charset="0"/>
                        <a:cs typeface="Arial" charset="0"/>
                      </a:rPr>
                      <m:t>𝑏</m:t>
                    </m:r>
                    <m:r>
                      <a:rPr lang="en-US" sz="1600">
                        <a:solidFill>
                          <a:srgbClr val="7FBA00">
                            <a:lumMod val="60000"/>
                            <a:lumOff val="40000"/>
                          </a:srgbClr>
                        </a:solidFill>
                        <a:latin typeface="Cambria Math" panose="02040503050406030204" pitchFamily="18" charset="0"/>
                        <a:cs typeface="Arial" charset="0"/>
                      </a:rPr>
                      <m:t>−</m:t>
                    </m:r>
                    <m:r>
                      <a:rPr lang="en-US" sz="1600">
                        <a:solidFill>
                          <a:srgbClr val="7FBA00">
                            <a:lumMod val="60000"/>
                            <a:lumOff val="40000"/>
                          </a:srgbClr>
                        </a:solidFill>
                        <a:latin typeface="Cambria Math" panose="02040503050406030204" pitchFamily="18" charset="0"/>
                        <a:cs typeface="Arial" charset="0"/>
                      </a:rPr>
                      <m:t>𝑁</m:t>
                    </m:r>
                    <m:r>
                      <a:rPr lang="en-US" sz="1600">
                        <a:solidFill>
                          <a:srgbClr val="7FBA00">
                            <a:lumMod val="60000"/>
                            <a:lumOff val="40000"/>
                          </a:srgbClr>
                        </a:solidFill>
                        <a:latin typeface="Cambria Math" panose="02040503050406030204" pitchFamily="18" charset="0"/>
                        <a:cs typeface="Arial" charset="0"/>
                      </a:rPr>
                      <m:t>⟩</m:t>
                    </m:r>
                  </m:oMath>
                </a14:m>
                <a:endParaRPr lang="en-US" sz="1600" dirty="0">
                  <a:solidFill>
                    <a:srgbClr val="7FBA00">
                      <a:lumMod val="60000"/>
                      <a:lumOff val="40000"/>
                    </a:srgbClr>
                  </a:solidFill>
                  <a:latin typeface="Arial" charset="0"/>
                  <a:cs typeface="Arial" charset="0"/>
                </a:endParaRPr>
              </a:p>
              <a:p>
                <a:pPr defTabSz="1217583" fontAlgn="base">
                  <a:spcBef>
                    <a:spcPct val="0"/>
                  </a:spcBef>
                  <a:spcAft>
                    <a:spcPct val="0"/>
                  </a:spcAft>
                </a:pPr>
                <a:r>
                  <a:rPr lang="en-US" sz="1600" dirty="0">
                    <a:solidFill>
                      <a:prstClr val="black"/>
                    </a:solidFill>
                    <a:latin typeface="Arial" charset="0"/>
                    <a:cs typeface="Arial" charset="0"/>
                  </a:rPr>
                  <a:t>     </a:t>
                </a:r>
                <a:r>
                  <a:rPr lang="en-US" sz="1600" dirty="0">
                    <a:solidFill>
                      <a:srgbClr val="FFFFFF"/>
                    </a:solidFill>
                    <a:latin typeface="Arial" charset="0"/>
                    <a:cs typeface="Arial" charset="0"/>
                  </a:rPr>
                  <a:t>CNOT [</a:t>
                </a:r>
                <a:r>
                  <a:rPr lang="en-US" sz="1600" dirty="0" err="1">
                    <a:solidFill>
                      <a:srgbClr val="FFFFFF"/>
                    </a:solidFill>
                    <a:latin typeface="Arial" charset="0"/>
                    <a:cs typeface="Arial" charset="0"/>
                  </a:rPr>
                  <a:t>bMx;anc</a:t>
                </a:r>
                <a:r>
                  <a:rPr lang="en-US" sz="1600" dirty="0">
                    <a:solidFill>
                      <a:srgbClr val="FFFFFF"/>
                    </a:solidFill>
                    <a:latin typeface="Arial" charset="0"/>
                    <a:cs typeface="Arial" charset="0"/>
                  </a:rPr>
                  <a:t>]</a:t>
                </a:r>
                <a:r>
                  <a:rPr lang="en-US" sz="1600" dirty="0">
                    <a:solidFill>
                      <a:prstClr val="black"/>
                    </a:solidFill>
                    <a:latin typeface="Arial" charset="0"/>
                    <a:cs typeface="Arial" charset="0"/>
                  </a:rPr>
                  <a:t> 	</a:t>
                </a:r>
                <a:r>
                  <a:rPr lang="en-US" sz="1600" dirty="0">
                    <a:solidFill>
                      <a:srgbClr val="7FBA00">
                        <a:lumMod val="60000"/>
                        <a:lumOff val="40000"/>
                      </a:srgbClr>
                    </a:solidFill>
                    <a:latin typeface="Arial" charset="0"/>
                    <a:cs typeface="Arial" charset="0"/>
                  </a:rPr>
                  <a:t>// Save top bit in Ancilla</a:t>
                </a:r>
              </a:p>
              <a:p>
                <a:pPr defTabSz="1217583" fontAlgn="base">
                  <a:spcBef>
                    <a:spcPct val="0"/>
                  </a:spcBef>
                  <a:spcAft>
                    <a:spcPct val="0"/>
                  </a:spcAft>
                </a:pPr>
                <a:r>
                  <a:rPr lang="en-US" sz="1600" dirty="0">
                    <a:solidFill>
                      <a:prstClr val="black"/>
                    </a:solidFill>
                    <a:latin typeface="Arial" charset="0"/>
                    <a:cs typeface="Arial" charset="0"/>
                  </a:rPr>
                  <a:t>     </a:t>
                </a:r>
                <a:r>
                  <a:rPr lang="en-US" sz="1600" dirty="0">
                    <a:solidFill>
                      <a:srgbClr val="FFFFFF"/>
                    </a:solidFill>
                    <a:latin typeface="Arial" charset="0"/>
                    <a:cs typeface="Arial" charset="0"/>
                  </a:rPr>
                  <a:t>QFT </a:t>
                </a:r>
                <a:r>
                  <a:rPr lang="en-US" sz="1600" dirty="0" err="1">
                    <a:solidFill>
                      <a:srgbClr val="FFFFFF"/>
                    </a:solidFill>
                    <a:latin typeface="Arial" charset="0"/>
                    <a:cs typeface="Arial" charset="0"/>
                  </a:rPr>
                  <a:t>bs</a:t>
                </a:r>
                <a:r>
                  <a:rPr lang="en-US" sz="1600" dirty="0">
                    <a:solidFill>
                      <a:prstClr val="black"/>
                    </a:solidFill>
                    <a:latin typeface="Arial" charset="0"/>
                    <a:cs typeface="Arial" charset="0"/>
                  </a:rPr>
                  <a:t> 		</a:t>
                </a:r>
                <a:r>
                  <a:rPr lang="en-US" sz="1600" dirty="0">
                    <a:solidFill>
                      <a:srgbClr val="7FBA00">
                        <a:lumMod val="60000"/>
                        <a:lumOff val="40000"/>
                      </a:srgbClr>
                    </a:solidFill>
                    <a:latin typeface="Arial" charset="0"/>
                    <a:cs typeface="Arial" charset="0"/>
                  </a:rPr>
                  <a:t>// QFT of </a:t>
                </a:r>
                <a:r>
                  <a:rPr lang="en-US" sz="1600" dirty="0" err="1">
                    <a:solidFill>
                      <a:srgbClr val="7FBA00">
                        <a:lumMod val="60000"/>
                        <a:lumOff val="40000"/>
                      </a:srgbClr>
                    </a:solidFill>
                    <a:latin typeface="Arial" charset="0"/>
                    <a:cs typeface="Arial" charset="0"/>
                  </a:rPr>
                  <a:t>a+b-N</a:t>
                </a:r>
                <a:endParaRPr lang="en-US" sz="1600" dirty="0">
                  <a:solidFill>
                    <a:srgbClr val="7FBA00">
                      <a:lumMod val="60000"/>
                      <a:lumOff val="40000"/>
                    </a:srgbClr>
                  </a:solidFill>
                  <a:latin typeface="Arial" charset="0"/>
                  <a:cs typeface="Arial" charset="0"/>
                </a:endParaRPr>
              </a:p>
              <a:p>
                <a:pPr defTabSz="1217583" fontAlgn="base">
                  <a:spcBef>
                    <a:spcPct val="0"/>
                  </a:spcBef>
                  <a:spcAft>
                    <a:spcPct val="0"/>
                  </a:spcAft>
                </a:pPr>
                <a:r>
                  <a:rPr lang="en-US" sz="1600" dirty="0">
                    <a:solidFill>
                      <a:prstClr val="black"/>
                    </a:solidFill>
                    <a:latin typeface="Arial" charset="0"/>
                    <a:cs typeface="Arial" charset="0"/>
                  </a:rPr>
                  <a:t>     </a:t>
                </a:r>
                <a:r>
                  <a:rPr lang="en-US" sz="1600" dirty="0" err="1">
                    <a:solidFill>
                      <a:srgbClr val="FFFFFF"/>
                    </a:solidFill>
                    <a:latin typeface="Arial" charset="0"/>
                    <a:cs typeface="Arial" charset="0"/>
                  </a:rPr>
                  <a:t>CAddA</a:t>
                </a:r>
                <a:r>
                  <a:rPr lang="en-US" sz="1600" dirty="0">
                    <a:solidFill>
                      <a:srgbClr val="FFFFFF"/>
                    </a:solidFill>
                    <a:latin typeface="Arial" charset="0"/>
                    <a:cs typeface="Arial" charset="0"/>
                  </a:rPr>
                  <a:t> N (</a:t>
                </a:r>
                <a:r>
                  <a:rPr lang="en-US" sz="1600" dirty="0" err="1">
                    <a:solidFill>
                      <a:srgbClr val="FFFFFF"/>
                    </a:solidFill>
                    <a:latin typeface="Arial" charset="0"/>
                    <a:cs typeface="Arial" charset="0"/>
                  </a:rPr>
                  <a:t>anc</a:t>
                </a:r>
                <a:r>
                  <a:rPr lang="en-US" sz="1600" dirty="0">
                    <a:solidFill>
                      <a:srgbClr val="FFFFFF"/>
                    </a:solidFill>
                    <a:latin typeface="Arial" charset="0"/>
                    <a:cs typeface="Arial" charset="0"/>
                  </a:rPr>
                  <a:t> :: </a:t>
                </a:r>
                <a:r>
                  <a:rPr lang="en-US" sz="1600" dirty="0" err="1">
                    <a:solidFill>
                      <a:srgbClr val="FFFFFF"/>
                    </a:solidFill>
                    <a:latin typeface="Arial" charset="0"/>
                    <a:cs typeface="Arial" charset="0"/>
                  </a:rPr>
                  <a:t>bs</a:t>
                </a:r>
                <a:r>
                  <a:rPr lang="en-US" sz="1600" dirty="0">
                    <a:solidFill>
                      <a:srgbClr val="FFFFFF"/>
                    </a:solidFill>
                    <a:latin typeface="Arial" charset="0"/>
                    <a:cs typeface="Arial" charset="0"/>
                  </a:rPr>
                  <a:t>)</a:t>
                </a:r>
                <a:r>
                  <a:rPr lang="en-US" sz="1600" dirty="0">
                    <a:solidFill>
                      <a:prstClr val="black"/>
                    </a:solidFill>
                    <a:latin typeface="Arial" charset="0"/>
                    <a:cs typeface="Arial" charset="0"/>
                  </a:rPr>
                  <a:t>	</a:t>
                </a:r>
                <a:r>
                  <a:rPr lang="en-US" sz="1600" dirty="0">
                    <a:solidFill>
                      <a:srgbClr val="7FBA00">
                        <a:lumMod val="60000"/>
                        <a:lumOff val="40000"/>
                      </a:srgbClr>
                    </a:solidFill>
                    <a:latin typeface="Arial" charset="0"/>
                    <a:cs typeface="Arial" charset="0"/>
                  </a:rPr>
                  <a:t>// Add back N if negative</a:t>
                </a:r>
              </a:p>
              <a:p>
                <a:pPr defTabSz="1217583" fontAlgn="base">
                  <a:spcBef>
                    <a:spcPct val="0"/>
                  </a:spcBef>
                  <a:spcAft>
                    <a:spcPct val="0"/>
                  </a:spcAft>
                </a:pPr>
                <a:r>
                  <a:rPr lang="en-US" sz="1600" dirty="0">
                    <a:solidFill>
                      <a:prstClr val="black"/>
                    </a:solidFill>
                    <a:latin typeface="Arial" charset="0"/>
                    <a:cs typeface="Arial" charset="0"/>
                  </a:rPr>
                  <a:t>     </a:t>
                </a:r>
                <a:r>
                  <a:rPr lang="en-US" sz="1600" dirty="0" err="1">
                    <a:solidFill>
                      <a:srgbClr val="FFFFFF"/>
                    </a:solidFill>
                    <a:latin typeface="Arial" charset="0"/>
                    <a:cs typeface="Arial" charset="0"/>
                  </a:rPr>
                  <a:t>CCAdd</a:t>
                </a:r>
                <a:r>
                  <a:rPr lang="en-US" sz="1600" dirty="0">
                    <a:solidFill>
                      <a:srgbClr val="FFFFFF"/>
                    </a:solidFill>
                    <a:latin typeface="Arial" charset="0"/>
                    <a:cs typeface="Arial" charset="0"/>
                  </a:rPr>
                  <a:t>' a </a:t>
                </a:r>
                <a:r>
                  <a:rPr lang="en-US" sz="1600" dirty="0" err="1">
                    <a:solidFill>
                      <a:srgbClr val="FFFFFF"/>
                    </a:solidFill>
                    <a:latin typeface="Arial" charset="0"/>
                    <a:cs typeface="Arial" charset="0"/>
                  </a:rPr>
                  <a:t>cbs</a:t>
                </a:r>
                <a:r>
                  <a:rPr lang="en-US" sz="1600" dirty="0">
                    <a:solidFill>
                      <a:prstClr val="black"/>
                    </a:solidFill>
                    <a:latin typeface="Arial" charset="0"/>
                    <a:cs typeface="Arial" charset="0"/>
                  </a:rPr>
                  <a:t> 	</a:t>
                </a:r>
                <a:r>
                  <a:rPr lang="en-US" sz="1600" dirty="0">
                    <a:solidFill>
                      <a:srgbClr val="7FBA00">
                        <a:lumMod val="60000"/>
                        <a:lumOff val="40000"/>
                      </a:srgbClr>
                    </a:solidFill>
                    <a:latin typeface="Arial" charset="0"/>
                    <a:cs typeface="Arial" charset="0"/>
                  </a:rPr>
                  <a:t>// Subtract a from </a:t>
                </a:r>
                <a14:m>
                  <m:oMath xmlns:m="http://schemas.openxmlformats.org/officeDocument/2006/math" xmlns="">
                    <m:r>
                      <m:rPr>
                        <m:sty m:val="p"/>
                      </m:rPr>
                      <a:rPr lang="en-US" sz="1600">
                        <a:solidFill>
                          <a:srgbClr val="7FBA00">
                            <a:lumMod val="60000"/>
                            <a:lumOff val="40000"/>
                          </a:srgbClr>
                        </a:solidFill>
                        <a:latin typeface="Cambria Math" panose="02040503050406030204" pitchFamily="18" charset="0"/>
                        <a:cs typeface="Arial" charset="0"/>
                      </a:rPr>
                      <m:t>Φ</m:t>
                    </m:r>
                    <m:r>
                      <a:rPr lang="en-US" sz="1600">
                        <a:solidFill>
                          <a:srgbClr val="7FBA00">
                            <a:lumMod val="60000"/>
                            <a:lumOff val="40000"/>
                          </a:srgbClr>
                        </a:solidFill>
                        <a:latin typeface="Cambria Math" panose="02040503050406030204" pitchFamily="18" charset="0"/>
                        <a:cs typeface="Arial" charset="0"/>
                      </a:rPr>
                      <m:t>|</m:t>
                    </m:r>
                    <m:r>
                      <a:rPr lang="en-US" sz="1600">
                        <a:solidFill>
                          <a:srgbClr val="7FBA00">
                            <a:lumMod val="60000"/>
                            <a:lumOff val="40000"/>
                          </a:srgbClr>
                        </a:solidFill>
                        <a:latin typeface="Cambria Math" panose="02040503050406030204" pitchFamily="18" charset="0"/>
                        <a:cs typeface="Arial" charset="0"/>
                      </a:rPr>
                      <m:t>𝑎</m:t>
                    </m:r>
                    <m:r>
                      <a:rPr lang="en-US" sz="1600">
                        <a:solidFill>
                          <a:srgbClr val="7FBA00">
                            <a:lumMod val="60000"/>
                            <a:lumOff val="40000"/>
                          </a:srgbClr>
                        </a:solidFill>
                        <a:latin typeface="Cambria Math" panose="02040503050406030204" pitchFamily="18" charset="0"/>
                        <a:cs typeface="Arial" charset="0"/>
                      </a:rPr>
                      <m:t>+</m:t>
                    </m:r>
                    <m:r>
                      <a:rPr lang="en-US" sz="1600">
                        <a:solidFill>
                          <a:srgbClr val="7FBA00">
                            <a:lumMod val="60000"/>
                            <a:lumOff val="40000"/>
                          </a:srgbClr>
                        </a:solidFill>
                        <a:latin typeface="Cambria Math" panose="02040503050406030204" pitchFamily="18" charset="0"/>
                        <a:cs typeface="Arial" charset="0"/>
                      </a:rPr>
                      <m:t>𝑏</m:t>
                    </m:r>
                    <m:r>
                      <a:rPr lang="en-US" sz="1600">
                        <a:solidFill>
                          <a:srgbClr val="7FBA00">
                            <a:lumMod val="60000"/>
                            <a:lumOff val="40000"/>
                          </a:srgbClr>
                        </a:solidFill>
                        <a:latin typeface="Cambria Math" panose="02040503050406030204" pitchFamily="18" charset="0"/>
                        <a:cs typeface="Arial" charset="0"/>
                      </a:rPr>
                      <m:t> </m:t>
                    </m:r>
                    <m:r>
                      <a:rPr lang="en-US" sz="1600">
                        <a:solidFill>
                          <a:srgbClr val="7FBA00">
                            <a:lumMod val="60000"/>
                            <a:lumOff val="40000"/>
                          </a:srgbClr>
                        </a:solidFill>
                        <a:latin typeface="Cambria Math" panose="02040503050406030204" pitchFamily="18" charset="0"/>
                        <a:cs typeface="Arial" charset="0"/>
                      </a:rPr>
                      <m:t>𝑚𝑜𝑑</m:t>
                    </m:r>
                    <m:r>
                      <a:rPr lang="en-US" sz="1600">
                        <a:solidFill>
                          <a:srgbClr val="7FBA00">
                            <a:lumMod val="60000"/>
                            <a:lumOff val="40000"/>
                          </a:srgbClr>
                        </a:solidFill>
                        <a:latin typeface="Cambria Math" panose="02040503050406030204" pitchFamily="18" charset="0"/>
                        <a:cs typeface="Arial" charset="0"/>
                      </a:rPr>
                      <m:t> </m:t>
                    </m:r>
                    <m:r>
                      <a:rPr lang="en-US" sz="1600">
                        <a:solidFill>
                          <a:srgbClr val="7FBA00">
                            <a:lumMod val="60000"/>
                            <a:lumOff val="40000"/>
                          </a:srgbClr>
                        </a:solidFill>
                        <a:latin typeface="Cambria Math" panose="02040503050406030204" pitchFamily="18" charset="0"/>
                        <a:cs typeface="Arial" charset="0"/>
                      </a:rPr>
                      <m:t>𝑁</m:t>
                    </m:r>
                    <m:r>
                      <a:rPr lang="en-US" sz="1600">
                        <a:solidFill>
                          <a:srgbClr val="7FBA00">
                            <a:lumMod val="60000"/>
                            <a:lumOff val="40000"/>
                          </a:srgbClr>
                        </a:solidFill>
                        <a:latin typeface="Cambria Math" panose="02040503050406030204" pitchFamily="18" charset="0"/>
                        <a:cs typeface="Arial" charset="0"/>
                      </a:rPr>
                      <m:t>⟩</m:t>
                    </m:r>
                  </m:oMath>
                </a14:m>
                <a:endParaRPr lang="en-US" sz="1600" dirty="0">
                  <a:solidFill>
                    <a:srgbClr val="7FBA00">
                      <a:lumMod val="60000"/>
                      <a:lumOff val="40000"/>
                    </a:srgbClr>
                  </a:solidFill>
                  <a:latin typeface="Arial" charset="0"/>
                  <a:cs typeface="Arial" charset="0"/>
                </a:endParaRPr>
              </a:p>
            </p:txBody>
          </p:sp>
        </mc:Choice>
        <mc:Fallback xmlns="">
          <p:sp>
            <p:nvSpPr>
              <p:cNvPr id="21" name="Rectangle 20"/>
              <p:cNvSpPr>
                <a:spLocks noRot="1" noChangeAspect="1" noMove="1" noResize="1" noEditPoints="1" noAdjustHandles="1" noChangeArrowheads="1" noChangeShapeType="1" noTextEdit="1"/>
              </p:cNvSpPr>
              <p:nvPr/>
            </p:nvSpPr>
            <p:spPr>
              <a:xfrm>
                <a:off x="393102" y="4138141"/>
                <a:ext cx="6092825" cy="2062103"/>
              </a:xfrm>
              <a:prstGeom prst="rect">
                <a:avLst/>
              </a:prstGeom>
              <a:blipFill rotWithShape="0">
                <a:blip r:embed="rId7"/>
                <a:stretch>
                  <a:fillRect t="-888" b="-2959"/>
                </a:stretch>
              </a:blipFill>
            </p:spPr>
            <p:txBody>
              <a:bodyPr/>
              <a:lstStyle/>
              <a:p>
                <a:r>
                  <a:rPr lang="en-US">
                    <a:noFill/>
                  </a:rPr>
                  <a:t> </a:t>
                </a:r>
              </a:p>
            </p:txBody>
          </p:sp>
        </mc:Fallback>
      </mc:AlternateContent>
      <p:sp>
        <p:nvSpPr>
          <p:cNvPr id="3" name="Title 2"/>
          <p:cNvSpPr>
            <a:spLocks noGrp="1"/>
          </p:cNvSpPr>
          <p:nvPr>
            <p:ph type="title"/>
          </p:nvPr>
        </p:nvSpPr>
        <p:spPr>
          <a:xfrm>
            <a:off x="353149" y="6169"/>
            <a:ext cx="10058400" cy="1219200"/>
          </a:xfrm>
        </p:spPr>
        <p:txBody>
          <a:bodyPr/>
          <a:lstStyle/>
          <a:p>
            <a:r>
              <a:rPr lang="en-US" dirty="0" smtClean="0"/>
              <a:t>Shor’s algorithm: Modular Adder</a:t>
            </a:r>
            <a:endParaRPr lang="en-US" dirty="0"/>
          </a:p>
        </p:txBody>
      </p:sp>
      <p:sp>
        <p:nvSpPr>
          <p:cNvPr id="6" name="TextBox 5"/>
          <p:cNvSpPr txBox="1"/>
          <p:nvPr/>
        </p:nvSpPr>
        <p:spPr>
          <a:xfrm>
            <a:off x="8355016" y="1492077"/>
            <a:ext cx="2990849" cy="1077218"/>
          </a:xfrm>
          <a:prstGeom prst="rect">
            <a:avLst/>
          </a:prstGeom>
          <a:noFill/>
        </p:spPr>
        <p:txBody>
          <a:bodyPr wrap="square" rtlCol="0">
            <a:spAutoFit/>
          </a:bodyPr>
          <a:lstStyle/>
          <a:p>
            <a:pPr defTabSz="1217583" fontAlgn="base">
              <a:spcBef>
                <a:spcPct val="0"/>
              </a:spcBef>
              <a:spcAft>
                <a:spcPct val="0"/>
              </a:spcAft>
            </a:pPr>
            <a:r>
              <a:rPr lang="en-US" sz="1600" dirty="0">
                <a:solidFill>
                  <a:srgbClr val="6DC2E9"/>
                </a:solidFill>
                <a:ea typeface="Segoe UI" pitchFamily="34" charset="0"/>
                <a:cs typeface="Segoe UI" pitchFamily="34" charset="0"/>
              </a:rPr>
              <a:t>As defined in: </a:t>
            </a:r>
          </a:p>
          <a:p>
            <a:pPr defTabSz="1217583" fontAlgn="base">
              <a:spcBef>
                <a:spcPct val="0"/>
              </a:spcBef>
              <a:spcAft>
                <a:spcPct val="0"/>
              </a:spcAft>
            </a:pPr>
            <a:r>
              <a:rPr lang="en-US" sz="1600" b="1" dirty="0">
                <a:solidFill>
                  <a:srgbClr val="6DC2E9"/>
                </a:solidFill>
                <a:ea typeface="Segoe UI" pitchFamily="34" charset="0"/>
                <a:cs typeface="Segoe UI" pitchFamily="34" charset="0"/>
              </a:rPr>
              <a:t>       </a:t>
            </a:r>
            <a:r>
              <a:rPr lang="en-US" sz="1600" b="1" dirty="0">
                <a:solidFill>
                  <a:srgbClr val="6DC2E9"/>
                </a:solidFill>
                <a:latin typeface="Arial" charset="0"/>
                <a:cs typeface="Arial" charset="0"/>
              </a:rPr>
              <a:t>Circuit for Shor’s</a:t>
            </a:r>
          </a:p>
          <a:p>
            <a:pPr defTabSz="1217583" fontAlgn="base">
              <a:spcBef>
                <a:spcPct val="0"/>
              </a:spcBef>
              <a:spcAft>
                <a:spcPct val="0"/>
              </a:spcAft>
            </a:pPr>
            <a:r>
              <a:rPr lang="en-US" sz="1600" b="1" dirty="0">
                <a:solidFill>
                  <a:srgbClr val="6DC2E9"/>
                </a:solidFill>
                <a:latin typeface="Arial" charset="0"/>
                <a:cs typeface="Arial" charset="0"/>
              </a:rPr>
              <a:t>algorithm using 2n+3 qubits</a:t>
            </a:r>
            <a:endParaRPr lang="en-US" sz="1600" dirty="0">
              <a:solidFill>
                <a:srgbClr val="6DC2E9"/>
              </a:solidFill>
              <a:latin typeface="Arial" charset="0"/>
              <a:cs typeface="Arial" charset="0"/>
            </a:endParaRPr>
          </a:p>
          <a:p>
            <a:pPr defTabSz="1217583" fontAlgn="base">
              <a:spcBef>
                <a:spcPct val="0"/>
              </a:spcBef>
              <a:spcAft>
                <a:spcPct val="0"/>
              </a:spcAft>
            </a:pPr>
            <a:r>
              <a:rPr lang="en-US" sz="1600" dirty="0">
                <a:solidFill>
                  <a:srgbClr val="6DC2E9"/>
                </a:solidFill>
                <a:latin typeface="Arial" charset="0"/>
                <a:cs typeface="Arial" charset="0"/>
              </a:rPr>
              <a:t>        – </a:t>
            </a:r>
            <a:r>
              <a:rPr lang="en-US" sz="1600" dirty="0" err="1">
                <a:solidFill>
                  <a:srgbClr val="6DC2E9"/>
                </a:solidFill>
                <a:latin typeface="Arial" charset="0"/>
                <a:cs typeface="Arial" charset="0"/>
              </a:rPr>
              <a:t>St</a:t>
            </a:r>
            <a:r>
              <a:rPr lang="en-US" sz="1600" dirty="0" err="1">
                <a:solidFill>
                  <a:srgbClr val="6DC2E9"/>
                </a:solidFill>
                <a:latin typeface="Arial"/>
                <a:cs typeface="Arial"/>
              </a:rPr>
              <a:t>é</a:t>
            </a:r>
            <a:r>
              <a:rPr lang="en-US" sz="1600" dirty="0" err="1">
                <a:solidFill>
                  <a:srgbClr val="6DC2E9"/>
                </a:solidFill>
                <a:latin typeface="Arial" charset="0"/>
                <a:cs typeface="Arial" charset="0"/>
              </a:rPr>
              <a:t>phane</a:t>
            </a:r>
            <a:r>
              <a:rPr lang="en-US" sz="1600" dirty="0">
                <a:solidFill>
                  <a:srgbClr val="6DC2E9"/>
                </a:solidFill>
                <a:latin typeface="Arial" charset="0"/>
                <a:cs typeface="Arial" charset="0"/>
              </a:rPr>
              <a:t> Beauregard</a:t>
            </a:r>
            <a:endParaRPr lang="en-US" sz="1600" dirty="0">
              <a:solidFill>
                <a:srgbClr val="6DC2E9"/>
              </a:solidFill>
              <a:ea typeface="Segoe UI" pitchFamily="34" charset="0"/>
              <a:cs typeface="Segoe UI" pitchFamily="34" charset="0"/>
            </a:endParaRPr>
          </a:p>
        </p:txBody>
      </p:sp>
      <p:sp>
        <p:nvSpPr>
          <p:cNvPr id="8" name="Rectangle 7"/>
          <p:cNvSpPr/>
          <p:nvPr/>
        </p:nvSpPr>
        <p:spPr>
          <a:xfrm>
            <a:off x="477839" y="1006725"/>
            <a:ext cx="2200275" cy="2076451"/>
          </a:xfrm>
          <a:prstGeom prst="rect">
            <a:avLst/>
          </a:prstGeom>
          <a:noFill/>
          <a:ln w="15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endParaRPr lang="en-US" sz="2400">
              <a:solidFill>
                <a:srgbClr val="FF0000"/>
              </a:solidFill>
            </a:endParaRPr>
          </a:p>
        </p:txBody>
      </p:sp>
      <p:sp>
        <p:nvSpPr>
          <p:cNvPr id="11" name="Rectangle 10"/>
          <p:cNvSpPr/>
          <p:nvPr/>
        </p:nvSpPr>
        <p:spPr>
          <a:xfrm>
            <a:off x="2678113" y="1006725"/>
            <a:ext cx="661987" cy="2076451"/>
          </a:xfrm>
          <a:prstGeom prst="rect">
            <a:avLst/>
          </a:prstGeom>
          <a:noFill/>
          <a:ln w="15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endParaRPr lang="en-US" sz="2400">
              <a:solidFill>
                <a:srgbClr val="FF0000"/>
              </a:solidFill>
            </a:endParaRPr>
          </a:p>
        </p:txBody>
      </p:sp>
      <p:sp>
        <p:nvSpPr>
          <p:cNvPr id="12" name="Rectangle 11"/>
          <p:cNvSpPr/>
          <p:nvPr/>
        </p:nvSpPr>
        <p:spPr>
          <a:xfrm>
            <a:off x="3344863" y="997200"/>
            <a:ext cx="1219200" cy="2076451"/>
          </a:xfrm>
          <a:prstGeom prst="rect">
            <a:avLst/>
          </a:prstGeom>
          <a:noFill/>
          <a:ln w="15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endParaRPr lang="en-US" sz="2400">
              <a:solidFill>
                <a:srgbClr val="FF0000"/>
              </a:solidFill>
            </a:endParaRPr>
          </a:p>
        </p:txBody>
      </p:sp>
      <p:sp>
        <p:nvSpPr>
          <p:cNvPr id="14" name="Rectangle 13"/>
          <p:cNvSpPr/>
          <p:nvPr/>
        </p:nvSpPr>
        <p:spPr>
          <a:xfrm>
            <a:off x="4745041" y="997200"/>
            <a:ext cx="1285872" cy="2076451"/>
          </a:xfrm>
          <a:prstGeom prst="rect">
            <a:avLst/>
          </a:prstGeom>
          <a:noFill/>
          <a:ln w="15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endParaRPr lang="en-US" sz="2400">
              <a:solidFill>
                <a:srgbClr val="FF0000"/>
              </a:solidFill>
            </a:endParaRPr>
          </a:p>
        </p:txBody>
      </p:sp>
      <p:sp>
        <p:nvSpPr>
          <p:cNvPr id="15" name="Rectangle 14"/>
          <p:cNvSpPr/>
          <p:nvPr/>
        </p:nvSpPr>
        <p:spPr>
          <a:xfrm>
            <a:off x="6030913" y="997200"/>
            <a:ext cx="1985963" cy="2076451"/>
          </a:xfrm>
          <a:prstGeom prst="rect">
            <a:avLst/>
          </a:prstGeom>
          <a:noFill/>
          <a:ln w="15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endParaRPr lang="en-US" sz="2400">
              <a:solidFill>
                <a:srgbClr val="FF0000"/>
              </a:solidFill>
            </a:endParaRPr>
          </a:p>
        </p:txBody>
      </p:sp>
      <p:sp>
        <p:nvSpPr>
          <p:cNvPr id="17" name="Rectangle 16"/>
          <p:cNvSpPr/>
          <p:nvPr/>
        </p:nvSpPr>
        <p:spPr>
          <a:xfrm>
            <a:off x="6416677" y="3001919"/>
            <a:ext cx="1328737" cy="1722596"/>
          </a:xfrm>
          <a:prstGeom prst="rect">
            <a:avLst/>
          </a:prstGeom>
          <a:noFill/>
          <a:ln w="15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endParaRPr lang="en-US" sz="2400">
              <a:solidFill>
                <a:srgbClr val="FF0000"/>
              </a:solidFill>
            </a:endParaRPr>
          </a:p>
        </p:txBody>
      </p:sp>
      <p:sp>
        <p:nvSpPr>
          <p:cNvPr id="18" name="Rectangle 17"/>
          <p:cNvSpPr/>
          <p:nvPr/>
        </p:nvSpPr>
        <p:spPr>
          <a:xfrm>
            <a:off x="7759702" y="2991326"/>
            <a:ext cx="395287" cy="1741645"/>
          </a:xfrm>
          <a:prstGeom prst="rect">
            <a:avLst/>
          </a:prstGeom>
          <a:noFill/>
          <a:ln w="15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endParaRPr lang="en-US" sz="2400">
              <a:solidFill>
                <a:prstClr val="white"/>
              </a:solidFill>
            </a:endParaRPr>
          </a:p>
        </p:txBody>
      </p:sp>
      <p:sp>
        <p:nvSpPr>
          <p:cNvPr id="19" name="Rectangle 18"/>
          <p:cNvSpPr/>
          <p:nvPr/>
        </p:nvSpPr>
        <p:spPr>
          <a:xfrm>
            <a:off x="8154990" y="2991326"/>
            <a:ext cx="1333500" cy="1741645"/>
          </a:xfrm>
          <a:prstGeom prst="rect">
            <a:avLst/>
          </a:prstGeom>
          <a:noFill/>
          <a:ln w="15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endParaRPr lang="en-US" sz="2400">
              <a:solidFill>
                <a:srgbClr val="FF0000"/>
              </a:solidFill>
            </a:endParaRPr>
          </a:p>
        </p:txBody>
      </p:sp>
      <p:sp>
        <p:nvSpPr>
          <p:cNvPr id="20" name="Rectangle 19"/>
          <p:cNvSpPr/>
          <p:nvPr/>
        </p:nvSpPr>
        <p:spPr>
          <a:xfrm>
            <a:off x="9526589" y="2991323"/>
            <a:ext cx="1990727" cy="1722597"/>
          </a:xfrm>
          <a:prstGeom prst="rect">
            <a:avLst/>
          </a:prstGeom>
          <a:noFill/>
          <a:ln w="15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endParaRPr lang="en-US" sz="2400">
              <a:solidFill>
                <a:srgbClr val="FF0000"/>
              </a:solidFill>
            </a:endParaRPr>
          </a:p>
        </p:txBody>
      </p:sp>
      <p:sp>
        <p:nvSpPr>
          <p:cNvPr id="13" name="Rectangle 12"/>
          <p:cNvSpPr/>
          <p:nvPr/>
        </p:nvSpPr>
        <p:spPr>
          <a:xfrm>
            <a:off x="4573589" y="997200"/>
            <a:ext cx="171451" cy="2076451"/>
          </a:xfrm>
          <a:prstGeom prst="rect">
            <a:avLst/>
          </a:prstGeom>
          <a:noFill/>
          <a:ln w="15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endParaRPr lang="en-US" sz="2400">
              <a:solidFill>
                <a:srgbClr val="FF0000"/>
              </a:solidFill>
            </a:endParaRPr>
          </a:p>
        </p:txBody>
      </p:sp>
      <p:sp>
        <p:nvSpPr>
          <p:cNvPr id="16" name="Rectangle 15"/>
          <p:cNvSpPr/>
          <p:nvPr/>
        </p:nvSpPr>
        <p:spPr>
          <a:xfrm>
            <a:off x="4364039" y="3001918"/>
            <a:ext cx="2066924" cy="1741647"/>
          </a:xfrm>
          <a:prstGeom prst="rect">
            <a:avLst/>
          </a:prstGeom>
          <a:noFill/>
          <a:ln w="158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583" fontAlgn="base">
              <a:spcBef>
                <a:spcPct val="0"/>
              </a:spcBef>
              <a:spcAft>
                <a:spcPct val="0"/>
              </a:spcAft>
            </a:pPr>
            <a:endParaRPr lang="en-US" sz="2400">
              <a:solidFill>
                <a:srgbClr val="FF0000"/>
              </a:solidFill>
            </a:endParaRPr>
          </a:p>
        </p:txBody>
      </p:sp>
      <p:sp>
        <p:nvSpPr>
          <p:cNvPr id="23" name="Footer Placeholder 2"/>
          <p:cNvSpPr txBox="1">
            <a:spLocks/>
          </p:cNvSpPr>
          <p:nvPr/>
        </p:nvSpPr>
        <p:spPr>
          <a:xfrm>
            <a:off x="4165600" y="6245225"/>
            <a:ext cx="3860800" cy="4762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Tree>
    <p:extLst>
      <p:ext uri="{BB962C8B-B14F-4D97-AF65-F5344CB8AC3E}">
        <p14:creationId xmlns:p14="http://schemas.microsoft.com/office/powerpoint/2010/main" val="1917312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1000"/>
                                        <p:tgtEl>
                                          <p:spTgt spid="21">
                                            <p:txEl>
                                              <p:pRg st="0" end="0"/>
                                            </p:txEl>
                                          </p:spTgt>
                                        </p:tgtEl>
                                      </p:cBhvr>
                                    </p:animEffect>
                                    <p:anim calcmode="lin" valueType="num">
                                      <p:cBhvr>
                                        <p:cTn id="8"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xEl>
                                              <p:pRg st="1" end="1"/>
                                            </p:txEl>
                                          </p:spTgt>
                                        </p:tgtEl>
                                        <p:attrNameLst>
                                          <p:attrName>style.visibility</p:attrName>
                                        </p:attrNameLst>
                                      </p:cBhvr>
                                      <p:to>
                                        <p:strVal val="visible"/>
                                      </p:to>
                                    </p:set>
                                    <p:animEffect transition="in" filter="fade">
                                      <p:cBhvr>
                                        <p:cTn id="14" dur="1000"/>
                                        <p:tgtEl>
                                          <p:spTgt spid="21">
                                            <p:txEl>
                                              <p:pRg st="1" end="1"/>
                                            </p:txEl>
                                          </p:spTgt>
                                        </p:tgtEl>
                                      </p:cBhvr>
                                    </p:animEffect>
                                    <p:anim calcmode="lin" valueType="num">
                                      <p:cBhvr>
                                        <p:cTn id="15" dur="1000" fill="hold"/>
                                        <p:tgtEl>
                                          <p:spTgt spid="2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1">
                                            <p:txEl>
                                              <p:pRg st="1" end="1"/>
                                            </p:txEl>
                                          </p:spTgt>
                                        </p:tgtEl>
                                        <p:attrNameLst>
                                          <p:attrName>ppt_y</p:attrName>
                                        </p:attrNameLst>
                                      </p:cBhvr>
                                      <p:tavLst>
                                        <p:tav tm="0">
                                          <p:val>
                                            <p:strVal val="#ppt_y+.1"/>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1">
                                            <p:txEl>
                                              <p:pRg st="2" end="2"/>
                                            </p:txEl>
                                          </p:spTgt>
                                        </p:tgtEl>
                                        <p:attrNameLst>
                                          <p:attrName>style.visibility</p:attrName>
                                        </p:attrNameLst>
                                      </p:cBhvr>
                                      <p:to>
                                        <p:strVal val="visible"/>
                                      </p:to>
                                    </p:set>
                                    <p:animEffect transition="in" filter="fade">
                                      <p:cBhvr>
                                        <p:cTn id="24" dur="1000"/>
                                        <p:tgtEl>
                                          <p:spTgt spid="21">
                                            <p:txEl>
                                              <p:pRg st="2" end="2"/>
                                            </p:txEl>
                                          </p:spTgt>
                                        </p:tgtEl>
                                      </p:cBhvr>
                                    </p:animEffect>
                                    <p:anim calcmode="lin" valueType="num">
                                      <p:cBhvr>
                                        <p:cTn id="25" dur="1000" fill="hold"/>
                                        <p:tgtEl>
                                          <p:spTgt spid="21">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21">
                                            <p:txEl>
                                              <p:pRg st="2" end="2"/>
                                            </p:txEl>
                                          </p:spTgt>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1">
                                            <p:txEl>
                                              <p:pRg st="3" end="3"/>
                                            </p:txEl>
                                          </p:spTgt>
                                        </p:tgtEl>
                                        <p:attrNameLst>
                                          <p:attrName>style.visibility</p:attrName>
                                        </p:attrNameLst>
                                      </p:cBhvr>
                                      <p:to>
                                        <p:strVal val="visible"/>
                                      </p:to>
                                    </p:set>
                                    <p:animEffect transition="in" filter="fade">
                                      <p:cBhvr>
                                        <p:cTn id="34" dur="1000"/>
                                        <p:tgtEl>
                                          <p:spTgt spid="21">
                                            <p:txEl>
                                              <p:pRg st="3" end="3"/>
                                            </p:txEl>
                                          </p:spTgt>
                                        </p:tgtEl>
                                      </p:cBhvr>
                                    </p:animEffect>
                                    <p:anim calcmode="lin" valueType="num">
                                      <p:cBhvr>
                                        <p:cTn id="35" dur="1000" fill="hold"/>
                                        <p:tgtEl>
                                          <p:spTgt spid="21">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21">
                                            <p:txEl>
                                              <p:pRg st="3" end="3"/>
                                            </p:txEl>
                                          </p:spTgt>
                                        </p:tgtEl>
                                        <p:attrNameLst>
                                          <p:attrName>ppt_y</p:attrName>
                                        </p:attrNameLst>
                                      </p:cBhvr>
                                      <p:tavLst>
                                        <p:tav tm="0">
                                          <p:val>
                                            <p:strVal val="#ppt_y+.1"/>
                                          </p:val>
                                        </p:tav>
                                        <p:tav tm="100000">
                                          <p:val>
                                            <p:strVal val="#ppt_y"/>
                                          </p:val>
                                        </p:tav>
                                      </p:tavLst>
                                    </p:anim>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21">
                                            <p:txEl>
                                              <p:pRg st="4" end="4"/>
                                            </p:txEl>
                                          </p:spTgt>
                                        </p:tgtEl>
                                        <p:attrNameLst>
                                          <p:attrName>style.visibility</p:attrName>
                                        </p:attrNameLst>
                                      </p:cBhvr>
                                      <p:to>
                                        <p:strVal val="visible"/>
                                      </p:to>
                                    </p:set>
                                    <p:animEffect transition="in" filter="fade">
                                      <p:cBhvr>
                                        <p:cTn id="44" dur="1000"/>
                                        <p:tgtEl>
                                          <p:spTgt spid="21">
                                            <p:txEl>
                                              <p:pRg st="4" end="4"/>
                                            </p:txEl>
                                          </p:spTgt>
                                        </p:tgtEl>
                                      </p:cBhvr>
                                    </p:animEffect>
                                    <p:anim calcmode="lin" valueType="num">
                                      <p:cBhvr>
                                        <p:cTn id="45" dur="1000" fill="hold"/>
                                        <p:tgtEl>
                                          <p:spTgt spid="21">
                                            <p:txEl>
                                              <p:pRg st="4" end="4"/>
                                            </p:txEl>
                                          </p:spTgt>
                                        </p:tgtEl>
                                        <p:attrNameLst>
                                          <p:attrName>ppt_x</p:attrName>
                                        </p:attrNameLst>
                                      </p:cBhvr>
                                      <p:tavLst>
                                        <p:tav tm="0">
                                          <p:val>
                                            <p:strVal val="#ppt_x"/>
                                          </p:val>
                                        </p:tav>
                                        <p:tav tm="100000">
                                          <p:val>
                                            <p:strVal val="#ppt_x"/>
                                          </p:val>
                                        </p:tav>
                                      </p:tavLst>
                                    </p:anim>
                                    <p:anim calcmode="lin" valueType="num">
                                      <p:cBhvr>
                                        <p:cTn id="46" dur="1000" fill="hold"/>
                                        <p:tgtEl>
                                          <p:spTgt spid="21">
                                            <p:txEl>
                                              <p:pRg st="4" end="4"/>
                                            </p:txEl>
                                          </p:spTgt>
                                        </p:tgtEl>
                                        <p:attrNameLst>
                                          <p:attrName>ppt_y</p:attrName>
                                        </p:attrNameLst>
                                      </p:cBhvr>
                                      <p:tavLst>
                                        <p:tav tm="0">
                                          <p:val>
                                            <p:strVal val="#ppt_y+.1"/>
                                          </p:val>
                                        </p:tav>
                                        <p:tav tm="100000">
                                          <p:val>
                                            <p:strVal val="#ppt_y"/>
                                          </p:val>
                                        </p:tav>
                                      </p:tavLst>
                                    </p:anim>
                                  </p:childTnLst>
                                </p:cTn>
                              </p:par>
                              <p:par>
                                <p:cTn id="47" presetID="10"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21">
                                            <p:txEl>
                                              <p:pRg st="5" end="5"/>
                                            </p:txEl>
                                          </p:spTgt>
                                        </p:tgtEl>
                                        <p:attrNameLst>
                                          <p:attrName>style.visibility</p:attrName>
                                        </p:attrNameLst>
                                      </p:cBhvr>
                                      <p:to>
                                        <p:strVal val="visible"/>
                                      </p:to>
                                    </p:set>
                                    <p:animEffect transition="in" filter="fade">
                                      <p:cBhvr>
                                        <p:cTn id="54" dur="1000"/>
                                        <p:tgtEl>
                                          <p:spTgt spid="21">
                                            <p:txEl>
                                              <p:pRg st="5" end="5"/>
                                            </p:txEl>
                                          </p:spTgt>
                                        </p:tgtEl>
                                      </p:cBhvr>
                                    </p:animEffect>
                                    <p:anim calcmode="lin" valueType="num">
                                      <p:cBhvr>
                                        <p:cTn id="55" dur="1000" fill="hold"/>
                                        <p:tgtEl>
                                          <p:spTgt spid="21">
                                            <p:txEl>
                                              <p:pRg st="5" end="5"/>
                                            </p:txEl>
                                          </p:spTgt>
                                        </p:tgtEl>
                                        <p:attrNameLst>
                                          <p:attrName>ppt_x</p:attrName>
                                        </p:attrNameLst>
                                      </p:cBhvr>
                                      <p:tavLst>
                                        <p:tav tm="0">
                                          <p:val>
                                            <p:strVal val="#ppt_x"/>
                                          </p:val>
                                        </p:tav>
                                        <p:tav tm="100000">
                                          <p:val>
                                            <p:strVal val="#ppt_x"/>
                                          </p:val>
                                        </p:tav>
                                      </p:tavLst>
                                    </p:anim>
                                    <p:anim calcmode="lin" valueType="num">
                                      <p:cBhvr>
                                        <p:cTn id="56" dur="1000" fill="hold"/>
                                        <p:tgtEl>
                                          <p:spTgt spid="21">
                                            <p:txEl>
                                              <p:pRg st="5" end="5"/>
                                            </p:txEl>
                                          </p:spTgt>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21">
                                            <p:txEl>
                                              <p:pRg st="6" end="6"/>
                                            </p:txEl>
                                          </p:spTgt>
                                        </p:tgtEl>
                                        <p:attrNameLst>
                                          <p:attrName>style.visibility</p:attrName>
                                        </p:attrNameLst>
                                      </p:cBhvr>
                                      <p:to>
                                        <p:strVal val="visible"/>
                                      </p:to>
                                    </p:set>
                                    <p:animEffect transition="in" filter="fade">
                                      <p:cBhvr>
                                        <p:cTn id="64" dur="1000"/>
                                        <p:tgtEl>
                                          <p:spTgt spid="21">
                                            <p:txEl>
                                              <p:pRg st="6" end="6"/>
                                            </p:txEl>
                                          </p:spTgt>
                                        </p:tgtEl>
                                      </p:cBhvr>
                                    </p:animEffect>
                                    <p:anim calcmode="lin" valueType="num">
                                      <p:cBhvr>
                                        <p:cTn id="65" dur="1000" fill="hold"/>
                                        <p:tgtEl>
                                          <p:spTgt spid="21">
                                            <p:txEl>
                                              <p:pRg st="6" end="6"/>
                                            </p:txEl>
                                          </p:spTgt>
                                        </p:tgtEl>
                                        <p:attrNameLst>
                                          <p:attrName>ppt_x</p:attrName>
                                        </p:attrNameLst>
                                      </p:cBhvr>
                                      <p:tavLst>
                                        <p:tav tm="0">
                                          <p:val>
                                            <p:strVal val="#ppt_x"/>
                                          </p:val>
                                        </p:tav>
                                        <p:tav tm="100000">
                                          <p:val>
                                            <p:strVal val="#ppt_x"/>
                                          </p:val>
                                        </p:tav>
                                      </p:tavLst>
                                    </p:anim>
                                    <p:anim calcmode="lin" valueType="num">
                                      <p:cBhvr>
                                        <p:cTn id="66" dur="1000" fill="hold"/>
                                        <p:tgtEl>
                                          <p:spTgt spid="21">
                                            <p:txEl>
                                              <p:pRg st="6" end="6"/>
                                            </p:txEl>
                                          </p:spTgt>
                                        </p:tgtEl>
                                        <p:attrNameLst>
                                          <p:attrName>ppt_y</p:attrName>
                                        </p:attrNameLst>
                                      </p:cBhvr>
                                      <p:tavLst>
                                        <p:tav tm="0">
                                          <p:val>
                                            <p:strVal val="#ppt_y+.1"/>
                                          </p:val>
                                        </p:tav>
                                        <p:tav tm="100000">
                                          <p:val>
                                            <p:strVal val="#ppt_y"/>
                                          </p:val>
                                        </p:tav>
                                      </p:tavLst>
                                    </p:anim>
                                  </p:childTnLst>
                                </p:cTn>
                              </p:par>
                              <p:par>
                                <p:cTn id="67" presetID="10"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21">
                                            <p:txEl>
                                              <p:pRg st="7" end="7"/>
                                            </p:txEl>
                                          </p:spTgt>
                                        </p:tgtEl>
                                        <p:attrNameLst>
                                          <p:attrName>style.visibility</p:attrName>
                                        </p:attrNameLst>
                                      </p:cBhvr>
                                      <p:to>
                                        <p:strVal val="visible"/>
                                      </p:to>
                                    </p:set>
                                    <p:animEffect transition="in" filter="fade">
                                      <p:cBhvr>
                                        <p:cTn id="74" dur="1000"/>
                                        <p:tgtEl>
                                          <p:spTgt spid="21">
                                            <p:txEl>
                                              <p:pRg st="7" end="7"/>
                                            </p:txEl>
                                          </p:spTgt>
                                        </p:tgtEl>
                                      </p:cBhvr>
                                    </p:animEffect>
                                    <p:anim calcmode="lin" valueType="num">
                                      <p:cBhvr>
                                        <p:cTn id="75" dur="1000" fill="hold"/>
                                        <p:tgtEl>
                                          <p:spTgt spid="21">
                                            <p:txEl>
                                              <p:pRg st="7" end="7"/>
                                            </p:txEl>
                                          </p:spTgt>
                                        </p:tgtEl>
                                        <p:attrNameLst>
                                          <p:attrName>ppt_x</p:attrName>
                                        </p:attrNameLst>
                                      </p:cBhvr>
                                      <p:tavLst>
                                        <p:tav tm="0">
                                          <p:val>
                                            <p:strVal val="#ppt_x"/>
                                          </p:val>
                                        </p:tav>
                                        <p:tav tm="100000">
                                          <p:val>
                                            <p:strVal val="#ppt_x"/>
                                          </p:val>
                                        </p:tav>
                                      </p:tavLst>
                                    </p:anim>
                                    <p:anim calcmode="lin" valueType="num">
                                      <p:cBhvr>
                                        <p:cTn id="76" dur="1000" fill="hold"/>
                                        <p:tgtEl>
                                          <p:spTgt spid="21">
                                            <p:txEl>
                                              <p:pRg st="7" end="7"/>
                                            </p:txEl>
                                          </p:spTgt>
                                        </p:tgtEl>
                                        <p:attrNameLst>
                                          <p:attrName>ppt_y</p:attrName>
                                        </p:attrNameLst>
                                      </p:cBhvr>
                                      <p:tavLst>
                                        <p:tav tm="0">
                                          <p:val>
                                            <p:strVal val="#ppt_y+.1"/>
                                          </p:val>
                                        </p:tav>
                                        <p:tav tm="100000">
                                          <p:val>
                                            <p:strVal val="#ppt_y"/>
                                          </p:val>
                                        </p:tav>
                                      </p:tavLst>
                                    </p:anim>
                                  </p:childTnLst>
                                </p:cTn>
                              </p:par>
                              <p:par>
                                <p:cTn id="77" presetID="10" presetClass="entr" presetSubtype="0"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7">
                                            <p:txEl>
                                              <p:pRg st="2" end="2"/>
                                            </p:txEl>
                                          </p:spTgt>
                                        </p:tgtEl>
                                        <p:attrNameLst>
                                          <p:attrName>style.visibility</p:attrName>
                                        </p:attrNameLst>
                                      </p:cBhvr>
                                      <p:to>
                                        <p:strVal val="visible"/>
                                      </p:to>
                                    </p:set>
                                    <p:animEffect transition="in" filter="fade">
                                      <p:cBhvr>
                                        <p:cTn id="84" dur="1000"/>
                                        <p:tgtEl>
                                          <p:spTgt spid="7">
                                            <p:txEl>
                                              <p:pRg st="2" end="2"/>
                                            </p:txEl>
                                          </p:spTgt>
                                        </p:tgtEl>
                                      </p:cBhvr>
                                    </p:animEffect>
                                    <p:anim calcmode="lin" valueType="num">
                                      <p:cBhvr>
                                        <p:cTn id="85"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86" dur="1000" fill="hold"/>
                                        <p:tgtEl>
                                          <p:spTgt spid="7">
                                            <p:txEl>
                                              <p:pRg st="2" end="2"/>
                                            </p:txEl>
                                          </p:spTgt>
                                        </p:tgtEl>
                                        <p:attrNameLst>
                                          <p:attrName>ppt_y</p:attrName>
                                        </p:attrNameLst>
                                      </p:cBhvr>
                                      <p:tavLst>
                                        <p:tav tm="0">
                                          <p:val>
                                            <p:strVal val="#ppt_y+.1"/>
                                          </p:val>
                                        </p:tav>
                                        <p:tav tm="100000">
                                          <p:val>
                                            <p:strVal val="#ppt_y"/>
                                          </p:val>
                                        </p:tav>
                                      </p:tavLst>
                                    </p:anim>
                                  </p:childTnLst>
                                </p:cTn>
                              </p:par>
                              <p:par>
                                <p:cTn id="87" presetID="10" presetClass="entr" presetSubtype="0" fill="hold" grpId="0" nodeType="with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fade">
                                      <p:cBhvr>
                                        <p:cTn id="89"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7">
                                            <p:txEl>
                                              <p:pRg st="3" end="3"/>
                                            </p:txEl>
                                          </p:spTgt>
                                        </p:tgtEl>
                                        <p:attrNameLst>
                                          <p:attrName>style.visibility</p:attrName>
                                        </p:attrNameLst>
                                      </p:cBhvr>
                                      <p:to>
                                        <p:strVal val="visible"/>
                                      </p:to>
                                    </p:set>
                                    <p:animEffect transition="in" filter="fade">
                                      <p:cBhvr>
                                        <p:cTn id="94" dur="1000"/>
                                        <p:tgtEl>
                                          <p:spTgt spid="7">
                                            <p:txEl>
                                              <p:pRg st="3" end="3"/>
                                            </p:txEl>
                                          </p:spTgt>
                                        </p:tgtEl>
                                      </p:cBhvr>
                                    </p:animEffect>
                                    <p:anim calcmode="lin" valueType="num">
                                      <p:cBhvr>
                                        <p:cTn id="9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96" dur="1000" fill="hold"/>
                                        <p:tgtEl>
                                          <p:spTgt spid="7">
                                            <p:txEl>
                                              <p:pRg st="3" end="3"/>
                                            </p:txEl>
                                          </p:spTgt>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7">
                                            <p:txEl>
                                              <p:pRg st="4" end="4"/>
                                            </p:txEl>
                                          </p:spTgt>
                                        </p:tgtEl>
                                        <p:attrNameLst>
                                          <p:attrName>style.visibility</p:attrName>
                                        </p:attrNameLst>
                                      </p:cBhvr>
                                      <p:to>
                                        <p:strVal val="visible"/>
                                      </p:to>
                                    </p:set>
                                    <p:animEffect transition="in" filter="fade">
                                      <p:cBhvr>
                                        <p:cTn id="99" dur="1000"/>
                                        <p:tgtEl>
                                          <p:spTgt spid="7">
                                            <p:txEl>
                                              <p:pRg st="4" end="4"/>
                                            </p:txEl>
                                          </p:spTgt>
                                        </p:tgtEl>
                                      </p:cBhvr>
                                    </p:animEffect>
                                    <p:anim calcmode="lin" valueType="num">
                                      <p:cBhvr>
                                        <p:cTn id="100"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101" dur="1000" fill="hold"/>
                                        <p:tgtEl>
                                          <p:spTgt spid="7">
                                            <p:txEl>
                                              <p:pRg st="4" end="4"/>
                                            </p:txEl>
                                          </p:spTgt>
                                        </p:tgtEl>
                                        <p:attrNameLst>
                                          <p:attrName>ppt_y</p:attrName>
                                        </p:attrNameLst>
                                      </p:cBhvr>
                                      <p:tavLst>
                                        <p:tav tm="0">
                                          <p:val>
                                            <p:strVal val="#ppt_y+.1"/>
                                          </p:val>
                                        </p:tav>
                                        <p:tav tm="100000">
                                          <p:val>
                                            <p:strVal val="#ppt_y"/>
                                          </p:val>
                                        </p:tav>
                                      </p:tavLst>
                                    </p:anim>
                                  </p:childTnLst>
                                </p:cTn>
                              </p:par>
                              <p:par>
                                <p:cTn id="102" presetID="42" presetClass="entr" presetSubtype="0" fill="hold" nodeType="withEffect">
                                  <p:stCondLst>
                                    <p:cond delay="0"/>
                                  </p:stCondLst>
                                  <p:childTnLst>
                                    <p:set>
                                      <p:cBhvr>
                                        <p:cTn id="103" dur="1" fill="hold">
                                          <p:stCondLst>
                                            <p:cond delay="0"/>
                                          </p:stCondLst>
                                        </p:cTn>
                                        <p:tgtEl>
                                          <p:spTgt spid="7">
                                            <p:txEl>
                                              <p:pRg st="5" end="5"/>
                                            </p:txEl>
                                          </p:spTgt>
                                        </p:tgtEl>
                                        <p:attrNameLst>
                                          <p:attrName>style.visibility</p:attrName>
                                        </p:attrNameLst>
                                      </p:cBhvr>
                                      <p:to>
                                        <p:strVal val="visible"/>
                                      </p:to>
                                    </p:set>
                                    <p:animEffect transition="in" filter="fade">
                                      <p:cBhvr>
                                        <p:cTn id="104" dur="1000"/>
                                        <p:tgtEl>
                                          <p:spTgt spid="7">
                                            <p:txEl>
                                              <p:pRg st="5" end="5"/>
                                            </p:txEl>
                                          </p:spTgt>
                                        </p:tgtEl>
                                      </p:cBhvr>
                                    </p:animEffect>
                                    <p:anim calcmode="lin" valueType="num">
                                      <p:cBhvr>
                                        <p:cTn id="105"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106" dur="1000" fill="hold"/>
                                        <p:tgtEl>
                                          <p:spTgt spid="7">
                                            <p:txEl>
                                              <p:pRg st="5" end="5"/>
                                            </p:txEl>
                                          </p:spTgt>
                                        </p:tgtEl>
                                        <p:attrNameLst>
                                          <p:attrName>ppt_y</p:attrName>
                                        </p:attrNameLst>
                                      </p:cBhvr>
                                      <p:tavLst>
                                        <p:tav tm="0">
                                          <p:val>
                                            <p:strVal val="#ppt_y+.1"/>
                                          </p:val>
                                        </p:tav>
                                        <p:tav tm="100000">
                                          <p:val>
                                            <p:strVal val="#ppt_y"/>
                                          </p:val>
                                        </p:tav>
                                      </p:tavLst>
                                    </p:anim>
                                  </p:childTnLst>
                                </p:cTn>
                              </p:par>
                              <p:par>
                                <p:cTn id="107" presetID="10" presetClass="entr" presetSubtype="0" fill="hold" grpId="0" nodeType="withEffect">
                                  <p:stCondLst>
                                    <p:cond delay="0"/>
                                  </p:stCondLst>
                                  <p:childTnLst>
                                    <p:set>
                                      <p:cBhvr>
                                        <p:cTn id="108" dur="1" fill="hold">
                                          <p:stCondLst>
                                            <p:cond delay="0"/>
                                          </p:stCondLst>
                                        </p:cTn>
                                        <p:tgtEl>
                                          <p:spTgt spid="18"/>
                                        </p:tgtEl>
                                        <p:attrNameLst>
                                          <p:attrName>style.visibility</p:attrName>
                                        </p:attrNameLst>
                                      </p:cBhvr>
                                      <p:to>
                                        <p:strVal val="visible"/>
                                      </p:to>
                                    </p:set>
                                    <p:animEffect transition="in" filter="fade">
                                      <p:cBhvr>
                                        <p:cTn id="109"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nodeType="clickEffect">
                                  <p:stCondLst>
                                    <p:cond delay="0"/>
                                  </p:stCondLst>
                                  <p:childTnLst>
                                    <p:set>
                                      <p:cBhvr>
                                        <p:cTn id="113" dur="1" fill="hold">
                                          <p:stCondLst>
                                            <p:cond delay="0"/>
                                          </p:stCondLst>
                                        </p:cTn>
                                        <p:tgtEl>
                                          <p:spTgt spid="7">
                                            <p:txEl>
                                              <p:pRg st="6" end="6"/>
                                            </p:txEl>
                                          </p:spTgt>
                                        </p:tgtEl>
                                        <p:attrNameLst>
                                          <p:attrName>style.visibility</p:attrName>
                                        </p:attrNameLst>
                                      </p:cBhvr>
                                      <p:to>
                                        <p:strVal val="visible"/>
                                      </p:to>
                                    </p:set>
                                    <p:animEffect transition="in" filter="fade">
                                      <p:cBhvr>
                                        <p:cTn id="114" dur="1000"/>
                                        <p:tgtEl>
                                          <p:spTgt spid="7">
                                            <p:txEl>
                                              <p:pRg st="6" end="6"/>
                                            </p:txEl>
                                          </p:spTgt>
                                        </p:tgtEl>
                                      </p:cBhvr>
                                    </p:animEffect>
                                    <p:anim calcmode="lin" valueType="num">
                                      <p:cBhvr>
                                        <p:cTn id="115"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116" dur="1000" fill="hold"/>
                                        <p:tgtEl>
                                          <p:spTgt spid="7">
                                            <p:txEl>
                                              <p:pRg st="6" end="6"/>
                                            </p:txEl>
                                          </p:spTgt>
                                        </p:tgtEl>
                                        <p:attrNameLst>
                                          <p:attrName>ppt_y</p:attrName>
                                        </p:attrNameLst>
                                      </p:cBhvr>
                                      <p:tavLst>
                                        <p:tav tm="0">
                                          <p:val>
                                            <p:strVal val="#ppt_y+.1"/>
                                          </p:val>
                                        </p:tav>
                                        <p:tav tm="100000">
                                          <p:val>
                                            <p:strVal val="#ppt_y"/>
                                          </p:val>
                                        </p:tav>
                                      </p:tavLst>
                                    </p:anim>
                                  </p:childTnLst>
                                </p:cTn>
                              </p:par>
                              <p:par>
                                <p:cTn id="117" presetID="10" presetClass="entr" presetSubtype="0" fill="hold" grpId="0" nodeType="withEffect">
                                  <p:stCondLst>
                                    <p:cond delay="0"/>
                                  </p:stCondLst>
                                  <p:childTnLst>
                                    <p:set>
                                      <p:cBhvr>
                                        <p:cTn id="118" dur="1" fill="hold">
                                          <p:stCondLst>
                                            <p:cond delay="0"/>
                                          </p:stCondLst>
                                        </p:cTn>
                                        <p:tgtEl>
                                          <p:spTgt spid="19"/>
                                        </p:tgtEl>
                                        <p:attrNameLst>
                                          <p:attrName>style.visibility</p:attrName>
                                        </p:attrNameLst>
                                      </p:cBhvr>
                                      <p:to>
                                        <p:strVal val="visible"/>
                                      </p:to>
                                    </p:set>
                                    <p:animEffect transition="in" filter="fade">
                                      <p:cBhvr>
                                        <p:cTn id="119"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20" fill="hold">
                      <p:stCondLst>
                        <p:cond delay="indefinite"/>
                      </p:stCondLst>
                      <p:childTnLst>
                        <p:par>
                          <p:cTn id="121" fill="hold">
                            <p:stCondLst>
                              <p:cond delay="0"/>
                            </p:stCondLst>
                            <p:childTnLst>
                              <p:par>
                                <p:cTn id="122" presetID="42" presetClass="entr" presetSubtype="0" fill="hold" nodeType="clickEffect">
                                  <p:stCondLst>
                                    <p:cond delay="0"/>
                                  </p:stCondLst>
                                  <p:childTnLst>
                                    <p:set>
                                      <p:cBhvr>
                                        <p:cTn id="123" dur="1" fill="hold">
                                          <p:stCondLst>
                                            <p:cond delay="0"/>
                                          </p:stCondLst>
                                        </p:cTn>
                                        <p:tgtEl>
                                          <p:spTgt spid="7">
                                            <p:txEl>
                                              <p:pRg st="7" end="7"/>
                                            </p:txEl>
                                          </p:spTgt>
                                        </p:tgtEl>
                                        <p:attrNameLst>
                                          <p:attrName>style.visibility</p:attrName>
                                        </p:attrNameLst>
                                      </p:cBhvr>
                                      <p:to>
                                        <p:strVal val="visible"/>
                                      </p:to>
                                    </p:set>
                                    <p:animEffect transition="in" filter="fade">
                                      <p:cBhvr>
                                        <p:cTn id="124" dur="1000"/>
                                        <p:tgtEl>
                                          <p:spTgt spid="7">
                                            <p:txEl>
                                              <p:pRg st="7" end="7"/>
                                            </p:txEl>
                                          </p:spTgt>
                                        </p:tgtEl>
                                      </p:cBhvr>
                                    </p:animEffect>
                                    <p:anim calcmode="lin" valueType="num">
                                      <p:cBhvr>
                                        <p:cTn id="125"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126" dur="1000" fill="hold"/>
                                        <p:tgtEl>
                                          <p:spTgt spid="7">
                                            <p:txEl>
                                              <p:pRg st="7" end="7"/>
                                            </p:txEl>
                                          </p:spTgt>
                                        </p:tgtEl>
                                        <p:attrNameLst>
                                          <p:attrName>ppt_y</p:attrName>
                                        </p:attrNameLst>
                                      </p:cBhvr>
                                      <p:tavLst>
                                        <p:tav tm="0">
                                          <p:val>
                                            <p:strVal val="#ppt_y+.1"/>
                                          </p:val>
                                        </p:tav>
                                        <p:tav tm="100000">
                                          <p:val>
                                            <p:strVal val="#ppt_y"/>
                                          </p:val>
                                        </p:tav>
                                      </p:tavLst>
                                    </p:anim>
                                  </p:childTnLst>
                                </p:cTn>
                              </p:par>
                              <p:par>
                                <p:cTn id="127" presetID="10" presetClass="entr" presetSubtype="0" fill="hold" grpId="0" nodeType="withEffect">
                                  <p:stCondLst>
                                    <p:cond delay="0"/>
                                  </p:stCondLst>
                                  <p:childTnLst>
                                    <p:set>
                                      <p:cBhvr>
                                        <p:cTn id="128" dur="1" fill="hold">
                                          <p:stCondLst>
                                            <p:cond delay="0"/>
                                          </p:stCondLst>
                                        </p:cTn>
                                        <p:tgtEl>
                                          <p:spTgt spid="20"/>
                                        </p:tgtEl>
                                        <p:attrNameLst>
                                          <p:attrName>style.visibility</p:attrName>
                                        </p:attrNameLst>
                                      </p:cBhvr>
                                      <p:to>
                                        <p:strVal val="visible"/>
                                      </p:to>
                                    </p:set>
                                    <p:animEffect transition="in" filter="fade">
                                      <p:cBhvr>
                                        <p:cTn id="129"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4" grpId="0" animBg="1"/>
      <p:bldP spid="15" grpId="0" animBg="1"/>
      <p:bldP spid="17" grpId="0" animBg="1"/>
      <p:bldP spid="18" grpId="0" animBg="1"/>
      <p:bldP spid="19" grpId="0" animBg="1"/>
      <p:bldP spid="20" grpId="0" animBg="1"/>
      <p:bldP spid="13"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Shor’s algorithm simulation</a:t>
            </a:r>
            <a:endParaRPr lang="en-US" dirty="0"/>
          </a:p>
        </p:txBody>
      </p:sp>
      <p:pic>
        <p:nvPicPr>
          <p:cNvPr id="4" name="Picture 3"/>
          <p:cNvPicPr>
            <a:picLocks noChangeAspect="1"/>
          </p:cNvPicPr>
          <p:nvPr/>
        </p:nvPicPr>
        <p:blipFill>
          <a:blip r:embed="rId3"/>
          <a:stretch>
            <a:fillRect/>
          </a:stretch>
        </p:blipFill>
        <p:spPr>
          <a:xfrm>
            <a:off x="2480096" y="1253669"/>
            <a:ext cx="6785459" cy="5145585"/>
          </a:xfrm>
          <a:prstGeom prst="rect">
            <a:avLst/>
          </a:prstGeom>
        </p:spPr>
      </p:pic>
      <p:sp>
        <p:nvSpPr>
          <p:cNvPr id="5" name="Footer Placeholder 2"/>
          <p:cNvSpPr txBox="1">
            <a:spLocks/>
          </p:cNvSpPr>
          <p:nvPr/>
        </p:nvSpPr>
        <p:spPr>
          <a:xfrm>
            <a:off x="4165600" y="6245225"/>
            <a:ext cx="3860800" cy="4762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Tree>
    <p:extLst>
      <p:ext uri="{BB962C8B-B14F-4D97-AF65-F5344CB8AC3E}">
        <p14:creationId xmlns:p14="http://schemas.microsoft.com/office/powerpoint/2010/main" val="1906969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extBox 4"/>
          <p:cNvSpPr txBox="1"/>
          <p:nvPr/>
        </p:nvSpPr>
        <p:spPr>
          <a:xfrm>
            <a:off x="93785" y="1152887"/>
            <a:ext cx="5908969" cy="4833439"/>
          </a:xfrm>
          <a:prstGeom prst="rect">
            <a:avLst/>
          </a:prstGeom>
          <a:noFill/>
        </p:spPr>
        <p:txBody>
          <a:bodyPr wrap="square" rtlCol="0">
            <a:spAutoFit/>
          </a:bodyPr>
          <a:lstStyle/>
          <a:p>
            <a:pPr defTabSz="609585"/>
            <a:r>
              <a:rPr lang="en-US" sz="1467" b="1" dirty="0">
                <a:solidFill>
                  <a:srgbClr val="FFFFFE"/>
                </a:solidFill>
              </a:rPr>
              <a:t>Can quantum chemistry be performed on a small quantum computer</a:t>
            </a:r>
            <a:r>
              <a:rPr lang="en-US" sz="1467" dirty="0">
                <a:solidFill>
                  <a:srgbClr val="FFFFFE"/>
                </a:solidFill>
              </a:rPr>
              <a:t>: Dave Wecker, Bela Bauer, Bryan K. Clark, Matthew B. Hastings, Matthias Troyer</a:t>
            </a:r>
          </a:p>
          <a:p>
            <a:pPr defTabSz="609585"/>
            <a:endParaRPr lang="en-US" sz="1467" dirty="0">
              <a:solidFill>
                <a:srgbClr val="FFFFFE"/>
              </a:solidFill>
            </a:endParaRPr>
          </a:p>
          <a:p>
            <a:pPr defTabSz="609585"/>
            <a:r>
              <a:rPr lang="en-US" sz="1467" dirty="0">
                <a:solidFill>
                  <a:srgbClr val="FFFFFE"/>
                </a:solidFill>
              </a:rPr>
              <a:t>As quantum computing technology improves and quantum computers with a small but non-trivial number of N &gt; 100 qubits appear feasible in the near future the question of possible applications of small quantum computers gains importance. One frequently mentioned application is Feynman's original proposal of simulating quantum systems, and in particular the electronic structure of molecules and materials. In this paper, we analyze the computational requirements for one of the standard algorithms to perform quantum chemistry on a quantum computer. We focus on the quantum resources required to find the ground state of a molecule twice as large as what current classical computers can solve exactly. We find that while such a problem requires about a ten-fold increase in the number of qubits over current technology, the required increase in the number of gates that can be coherently executed is many orders of magnitude larger. This suggests that for quantum computation to become useful for quantum chemistry problems, drastic algorithmic improvements will be needed. </a:t>
            </a:r>
            <a:endParaRPr lang="en-US" sz="2133" dirty="0">
              <a:solidFill>
                <a:srgbClr val="FFFFFE"/>
              </a:solidFill>
            </a:endParaRPr>
          </a:p>
        </p:txBody>
      </p:sp>
      <p:sp>
        <p:nvSpPr>
          <p:cNvPr id="12" name="TextBox 11"/>
          <p:cNvSpPr txBox="1"/>
          <p:nvPr/>
        </p:nvSpPr>
        <p:spPr>
          <a:xfrm>
            <a:off x="6002755" y="1184911"/>
            <a:ext cx="6159076" cy="4812600"/>
          </a:xfrm>
          <a:prstGeom prst="rect">
            <a:avLst/>
          </a:prstGeom>
          <a:noFill/>
        </p:spPr>
        <p:txBody>
          <a:bodyPr wrap="square" rtlCol="0">
            <a:spAutoFit/>
          </a:bodyPr>
          <a:lstStyle/>
          <a:p>
            <a:pPr defTabSz="609585"/>
            <a:r>
              <a:rPr lang="en-US" sz="1467" b="1" dirty="0">
                <a:solidFill>
                  <a:srgbClr val="FFFFFE"/>
                </a:solidFill>
              </a:rPr>
              <a:t>Improving Quantum Algorithms for Quantum Chemistry:</a:t>
            </a:r>
            <a:r>
              <a:rPr lang="en-US" sz="1467" dirty="0">
                <a:solidFill>
                  <a:srgbClr val="FFFFFE"/>
                </a:solidFill>
              </a:rPr>
              <a:t> M. B. Hastings, D. Wecker, B. Bauer, M. Troyer</a:t>
            </a:r>
          </a:p>
          <a:p>
            <a:pPr defTabSz="609585"/>
            <a:endParaRPr lang="en-US" sz="1467" dirty="0">
              <a:solidFill>
                <a:srgbClr val="FFFFFE"/>
              </a:solidFill>
            </a:endParaRPr>
          </a:p>
          <a:p>
            <a:pPr defTabSz="609585"/>
            <a:r>
              <a:rPr lang="en-US" sz="1467" dirty="0">
                <a:solidFill>
                  <a:srgbClr val="FFFFFE"/>
                </a:solidFill>
              </a:rPr>
              <a:t>We present several improvements to the standard Trotter-Suzuki based algorithms used in the simulation of quantum chemistry on a quantum computer. First, we modify how Jordan-Wigner transformations are implemented to reduce their cost from linear or logarithmic in the number of orbitals to a constant. Our modification does not require additional ancilla qubits. Then, we demonstrate how many operations can be parallelized, leading to a further linear decrease in the parallel depth of the circuit, at the cost of a small constant factor increase in number of qubits required. Thirdly, we modify the term order in the Trotter-Suzuki decomposition, significantly reducing the error at given Trotter-Suzuki </a:t>
            </a:r>
            <a:r>
              <a:rPr lang="en-US" sz="1467" dirty="0" err="1">
                <a:solidFill>
                  <a:srgbClr val="FFFFFE"/>
                </a:solidFill>
              </a:rPr>
              <a:t>timestep</a:t>
            </a:r>
            <a:r>
              <a:rPr lang="en-US" sz="1467" dirty="0">
                <a:solidFill>
                  <a:srgbClr val="FFFFFE"/>
                </a:solidFill>
              </a:rPr>
              <a:t>. A final improvement modifies the Hamiltonian to reduce errors introduced by the non-zero Trotter-Suzuki </a:t>
            </a:r>
            <a:r>
              <a:rPr lang="en-US" sz="1467" dirty="0" err="1">
                <a:solidFill>
                  <a:srgbClr val="FFFFFE"/>
                </a:solidFill>
              </a:rPr>
              <a:t>timestep</a:t>
            </a:r>
            <a:r>
              <a:rPr lang="en-US" sz="1467" dirty="0">
                <a:solidFill>
                  <a:srgbClr val="FFFFFE"/>
                </a:solidFill>
              </a:rPr>
              <a:t>. All of these techniques are validated using numerical simulation and detailed gate counts are given for realistic molecules.  </a:t>
            </a:r>
          </a:p>
          <a:p>
            <a:pPr defTabSz="609585"/>
            <a:endParaRPr lang="en-US" sz="1467" dirty="0">
              <a:solidFill>
                <a:srgbClr val="FFFFFE"/>
              </a:solidFill>
            </a:endParaRPr>
          </a:p>
          <a:p>
            <a:pPr defTabSz="609585"/>
            <a:r>
              <a:rPr lang="en-US" sz="2133" dirty="0">
                <a:solidFill>
                  <a:srgbClr val="FFFFFE"/>
                </a:solidFill>
                <a:hlinkClick r:id="rId3"/>
              </a:rPr>
              <a:t>http://arxiv.org/abs/1312.1695</a:t>
            </a:r>
            <a:endParaRPr lang="en-US" sz="2133" dirty="0">
              <a:solidFill>
                <a:srgbClr val="FFFFFE"/>
              </a:solidFill>
              <a:hlinkClick r:id=""/>
            </a:endParaRPr>
          </a:p>
          <a:p>
            <a:pPr defTabSz="609585"/>
            <a:r>
              <a:rPr lang="en-US" sz="2133" dirty="0">
                <a:solidFill>
                  <a:srgbClr val="FFFFFE"/>
                </a:solidFill>
                <a:hlinkClick r:id=""/>
              </a:rPr>
              <a:t>http://arxiv.org/abs/1403.1539</a:t>
            </a:r>
            <a:endParaRPr lang="en-US" sz="2133" dirty="0">
              <a:solidFill>
                <a:srgbClr val="FFFFFE"/>
              </a:solidFill>
            </a:endParaRPr>
          </a:p>
        </p:txBody>
      </p:sp>
      <p:sp>
        <p:nvSpPr>
          <p:cNvPr id="7" name="TextBox 6"/>
          <p:cNvSpPr txBox="1"/>
          <p:nvPr/>
        </p:nvSpPr>
        <p:spPr>
          <a:xfrm>
            <a:off x="1838870" y="1152887"/>
            <a:ext cx="8076425" cy="4935903"/>
          </a:xfrm>
          <a:prstGeom prst="rect">
            <a:avLst/>
          </a:prstGeom>
          <a:solidFill>
            <a:schemeClr val="accent4">
              <a:lumMod val="75000"/>
            </a:schemeClr>
          </a:solidFill>
          <a:effectLst>
            <a:outerShdw blurRad="50800" dist="38100" dir="2700000" algn="tl" rotWithShape="0">
              <a:prstClr val="black">
                <a:alpha val="40000"/>
              </a:prstClr>
            </a:outerShdw>
            <a:softEdge rad="25400"/>
          </a:effectLst>
        </p:spPr>
        <p:txBody>
          <a:bodyPr wrap="square" rtlCol="0">
            <a:spAutoFit/>
          </a:bodyPr>
          <a:lstStyle/>
          <a:p>
            <a:pPr defTabSz="609585"/>
            <a:endParaRPr lang="en-US" sz="1467" b="1" dirty="0">
              <a:solidFill>
                <a:srgbClr val="FFFFFE"/>
              </a:solidFill>
            </a:endParaRPr>
          </a:p>
          <a:p>
            <a:pPr defTabSz="609585"/>
            <a:r>
              <a:rPr lang="en-US" sz="1467" b="1" dirty="0">
                <a:solidFill>
                  <a:srgbClr val="FFFFFE"/>
                </a:solidFill>
              </a:rPr>
              <a:t>The Trotter Step Size Required for Accurate Quantum Simulation of Quantum Chemistry</a:t>
            </a:r>
          </a:p>
          <a:p>
            <a:pPr defTabSz="609585"/>
            <a:r>
              <a:rPr lang="en-US" sz="1467" b="1" dirty="0">
                <a:solidFill>
                  <a:srgbClr val="FFFFFE"/>
                </a:solidFill>
              </a:rPr>
              <a:t> </a:t>
            </a:r>
            <a:r>
              <a:rPr lang="en-US" sz="1467" dirty="0">
                <a:solidFill>
                  <a:srgbClr val="FFFFFE"/>
                </a:solidFill>
              </a:rPr>
              <a:t>David Poulin, M. B. Hastings, Dave Wecker, Nathan Wiebe, Andrew C. Doherty, Matthias Troyer</a:t>
            </a:r>
          </a:p>
          <a:p>
            <a:pPr defTabSz="609585"/>
            <a:endParaRPr lang="en-US" sz="1467" dirty="0">
              <a:solidFill>
                <a:srgbClr val="FFFFFE"/>
              </a:solidFill>
            </a:endParaRPr>
          </a:p>
          <a:p>
            <a:pPr defTabSz="609585"/>
            <a:r>
              <a:rPr lang="en-US" sz="1467" dirty="0">
                <a:solidFill>
                  <a:srgbClr val="FFFFFE"/>
                </a:solidFill>
              </a:rPr>
              <a:t>The simulation of molecules is a widely anticipated application of quantum computers. However, recent studies \cite{WBCH13a,HWBT14a} have cast a shadow on this hope by revealing that the complexity in gate count of such simulations increases with the number of spin orbitals N as N8, which becomes prohibitive even for molecules of modest size N∼100. This study was partly based on a scaling analysis of the Trotter step required for an ensemble of random artificial molecules. Here, we revisit this analysis and find instead that the scaling is closer to N6 in worst case for real model molecules we have studied, indicating that the random ensemble fails to accurately capture the statistical properties of real-world molecules. Actual scaling may be significantly better than this due to averaging effects. We then present an alternative simulation scheme and show that it can sometimes outperform existing schemes, but that this possibility depends crucially on the details of the simulated molecule. We obtain further improvements using a version of the coalescing scheme of \cite{WBCH13a}; this scheme is based on using different Trotter steps for different terms. The method we use to bound the complexity of simulating a given molecule is efficient, in contrast to the approach of \cite{WBCH13a,HWBT14a} which relied on exponentially costly classical exact simulation. </a:t>
            </a:r>
          </a:p>
          <a:p>
            <a:pPr defTabSz="609585"/>
            <a:endParaRPr lang="en-US" sz="1467" dirty="0">
              <a:solidFill>
                <a:srgbClr val="FFFFFE"/>
              </a:solidFill>
            </a:endParaRPr>
          </a:p>
          <a:p>
            <a:pPr defTabSz="609585"/>
            <a:r>
              <a:rPr lang="en-US" sz="2133" dirty="0">
                <a:solidFill>
                  <a:srgbClr val="FFFFFE"/>
                </a:solidFill>
                <a:hlinkClick r:id="rId4"/>
              </a:rPr>
              <a:t>http://arxiv.org/abs/1406.4920</a:t>
            </a:r>
            <a:r>
              <a:rPr lang="en-US" sz="2133" dirty="0">
                <a:solidFill>
                  <a:srgbClr val="FFFFFE"/>
                </a:solidFill>
              </a:rPr>
              <a:t> </a:t>
            </a:r>
          </a:p>
        </p:txBody>
      </p:sp>
      <p:sp>
        <p:nvSpPr>
          <p:cNvPr id="3" name="Title 2"/>
          <p:cNvSpPr>
            <a:spLocks noGrp="1"/>
          </p:cNvSpPr>
          <p:nvPr>
            <p:ph type="title"/>
          </p:nvPr>
        </p:nvSpPr>
        <p:spPr/>
        <p:txBody>
          <a:bodyPr/>
          <a:lstStyle/>
          <a:p>
            <a:pPr lvl="1"/>
            <a:r>
              <a:rPr lang="en-US" sz="4400" kern="1200" dirty="0">
                <a:solidFill>
                  <a:srgbClr val="FFFFFF"/>
                </a:solidFill>
                <a:latin typeface="Calibri Light" panose="020F0302020204030204" pitchFamily="34" charset="0"/>
                <a:ea typeface="+mj-ea"/>
                <a:cs typeface="Segoe UI Light"/>
              </a:rPr>
              <a:t>Quantum Chemistry</a:t>
            </a:r>
          </a:p>
        </p:txBody>
      </p:sp>
      <mc:AlternateContent xmlns:mc="http://schemas.openxmlformats.org/markup-compatibility/2006" xmlns:a14="http://schemas.microsoft.com/office/drawing/2010/main">
        <mc:Choice Requires="a14">
          <p:sp>
            <p:nvSpPr>
              <p:cNvPr id="6" name="TextBox 5"/>
              <p:cNvSpPr txBox="1"/>
              <p:nvPr/>
            </p:nvSpPr>
            <p:spPr>
              <a:xfrm>
                <a:off x="6428932" y="119007"/>
                <a:ext cx="5024196" cy="925125"/>
              </a:xfrm>
              <a:prstGeom prst="rect">
                <a:avLst/>
              </a:prstGeom>
              <a:noFill/>
            </p:spPr>
            <p:txBody>
              <a:bodyPr wrap="none" rtlCol="0">
                <a:spAutoFit/>
              </a:bodyPr>
              <a:lstStyle/>
              <a:p>
                <a:pPr defTabSz="1217583" fontAlgn="base">
                  <a:spcBef>
                    <a:spcPct val="0"/>
                  </a:spcBef>
                  <a:spcAft>
                    <a:spcPct val="0"/>
                  </a:spcAft>
                </a:pPr>
                <a14:m>
                  <m:oMathPara xmlns:m="http://schemas.openxmlformats.org/officeDocument/2006/math" xmlns="">
                    <m:oMathParaPr>
                      <m:jc m:val="centerGroup"/>
                    </m:oMathParaPr>
                    <m:oMath xmlns:m="http://schemas.openxmlformats.org/officeDocument/2006/math">
                      <m:r>
                        <a:rPr lang="en-US" sz="2133" i="1">
                          <a:solidFill>
                            <a:srgbClr val="FFFFFE">
                              <a:lumMod val="50000"/>
                            </a:srgbClr>
                          </a:solidFill>
                          <a:latin typeface="Cambria Math"/>
                        </a:rPr>
                        <m:t>𝐻</m:t>
                      </m:r>
                      <m:r>
                        <a:rPr lang="en-US" sz="2133" i="1">
                          <a:solidFill>
                            <a:srgbClr val="FFFFFE">
                              <a:lumMod val="50000"/>
                            </a:srgbClr>
                          </a:solidFill>
                          <a:latin typeface="Cambria Math"/>
                        </a:rPr>
                        <m:t>=</m:t>
                      </m:r>
                      <m:nary>
                        <m:naryPr>
                          <m:chr m:val="∑"/>
                          <m:supHide m:val="on"/>
                          <m:ctrlPr>
                            <a:rPr lang="en-US" sz="2133" i="1">
                              <a:solidFill>
                                <a:srgbClr val="FFFFFE">
                                  <a:lumMod val="50000"/>
                                </a:srgbClr>
                              </a:solidFill>
                              <a:latin typeface="Cambria Math" panose="02040503050406030204" pitchFamily="18" charset="0"/>
                            </a:rPr>
                          </m:ctrlPr>
                        </m:naryPr>
                        <m:sub>
                          <m:r>
                            <a:rPr lang="en-US" sz="2133" i="1">
                              <a:solidFill>
                                <a:srgbClr val="FFFFFE">
                                  <a:lumMod val="50000"/>
                                </a:srgbClr>
                              </a:solidFill>
                              <a:latin typeface="Cambria Math"/>
                            </a:rPr>
                            <m:t>𝑝𝑞</m:t>
                          </m:r>
                        </m:sub>
                        <m:sup/>
                        <m:e>
                          <m:sSub>
                            <m:sSubPr>
                              <m:ctrlPr>
                                <a:rPr lang="en-US" sz="2133" i="1">
                                  <a:solidFill>
                                    <a:srgbClr val="FFFFFE">
                                      <a:lumMod val="50000"/>
                                    </a:srgbClr>
                                  </a:solidFill>
                                  <a:latin typeface="Cambria Math" panose="02040503050406030204" pitchFamily="18" charset="0"/>
                                </a:rPr>
                              </m:ctrlPr>
                            </m:sSubPr>
                            <m:e>
                              <m:r>
                                <a:rPr lang="en-US" sz="2133" i="1">
                                  <a:solidFill>
                                    <a:srgbClr val="FFFFFE">
                                      <a:lumMod val="50000"/>
                                    </a:srgbClr>
                                  </a:solidFill>
                                  <a:latin typeface="Cambria Math"/>
                                </a:rPr>
                                <m:t>h</m:t>
                              </m:r>
                            </m:e>
                            <m:sub>
                              <m:r>
                                <a:rPr lang="en-US" sz="2133" i="1">
                                  <a:solidFill>
                                    <a:srgbClr val="FFFFFE">
                                      <a:lumMod val="50000"/>
                                    </a:srgbClr>
                                  </a:solidFill>
                                  <a:latin typeface="Cambria Math"/>
                                </a:rPr>
                                <m:t>𝑝𝑞</m:t>
                              </m:r>
                            </m:sub>
                          </m:sSub>
                          <m:sSubSup>
                            <m:sSubSupPr>
                              <m:ctrlPr>
                                <a:rPr lang="en-US" sz="2133" i="1">
                                  <a:solidFill>
                                    <a:srgbClr val="FFFFFE">
                                      <a:lumMod val="50000"/>
                                    </a:srgbClr>
                                  </a:solidFill>
                                  <a:latin typeface="Cambria Math" panose="02040503050406030204" pitchFamily="18" charset="0"/>
                                </a:rPr>
                              </m:ctrlPr>
                            </m:sSubSupPr>
                            <m:e>
                              <m:r>
                                <a:rPr lang="en-US" sz="2133" i="1">
                                  <a:solidFill>
                                    <a:srgbClr val="FFFFFE">
                                      <a:lumMod val="50000"/>
                                    </a:srgbClr>
                                  </a:solidFill>
                                  <a:latin typeface="Cambria Math"/>
                                </a:rPr>
                                <m:t>𝑎</m:t>
                              </m:r>
                            </m:e>
                            <m:sub>
                              <m:r>
                                <a:rPr lang="en-US" sz="2133" i="1">
                                  <a:solidFill>
                                    <a:srgbClr val="FFFFFE">
                                      <a:lumMod val="50000"/>
                                    </a:srgbClr>
                                  </a:solidFill>
                                  <a:latin typeface="Cambria Math"/>
                                </a:rPr>
                                <m:t>𝑝</m:t>
                              </m:r>
                            </m:sub>
                            <m:sup>
                              <m:r>
                                <a:rPr lang="en-US" sz="2133" i="1">
                                  <a:solidFill>
                                    <a:srgbClr val="FFFFFE">
                                      <a:lumMod val="50000"/>
                                    </a:srgbClr>
                                  </a:solidFill>
                                  <a:latin typeface="Cambria Math"/>
                                  <a:ea typeface="Cambria Math"/>
                                </a:rPr>
                                <m:t>†</m:t>
                              </m:r>
                            </m:sup>
                          </m:sSubSup>
                          <m:sSub>
                            <m:sSubPr>
                              <m:ctrlPr>
                                <a:rPr lang="en-US" sz="2133" i="1">
                                  <a:solidFill>
                                    <a:srgbClr val="FFFFFE">
                                      <a:lumMod val="50000"/>
                                    </a:srgbClr>
                                  </a:solidFill>
                                  <a:latin typeface="Cambria Math" panose="02040503050406030204" pitchFamily="18" charset="0"/>
                                </a:rPr>
                              </m:ctrlPr>
                            </m:sSubPr>
                            <m:e>
                              <m:r>
                                <a:rPr lang="en-US" sz="2133" i="1">
                                  <a:solidFill>
                                    <a:srgbClr val="FFFFFE">
                                      <a:lumMod val="50000"/>
                                    </a:srgbClr>
                                  </a:solidFill>
                                  <a:latin typeface="Cambria Math"/>
                                </a:rPr>
                                <m:t>𝑎</m:t>
                              </m:r>
                            </m:e>
                            <m:sub>
                              <m:r>
                                <a:rPr lang="en-US" sz="2133" i="1">
                                  <a:solidFill>
                                    <a:srgbClr val="FFFFFE">
                                      <a:lumMod val="50000"/>
                                    </a:srgbClr>
                                  </a:solidFill>
                                  <a:latin typeface="Cambria Math"/>
                                </a:rPr>
                                <m:t>𝑞</m:t>
                              </m:r>
                            </m:sub>
                          </m:sSub>
                          <m:r>
                            <a:rPr lang="en-US" sz="2133" i="1">
                              <a:solidFill>
                                <a:srgbClr val="FFFFFE">
                                  <a:lumMod val="50000"/>
                                </a:srgbClr>
                              </a:solidFill>
                              <a:latin typeface="Cambria Math"/>
                            </a:rPr>
                            <m:t>+</m:t>
                          </m:r>
                          <m:f>
                            <m:fPr>
                              <m:ctrlPr>
                                <a:rPr lang="en-US" sz="2133" i="1">
                                  <a:solidFill>
                                    <a:srgbClr val="FFFFFE">
                                      <a:lumMod val="50000"/>
                                    </a:srgbClr>
                                  </a:solidFill>
                                  <a:latin typeface="Cambria Math" panose="02040503050406030204" pitchFamily="18" charset="0"/>
                                </a:rPr>
                              </m:ctrlPr>
                            </m:fPr>
                            <m:num>
                              <m:r>
                                <a:rPr lang="en-US" sz="2133" i="1">
                                  <a:solidFill>
                                    <a:srgbClr val="FFFFFE">
                                      <a:lumMod val="50000"/>
                                    </a:srgbClr>
                                  </a:solidFill>
                                  <a:latin typeface="Cambria Math"/>
                                </a:rPr>
                                <m:t>1</m:t>
                              </m:r>
                            </m:num>
                            <m:den>
                              <m:r>
                                <a:rPr lang="en-US" sz="2133" i="1">
                                  <a:solidFill>
                                    <a:srgbClr val="FFFFFE">
                                      <a:lumMod val="50000"/>
                                    </a:srgbClr>
                                  </a:solidFill>
                                  <a:latin typeface="Cambria Math"/>
                                </a:rPr>
                                <m:t>2</m:t>
                              </m:r>
                            </m:den>
                          </m:f>
                          <m:nary>
                            <m:naryPr>
                              <m:chr m:val="∑"/>
                              <m:supHide m:val="on"/>
                              <m:ctrlPr>
                                <a:rPr lang="en-US" sz="2133" i="1">
                                  <a:solidFill>
                                    <a:srgbClr val="FFFFFE">
                                      <a:lumMod val="50000"/>
                                    </a:srgbClr>
                                  </a:solidFill>
                                  <a:latin typeface="Cambria Math" panose="02040503050406030204" pitchFamily="18" charset="0"/>
                                </a:rPr>
                              </m:ctrlPr>
                            </m:naryPr>
                            <m:sub>
                              <m:r>
                                <a:rPr lang="en-US" sz="2133" i="1">
                                  <a:solidFill>
                                    <a:srgbClr val="FFFFFE">
                                      <a:lumMod val="50000"/>
                                    </a:srgbClr>
                                  </a:solidFill>
                                  <a:latin typeface="Cambria Math"/>
                                </a:rPr>
                                <m:t>𝑝𝑞𝑟𝑠</m:t>
                              </m:r>
                            </m:sub>
                            <m:sup/>
                            <m:e>
                              <m:sSub>
                                <m:sSubPr>
                                  <m:ctrlPr>
                                    <a:rPr lang="en-US" sz="2133" i="1">
                                      <a:solidFill>
                                        <a:srgbClr val="FFFFFE">
                                          <a:lumMod val="50000"/>
                                        </a:srgbClr>
                                      </a:solidFill>
                                      <a:latin typeface="Cambria Math" panose="02040503050406030204" pitchFamily="18" charset="0"/>
                                    </a:rPr>
                                  </m:ctrlPr>
                                </m:sSubPr>
                                <m:e>
                                  <m:r>
                                    <a:rPr lang="en-US" sz="2133" i="1">
                                      <a:solidFill>
                                        <a:srgbClr val="FFFFFE">
                                          <a:lumMod val="50000"/>
                                        </a:srgbClr>
                                      </a:solidFill>
                                      <a:latin typeface="Cambria Math"/>
                                    </a:rPr>
                                    <m:t>h</m:t>
                                  </m:r>
                                </m:e>
                                <m:sub>
                                  <m:r>
                                    <a:rPr lang="en-US" sz="2133" i="1">
                                      <a:solidFill>
                                        <a:srgbClr val="FFFFFE">
                                          <a:lumMod val="50000"/>
                                        </a:srgbClr>
                                      </a:solidFill>
                                      <a:latin typeface="Cambria Math"/>
                                    </a:rPr>
                                    <m:t>𝑝𝑞𝑟𝑠</m:t>
                                  </m:r>
                                  <m:r>
                                    <a:rPr lang="en-US" sz="2133" i="1">
                                      <a:solidFill>
                                        <a:srgbClr val="FFFFFE">
                                          <a:lumMod val="50000"/>
                                        </a:srgbClr>
                                      </a:solidFill>
                                      <a:latin typeface="Cambria Math"/>
                                    </a:rPr>
                                    <m:t> </m:t>
                                  </m:r>
                                </m:sub>
                              </m:sSub>
                              <m:sSubSup>
                                <m:sSubSupPr>
                                  <m:ctrlPr>
                                    <a:rPr lang="en-US" sz="2133" i="1">
                                      <a:solidFill>
                                        <a:srgbClr val="FFFFFE">
                                          <a:lumMod val="50000"/>
                                        </a:srgbClr>
                                      </a:solidFill>
                                      <a:latin typeface="Cambria Math" panose="02040503050406030204" pitchFamily="18" charset="0"/>
                                    </a:rPr>
                                  </m:ctrlPr>
                                </m:sSubSupPr>
                                <m:e>
                                  <m:r>
                                    <a:rPr lang="en-US" sz="2133" i="1">
                                      <a:solidFill>
                                        <a:srgbClr val="FFFFFE">
                                          <a:lumMod val="50000"/>
                                        </a:srgbClr>
                                      </a:solidFill>
                                      <a:latin typeface="Cambria Math"/>
                                    </a:rPr>
                                    <m:t>𝑎</m:t>
                                  </m:r>
                                </m:e>
                                <m:sub>
                                  <m:r>
                                    <a:rPr lang="en-US" sz="2133" i="1">
                                      <a:solidFill>
                                        <a:srgbClr val="FFFFFE">
                                          <a:lumMod val="50000"/>
                                        </a:srgbClr>
                                      </a:solidFill>
                                      <a:latin typeface="Cambria Math"/>
                                    </a:rPr>
                                    <m:t>𝑝</m:t>
                                  </m:r>
                                </m:sub>
                                <m:sup>
                                  <m:r>
                                    <a:rPr lang="en-US" sz="2133" i="1">
                                      <a:solidFill>
                                        <a:srgbClr val="FFFFFE">
                                          <a:lumMod val="50000"/>
                                        </a:srgbClr>
                                      </a:solidFill>
                                      <a:latin typeface="Cambria Math"/>
                                      <a:ea typeface="Cambria Math"/>
                                    </a:rPr>
                                    <m:t>†</m:t>
                                  </m:r>
                                </m:sup>
                              </m:sSubSup>
                              <m:sSubSup>
                                <m:sSubSupPr>
                                  <m:ctrlPr>
                                    <a:rPr lang="en-US" sz="2133" i="1">
                                      <a:solidFill>
                                        <a:srgbClr val="FFFFFE">
                                          <a:lumMod val="50000"/>
                                        </a:srgbClr>
                                      </a:solidFill>
                                      <a:latin typeface="Cambria Math" panose="02040503050406030204" pitchFamily="18" charset="0"/>
                                    </a:rPr>
                                  </m:ctrlPr>
                                </m:sSubSupPr>
                                <m:e>
                                  <m:r>
                                    <a:rPr lang="en-US" sz="2133" i="1">
                                      <a:solidFill>
                                        <a:srgbClr val="FFFFFE">
                                          <a:lumMod val="50000"/>
                                        </a:srgbClr>
                                      </a:solidFill>
                                      <a:latin typeface="Cambria Math"/>
                                    </a:rPr>
                                    <m:t>𝑎</m:t>
                                  </m:r>
                                </m:e>
                                <m:sub>
                                  <m:r>
                                    <a:rPr lang="en-US" sz="2133" i="1">
                                      <a:solidFill>
                                        <a:srgbClr val="FFFFFE">
                                          <a:lumMod val="50000"/>
                                        </a:srgbClr>
                                      </a:solidFill>
                                      <a:latin typeface="Cambria Math"/>
                                    </a:rPr>
                                    <m:t>𝑞</m:t>
                                  </m:r>
                                </m:sub>
                                <m:sup>
                                  <m:r>
                                    <a:rPr lang="en-US" sz="2133" i="1">
                                      <a:solidFill>
                                        <a:srgbClr val="FFFFFE">
                                          <a:lumMod val="50000"/>
                                        </a:srgbClr>
                                      </a:solidFill>
                                      <a:latin typeface="Cambria Math"/>
                                      <a:ea typeface="Cambria Math"/>
                                    </a:rPr>
                                    <m:t>†</m:t>
                                  </m:r>
                                </m:sup>
                              </m:sSubSup>
                              <m:sSub>
                                <m:sSubPr>
                                  <m:ctrlPr>
                                    <a:rPr lang="en-US" sz="2133" i="1">
                                      <a:solidFill>
                                        <a:srgbClr val="FFFFFE">
                                          <a:lumMod val="50000"/>
                                        </a:srgbClr>
                                      </a:solidFill>
                                      <a:latin typeface="Cambria Math" panose="02040503050406030204" pitchFamily="18" charset="0"/>
                                    </a:rPr>
                                  </m:ctrlPr>
                                </m:sSubPr>
                                <m:e>
                                  <m:r>
                                    <a:rPr lang="en-US" sz="2133" i="1">
                                      <a:solidFill>
                                        <a:srgbClr val="FFFFFE">
                                          <a:lumMod val="50000"/>
                                        </a:srgbClr>
                                      </a:solidFill>
                                      <a:latin typeface="Cambria Math"/>
                                    </a:rPr>
                                    <m:t>𝑎</m:t>
                                  </m:r>
                                </m:e>
                                <m:sub>
                                  <m:r>
                                    <a:rPr lang="en-US" sz="2133" i="1">
                                      <a:solidFill>
                                        <a:srgbClr val="FFFFFE">
                                          <a:lumMod val="50000"/>
                                        </a:srgbClr>
                                      </a:solidFill>
                                      <a:latin typeface="Cambria Math"/>
                                    </a:rPr>
                                    <m:t>𝑟</m:t>
                                  </m:r>
                                </m:sub>
                              </m:sSub>
                              <m:sSub>
                                <m:sSubPr>
                                  <m:ctrlPr>
                                    <a:rPr lang="en-US" sz="2133" i="1">
                                      <a:solidFill>
                                        <a:srgbClr val="FFFFFE">
                                          <a:lumMod val="50000"/>
                                        </a:srgbClr>
                                      </a:solidFill>
                                      <a:latin typeface="Cambria Math" panose="02040503050406030204" pitchFamily="18" charset="0"/>
                                    </a:rPr>
                                  </m:ctrlPr>
                                </m:sSubPr>
                                <m:e>
                                  <m:r>
                                    <a:rPr lang="en-US" sz="2133" i="1">
                                      <a:solidFill>
                                        <a:srgbClr val="FFFFFE">
                                          <a:lumMod val="50000"/>
                                        </a:srgbClr>
                                      </a:solidFill>
                                      <a:latin typeface="Cambria Math"/>
                                    </a:rPr>
                                    <m:t>𝑎</m:t>
                                  </m:r>
                                </m:e>
                                <m:sub>
                                  <m:r>
                                    <a:rPr lang="en-US" sz="2133" i="1">
                                      <a:solidFill>
                                        <a:srgbClr val="FFFFFE">
                                          <a:lumMod val="50000"/>
                                        </a:srgbClr>
                                      </a:solidFill>
                                      <a:latin typeface="Cambria Math"/>
                                    </a:rPr>
                                    <m:t>𝑠</m:t>
                                  </m:r>
                                </m:sub>
                              </m:sSub>
                            </m:e>
                          </m:nary>
                        </m:e>
                      </m:nary>
                    </m:oMath>
                  </m:oMathPara>
                </a14:m>
                <a:endParaRPr lang="en-US" sz="2133" dirty="0" err="1">
                  <a:solidFill>
                    <a:srgbClr val="FFFFFE">
                      <a:lumMod val="50000"/>
                    </a:srgbClr>
                  </a:solidFill>
                  <a:ea typeface="Segoe UI" pitchFamily="34" charset="0"/>
                  <a:cs typeface="Segoe UI"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6428932" y="119007"/>
                <a:ext cx="5024196" cy="92512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ounded Rectangle 3"/>
              <p:cNvSpPr/>
              <p:nvPr/>
            </p:nvSpPr>
            <p:spPr>
              <a:xfrm>
                <a:off x="1088081" y="1922854"/>
                <a:ext cx="9578003" cy="3580965"/>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933" dirty="0">
                    <a:solidFill>
                      <a:srgbClr val="FFFFFE">
                        <a:lumMod val="50000"/>
                      </a:srgbClr>
                    </a:solidFill>
                  </a:rPr>
                  <a:t>Ferredoxin (</a:t>
                </a:r>
                <a14:m>
                  <m:oMath xmlns:m="http://schemas.openxmlformats.org/officeDocument/2006/math" xmlns="">
                    <m:r>
                      <a:rPr lang="en-US" sz="2933" i="1">
                        <a:solidFill>
                          <a:srgbClr val="FFFFFE">
                            <a:lumMod val="50000"/>
                          </a:srgbClr>
                        </a:solidFill>
                        <a:latin typeface="Cambria Math" panose="02040503050406030204" pitchFamily="18" charset="0"/>
                      </a:rPr>
                      <m:t>𝐹</m:t>
                    </m:r>
                    <m:sSub>
                      <m:sSubPr>
                        <m:ctrlPr>
                          <a:rPr lang="en-US" sz="2933" i="1">
                            <a:solidFill>
                              <a:srgbClr val="FFFFFE">
                                <a:lumMod val="50000"/>
                              </a:srgbClr>
                            </a:solidFill>
                            <a:latin typeface="Cambria Math" panose="02040503050406030204" pitchFamily="18" charset="0"/>
                          </a:rPr>
                        </m:ctrlPr>
                      </m:sSubPr>
                      <m:e>
                        <m:r>
                          <a:rPr lang="en-US" sz="2933" i="1">
                            <a:solidFill>
                              <a:srgbClr val="FFFFFE">
                                <a:lumMod val="50000"/>
                              </a:srgbClr>
                            </a:solidFill>
                            <a:latin typeface="Cambria Math" panose="02040503050406030204" pitchFamily="18" charset="0"/>
                          </a:rPr>
                          <m:t>𝑒</m:t>
                        </m:r>
                      </m:e>
                      <m:sub>
                        <m:r>
                          <a:rPr lang="en-US" sz="2933" i="1">
                            <a:solidFill>
                              <a:srgbClr val="FFFFFE">
                                <a:lumMod val="50000"/>
                              </a:srgbClr>
                            </a:solidFill>
                            <a:latin typeface="Cambria Math" panose="02040503050406030204" pitchFamily="18" charset="0"/>
                          </a:rPr>
                          <m:t>2</m:t>
                        </m:r>
                      </m:sub>
                    </m:sSub>
                    <m:sSub>
                      <m:sSubPr>
                        <m:ctrlPr>
                          <a:rPr lang="en-US" sz="2933" i="1">
                            <a:solidFill>
                              <a:srgbClr val="FFFFFE">
                                <a:lumMod val="50000"/>
                              </a:srgbClr>
                            </a:solidFill>
                            <a:latin typeface="Cambria Math" panose="02040503050406030204" pitchFamily="18" charset="0"/>
                          </a:rPr>
                        </m:ctrlPr>
                      </m:sSubPr>
                      <m:e>
                        <m:r>
                          <a:rPr lang="en-US" sz="2933" i="1">
                            <a:solidFill>
                              <a:srgbClr val="FFFFFE">
                                <a:lumMod val="50000"/>
                              </a:srgbClr>
                            </a:solidFill>
                            <a:latin typeface="Cambria Math" panose="02040503050406030204" pitchFamily="18" charset="0"/>
                          </a:rPr>
                          <m:t>𝑆</m:t>
                        </m:r>
                      </m:e>
                      <m:sub>
                        <m:r>
                          <a:rPr lang="en-US" sz="2933" i="1">
                            <a:solidFill>
                              <a:srgbClr val="FFFFFE">
                                <a:lumMod val="50000"/>
                              </a:srgbClr>
                            </a:solidFill>
                            <a:latin typeface="Cambria Math" panose="02040503050406030204" pitchFamily="18" charset="0"/>
                          </a:rPr>
                          <m:t>2</m:t>
                        </m:r>
                      </m:sub>
                    </m:sSub>
                  </m:oMath>
                </a14:m>
                <a:r>
                  <a:rPr lang="en-US" sz="2933" dirty="0">
                    <a:solidFill>
                      <a:srgbClr val="FFFFFE">
                        <a:lumMod val="50000"/>
                      </a:srgbClr>
                    </a:solidFill>
                  </a:rPr>
                  <a:t>) used in many metabolic reactions </a:t>
                </a:r>
              </a:p>
              <a:p>
                <a:pPr algn="ctr" defTabSz="609585"/>
                <a:r>
                  <a:rPr lang="en-US" sz="2933" dirty="0">
                    <a:solidFill>
                      <a:srgbClr val="FFFFFE">
                        <a:lumMod val="50000"/>
                      </a:srgbClr>
                    </a:solidFill>
                  </a:rPr>
                  <a:t>including energy transport in photosynthesis</a:t>
                </a:r>
              </a:p>
              <a:p>
                <a:pPr algn="ctr" defTabSz="609585"/>
                <a:endParaRPr lang="en-US" sz="2400" dirty="0">
                  <a:solidFill>
                    <a:srgbClr val="FFFFFE">
                      <a:lumMod val="50000"/>
                    </a:srgbClr>
                  </a:solidFill>
                </a:endParaRPr>
              </a:p>
              <a:p>
                <a:pPr marL="457189" indent="-457189" defTabSz="609585">
                  <a:lnSpc>
                    <a:spcPct val="150000"/>
                  </a:lnSpc>
                  <a:buFont typeface="Wingdings" panose="05000000000000000000" pitchFamily="2" charset="2"/>
                  <a:buChar char="Ø"/>
                </a:pPr>
                <a:r>
                  <a:rPr lang="en-US" sz="2400" i="1" dirty="0">
                    <a:solidFill>
                      <a:srgbClr val="FFFFFE">
                        <a:lumMod val="50000"/>
                      </a:srgbClr>
                    </a:solidFill>
                  </a:rPr>
                  <a:t>Intractable on a classical computer</a:t>
                </a:r>
              </a:p>
              <a:p>
                <a:pPr marL="457189" indent="-457189" defTabSz="609585">
                  <a:lnSpc>
                    <a:spcPct val="150000"/>
                  </a:lnSpc>
                  <a:buFont typeface="Wingdings" panose="05000000000000000000" pitchFamily="2" charset="2"/>
                  <a:buChar char="Ø"/>
                </a:pPr>
                <a:r>
                  <a:rPr lang="en-US" sz="2400" i="1" dirty="0">
                    <a:solidFill>
                      <a:srgbClr val="FFFFFE">
                        <a:lumMod val="50000"/>
                      </a:srgbClr>
                    </a:solidFill>
                  </a:rPr>
                  <a:t>First paper:      ~300 million years to solve</a:t>
                </a:r>
              </a:p>
              <a:p>
                <a:pPr marL="457189" indent="-457189" defTabSz="609585">
                  <a:lnSpc>
                    <a:spcPct val="150000"/>
                  </a:lnSpc>
                  <a:buFont typeface="Wingdings" panose="05000000000000000000" pitchFamily="2" charset="2"/>
                  <a:buChar char="Ø"/>
                </a:pPr>
                <a:r>
                  <a:rPr lang="en-US" sz="2400" i="1" dirty="0">
                    <a:solidFill>
                      <a:srgbClr val="FFFFFE">
                        <a:lumMod val="50000"/>
                      </a:srgbClr>
                    </a:solidFill>
                  </a:rPr>
                  <a:t>Second paper: ~30   years to solve (</a:t>
                </a:r>
                <a14:m>
                  <m:oMath xmlns:m="http://schemas.openxmlformats.org/officeDocument/2006/math" xmlns="">
                    <m:sSup>
                      <m:sSupPr>
                        <m:ctrlPr>
                          <a:rPr lang="en-US" sz="2400" i="1">
                            <a:solidFill>
                              <a:srgbClr val="FFFFFE">
                                <a:lumMod val="50000"/>
                              </a:srgbClr>
                            </a:solidFill>
                            <a:latin typeface="Cambria Math" panose="02040503050406030204" pitchFamily="18" charset="0"/>
                          </a:rPr>
                        </m:ctrlPr>
                      </m:sSupPr>
                      <m:e>
                        <m:r>
                          <a:rPr lang="en-US" sz="2400" i="1">
                            <a:solidFill>
                              <a:srgbClr val="FFFFFE">
                                <a:lumMod val="50000"/>
                              </a:srgbClr>
                            </a:solidFill>
                            <a:latin typeface="Cambria Math" panose="02040503050406030204" pitchFamily="18" charset="0"/>
                          </a:rPr>
                          <m:t>10</m:t>
                        </m:r>
                      </m:e>
                      <m:sup>
                        <m:r>
                          <a:rPr lang="en-US" sz="2400" i="1">
                            <a:solidFill>
                              <a:srgbClr val="FFFFFE">
                                <a:lumMod val="50000"/>
                              </a:srgbClr>
                            </a:solidFill>
                            <a:latin typeface="Cambria Math" panose="02040503050406030204" pitchFamily="18" charset="0"/>
                          </a:rPr>
                          <m:t>7</m:t>
                        </m:r>
                      </m:sup>
                    </m:sSup>
                  </m:oMath>
                </a14:m>
                <a:r>
                  <a:rPr lang="en-US" sz="2400" i="1" dirty="0">
                    <a:solidFill>
                      <a:srgbClr val="FFFFFE">
                        <a:lumMod val="50000"/>
                      </a:srgbClr>
                    </a:solidFill>
                  </a:rPr>
                  <a:t> reduction)</a:t>
                </a:r>
              </a:p>
              <a:p>
                <a:pPr marL="457189" indent="-457189" defTabSz="609585">
                  <a:lnSpc>
                    <a:spcPct val="150000"/>
                  </a:lnSpc>
                  <a:buFont typeface="Wingdings" panose="05000000000000000000" pitchFamily="2" charset="2"/>
                  <a:buChar char="Ø"/>
                </a:pPr>
                <a:r>
                  <a:rPr lang="en-US" sz="2400" i="1" dirty="0">
                    <a:solidFill>
                      <a:srgbClr val="FFFFFE">
                        <a:lumMod val="50000"/>
                      </a:srgbClr>
                    </a:solidFill>
                  </a:rPr>
                  <a:t>Third paper:    ~300 seconds to solve (another </a:t>
                </a:r>
                <a14:m>
                  <m:oMath xmlns:m="http://schemas.openxmlformats.org/officeDocument/2006/math" xmlns="">
                    <m:sSup>
                      <m:sSupPr>
                        <m:ctrlPr>
                          <a:rPr lang="en-US" sz="2400" i="1">
                            <a:solidFill>
                              <a:srgbClr val="FFFFFE">
                                <a:lumMod val="50000"/>
                              </a:srgbClr>
                            </a:solidFill>
                            <a:latin typeface="Cambria Math" panose="02040503050406030204" pitchFamily="18" charset="0"/>
                          </a:rPr>
                        </m:ctrlPr>
                      </m:sSupPr>
                      <m:e>
                        <m:r>
                          <a:rPr lang="en-US" sz="2400" i="1">
                            <a:solidFill>
                              <a:srgbClr val="FFFFFE">
                                <a:lumMod val="50000"/>
                              </a:srgbClr>
                            </a:solidFill>
                            <a:latin typeface="Cambria Math" panose="02040503050406030204" pitchFamily="18" charset="0"/>
                          </a:rPr>
                          <m:t>10</m:t>
                        </m:r>
                      </m:e>
                      <m:sup>
                        <m:r>
                          <a:rPr lang="en-US" sz="2400" i="1">
                            <a:solidFill>
                              <a:srgbClr val="FFFFFE">
                                <a:lumMod val="50000"/>
                              </a:srgbClr>
                            </a:solidFill>
                            <a:latin typeface="Cambria Math" panose="02040503050406030204" pitchFamily="18" charset="0"/>
                          </a:rPr>
                          <m:t>3</m:t>
                        </m:r>
                      </m:sup>
                    </m:sSup>
                  </m:oMath>
                </a14:m>
                <a:r>
                  <a:rPr lang="en-US" sz="2400" i="1" dirty="0">
                    <a:solidFill>
                      <a:srgbClr val="FFFFFE">
                        <a:lumMod val="50000"/>
                      </a:srgbClr>
                    </a:solidFill>
                  </a:rPr>
                  <a:t> reduction)</a:t>
                </a:r>
              </a:p>
            </p:txBody>
          </p:sp>
        </mc:Choice>
        <mc:Fallback xmlns="">
          <p:sp>
            <p:nvSpPr>
              <p:cNvPr id="4" name="Rounded Rectangle 3"/>
              <p:cNvSpPr>
                <a:spLocks noRot="1" noChangeAspect="1" noMove="1" noResize="1" noEditPoints="1" noAdjustHandles="1" noChangeArrowheads="1" noChangeShapeType="1" noTextEdit="1"/>
              </p:cNvSpPr>
              <p:nvPr/>
            </p:nvSpPr>
            <p:spPr>
              <a:xfrm>
                <a:off x="1088081" y="1922854"/>
                <a:ext cx="9578003" cy="3580965"/>
              </a:xfrm>
              <a:prstGeom prst="roundRect">
                <a:avLst/>
              </a:prstGeom>
              <a:blipFill rotWithShape="0">
                <a:blip r:embed="rId6"/>
                <a:stretch>
                  <a:fillRect/>
                </a:stretch>
              </a:blipFill>
            </p:spPr>
            <p:txBody>
              <a:bodyPr/>
              <a:lstStyle/>
              <a:p>
                <a:r>
                  <a:rPr lang="en-US">
                    <a:noFill/>
                  </a:rPr>
                  <a:t> </a:t>
                </a:r>
              </a:p>
            </p:txBody>
          </p:sp>
        </mc:Fallback>
      </mc:AlternateContent>
      <p:sp>
        <p:nvSpPr>
          <p:cNvPr id="8" name="Footer Placeholder 2"/>
          <p:cNvSpPr txBox="1">
            <a:spLocks/>
          </p:cNvSpPr>
          <p:nvPr/>
        </p:nvSpPr>
        <p:spPr>
          <a:xfrm>
            <a:off x="4165600" y="6245225"/>
            <a:ext cx="3860800" cy="4762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Tree>
    <p:extLst>
      <p:ext uri="{BB962C8B-B14F-4D97-AF65-F5344CB8AC3E}">
        <p14:creationId xmlns:p14="http://schemas.microsoft.com/office/powerpoint/2010/main" val="3512056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1000"/>
                                        <p:tgtEl>
                                          <p:spTgt spid="4">
                                            <p:txEl>
                                              <p:pRg st="0" end="0"/>
                                            </p:txEl>
                                          </p:spTgt>
                                        </p:tgtEl>
                                      </p:cBhvr>
                                    </p:animEffect>
                                    <p:anim calcmode="lin" valueType="num">
                                      <p:cBhvr>
                                        <p:cTn id="21"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1000"/>
                                        <p:tgtEl>
                                          <p:spTgt spid="4">
                                            <p:txEl>
                                              <p:pRg st="1" end="1"/>
                                            </p:txEl>
                                          </p:spTgt>
                                        </p:tgtEl>
                                      </p:cBhvr>
                                    </p:animEffect>
                                    <p:anim calcmode="lin" valueType="num">
                                      <p:cBhvr>
                                        <p:cTn id="26"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1000"/>
                                        <p:tgtEl>
                                          <p:spTgt spid="4">
                                            <p:txEl>
                                              <p:pRg st="3" end="3"/>
                                            </p:txEl>
                                          </p:spTgt>
                                        </p:tgtEl>
                                      </p:cBhvr>
                                    </p:animEffect>
                                    <p:anim calcmode="lin" valueType="num">
                                      <p:cBhvr>
                                        <p:cTn id="3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1000"/>
                                        <p:tgtEl>
                                          <p:spTgt spid="4">
                                            <p:txEl>
                                              <p:pRg st="4" end="4"/>
                                            </p:txEl>
                                          </p:spTgt>
                                        </p:tgtEl>
                                      </p:cBhvr>
                                    </p:animEffect>
                                    <p:anim calcmode="lin" valueType="num">
                                      <p:cBhvr>
                                        <p:cTn id="4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4">
                                            <p:txEl>
                                              <p:pRg st="5" end="5"/>
                                            </p:txEl>
                                          </p:spTgt>
                                        </p:tgtEl>
                                        <p:attrNameLst>
                                          <p:attrName>style.visibility</p:attrName>
                                        </p:attrNameLst>
                                      </p:cBhvr>
                                      <p:to>
                                        <p:strVal val="visible"/>
                                      </p:to>
                                    </p:set>
                                    <p:animEffect transition="in" filter="fade">
                                      <p:cBhvr>
                                        <p:cTn id="46" dur="1000"/>
                                        <p:tgtEl>
                                          <p:spTgt spid="4">
                                            <p:txEl>
                                              <p:pRg st="5" end="5"/>
                                            </p:txEl>
                                          </p:spTgt>
                                        </p:tgtEl>
                                      </p:cBhvr>
                                    </p:animEffect>
                                    <p:anim calcmode="lin" valueType="num">
                                      <p:cBhvr>
                                        <p:cTn id="47"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8"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4">
                                            <p:txEl>
                                              <p:pRg st="6" end="6"/>
                                            </p:txEl>
                                          </p:spTgt>
                                        </p:tgtEl>
                                        <p:attrNameLst>
                                          <p:attrName>style.visibility</p:attrName>
                                        </p:attrNameLst>
                                      </p:cBhvr>
                                      <p:to>
                                        <p:strVal val="visible"/>
                                      </p:to>
                                    </p:set>
                                    <p:animEffect transition="in" filter="fade">
                                      <p:cBhvr>
                                        <p:cTn id="53" dur="1000"/>
                                        <p:tgtEl>
                                          <p:spTgt spid="4">
                                            <p:txEl>
                                              <p:pRg st="6" end="6"/>
                                            </p:txEl>
                                          </p:spTgt>
                                        </p:tgtEl>
                                      </p:cBhvr>
                                    </p:animEffect>
                                    <p:anim calcmode="lin" valueType="num">
                                      <p:cBhvr>
                                        <p:cTn id="54"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5"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Quantum Chemistry</a:t>
            </a:r>
          </a:p>
        </p:txBody>
      </p:sp>
      <mc:AlternateContent xmlns:mc="http://schemas.openxmlformats.org/markup-compatibility/2006" xmlns:a14="http://schemas.microsoft.com/office/drawing/2010/main">
        <mc:Choice Requires="a14">
          <p:sp>
            <p:nvSpPr>
              <p:cNvPr id="5" name="TextBox 4"/>
              <p:cNvSpPr txBox="1"/>
              <p:nvPr/>
            </p:nvSpPr>
            <p:spPr>
              <a:xfrm>
                <a:off x="6428932" y="119007"/>
                <a:ext cx="5024196" cy="925125"/>
              </a:xfrm>
              <a:prstGeom prst="rect">
                <a:avLst/>
              </a:prstGeom>
              <a:noFill/>
            </p:spPr>
            <p:txBody>
              <a:bodyPr wrap="none" rtlCol="0">
                <a:spAutoFit/>
              </a:bodyPr>
              <a:lstStyle/>
              <a:p>
                <a:pPr defTabSz="1217583" fontAlgn="base">
                  <a:spcBef>
                    <a:spcPct val="0"/>
                  </a:spcBef>
                  <a:spcAft>
                    <a:spcPct val="0"/>
                  </a:spcAft>
                </a:pPr>
                <a14:m>
                  <m:oMathPara xmlns:m="http://schemas.openxmlformats.org/officeDocument/2006/math" xmlns="">
                    <m:oMathParaPr>
                      <m:jc m:val="centerGroup"/>
                    </m:oMathParaPr>
                    <m:oMath xmlns:m="http://schemas.openxmlformats.org/officeDocument/2006/math">
                      <m:r>
                        <a:rPr lang="en-US" sz="2133" i="1">
                          <a:solidFill>
                            <a:srgbClr val="FFFFFE">
                              <a:lumMod val="50000"/>
                            </a:srgbClr>
                          </a:solidFill>
                          <a:latin typeface="Cambria Math"/>
                        </a:rPr>
                        <m:t>𝐻</m:t>
                      </m:r>
                      <m:r>
                        <a:rPr lang="en-US" sz="2133" i="1">
                          <a:solidFill>
                            <a:srgbClr val="FFFFFE">
                              <a:lumMod val="50000"/>
                            </a:srgbClr>
                          </a:solidFill>
                          <a:latin typeface="Cambria Math"/>
                        </a:rPr>
                        <m:t>=</m:t>
                      </m:r>
                      <m:nary>
                        <m:naryPr>
                          <m:chr m:val="∑"/>
                          <m:supHide m:val="on"/>
                          <m:ctrlPr>
                            <a:rPr lang="en-US" sz="2133" i="1">
                              <a:solidFill>
                                <a:srgbClr val="FFFFFE">
                                  <a:lumMod val="50000"/>
                                </a:srgbClr>
                              </a:solidFill>
                              <a:latin typeface="Cambria Math" panose="02040503050406030204" pitchFamily="18" charset="0"/>
                            </a:rPr>
                          </m:ctrlPr>
                        </m:naryPr>
                        <m:sub>
                          <m:r>
                            <a:rPr lang="en-US" sz="2133" i="1">
                              <a:solidFill>
                                <a:srgbClr val="FFFFFE">
                                  <a:lumMod val="50000"/>
                                </a:srgbClr>
                              </a:solidFill>
                              <a:latin typeface="Cambria Math"/>
                            </a:rPr>
                            <m:t>𝑝𝑞</m:t>
                          </m:r>
                        </m:sub>
                        <m:sup/>
                        <m:e>
                          <m:sSub>
                            <m:sSubPr>
                              <m:ctrlPr>
                                <a:rPr lang="en-US" sz="2133" i="1">
                                  <a:solidFill>
                                    <a:srgbClr val="FFFFFE">
                                      <a:lumMod val="50000"/>
                                    </a:srgbClr>
                                  </a:solidFill>
                                  <a:latin typeface="Cambria Math" panose="02040503050406030204" pitchFamily="18" charset="0"/>
                                </a:rPr>
                              </m:ctrlPr>
                            </m:sSubPr>
                            <m:e>
                              <m:r>
                                <a:rPr lang="en-US" sz="2133" i="1">
                                  <a:solidFill>
                                    <a:srgbClr val="FFFFFE">
                                      <a:lumMod val="50000"/>
                                    </a:srgbClr>
                                  </a:solidFill>
                                  <a:latin typeface="Cambria Math"/>
                                </a:rPr>
                                <m:t>h</m:t>
                              </m:r>
                            </m:e>
                            <m:sub>
                              <m:r>
                                <a:rPr lang="en-US" sz="2133" i="1">
                                  <a:solidFill>
                                    <a:srgbClr val="FFFFFE">
                                      <a:lumMod val="50000"/>
                                    </a:srgbClr>
                                  </a:solidFill>
                                  <a:latin typeface="Cambria Math"/>
                                </a:rPr>
                                <m:t>𝑝𝑞</m:t>
                              </m:r>
                            </m:sub>
                          </m:sSub>
                          <m:sSubSup>
                            <m:sSubSupPr>
                              <m:ctrlPr>
                                <a:rPr lang="en-US" sz="2133" i="1">
                                  <a:solidFill>
                                    <a:srgbClr val="FFFFFE">
                                      <a:lumMod val="50000"/>
                                    </a:srgbClr>
                                  </a:solidFill>
                                  <a:latin typeface="Cambria Math" panose="02040503050406030204" pitchFamily="18" charset="0"/>
                                </a:rPr>
                              </m:ctrlPr>
                            </m:sSubSupPr>
                            <m:e>
                              <m:r>
                                <a:rPr lang="en-US" sz="2133" i="1">
                                  <a:solidFill>
                                    <a:srgbClr val="FFFFFE">
                                      <a:lumMod val="50000"/>
                                    </a:srgbClr>
                                  </a:solidFill>
                                  <a:latin typeface="Cambria Math"/>
                                </a:rPr>
                                <m:t>𝑎</m:t>
                              </m:r>
                            </m:e>
                            <m:sub>
                              <m:r>
                                <a:rPr lang="en-US" sz="2133" i="1">
                                  <a:solidFill>
                                    <a:srgbClr val="FFFFFE">
                                      <a:lumMod val="50000"/>
                                    </a:srgbClr>
                                  </a:solidFill>
                                  <a:latin typeface="Cambria Math"/>
                                </a:rPr>
                                <m:t>𝑝</m:t>
                              </m:r>
                            </m:sub>
                            <m:sup>
                              <m:r>
                                <a:rPr lang="en-US" sz="2133" i="1">
                                  <a:solidFill>
                                    <a:srgbClr val="FFFFFE">
                                      <a:lumMod val="50000"/>
                                    </a:srgbClr>
                                  </a:solidFill>
                                  <a:latin typeface="Cambria Math"/>
                                  <a:ea typeface="Cambria Math"/>
                                </a:rPr>
                                <m:t>†</m:t>
                              </m:r>
                            </m:sup>
                          </m:sSubSup>
                          <m:sSub>
                            <m:sSubPr>
                              <m:ctrlPr>
                                <a:rPr lang="en-US" sz="2133" i="1">
                                  <a:solidFill>
                                    <a:srgbClr val="FFFFFE">
                                      <a:lumMod val="50000"/>
                                    </a:srgbClr>
                                  </a:solidFill>
                                  <a:latin typeface="Cambria Math" panose="02040503050406030204" pitchFamily="18" charset="0"/>
                                </a:rPr>
                              </m:ctrlPr>
                            </m:sSubPr>
                            <m:e>
                              <m:r>
                                <a:rPr lang="en-US" sz="2133" i="1">
                                  <a:solidFill>
                                    <a:srgbClr val="FFFFFE">
                                      <a:lumMod val="50000"/>
                                    </a:srgbClr>
                                  </a:solidFill>
                                  <a:latin typeface="Cambria Math"/>
                                </a:rPr>
                                <m:t>𝑎</m:t>
                              </m:r>
                            </m:e>
                            <m:sub>
                              <m:r>
                                <a:rPr lang="en-US" sz="2133" i="1">
                                  <a:solidFill>
                                    <a:srgbClr val="FFFFFE">
                                      <a:lumMod val="50000"/>
                                    </a:srgbClr>
                                  </a:solidFill>
                                  <a:latin typeface="Cambria Math"/>
                                </a:rPr>
                                <m:t>𝑞</m:t>
                              </m:r>
                            </m:sub>
                          </m:sSub>
                          <m:r>
                            <a:rPr lang="en-US" sz="2133" i="1">
                              <a:solidFill>
                                <a:srgbClr val="FFFFFE">
                                  <a:lumMod val="50000"/>
                                </a:srgbClr>
                              </a:solidFill>
                              <a:latin typeface="Cambria Math"/>
                            </a:rPr>
                            <m:t>+</m:t>
                          </m:r>
                          <m:f>
                            <m:fPr>
                              <m:ctrlPr>
                                <a:rPr lang="en-US" sz="2133" i="1">
                                  <a:solidFill>
                                    <a:srgbClr val="FFFFFE">
                                      <a:lumMod val="50000"/>
                                    </a:srgbClr>
                                  </a:solidFill>
                                  <a:latin typeface="Cambria Math" panose="02040503050406030204" pitchFamily="18" charset="0"/>
                                </a:rPr>
                              </m:ctrlPr>
                            </m:fPr>
                            <m:num>
                              <m:r>
                                <a:rPr lang="en-US" sz="2133" i="1">
                                  <a:solidFill>
                                    <a:srgbClr val="FFFFFE">
                                      <a:lumMod val="50000"/>
                                    </a:srgbClr>
                                  </a:solidFill>
                                  <a:latin typeface="Cambria Math"/>
                                </a:rPr>
                                <m:t>1</m:t>
                              </m:r>
                            </m:num>
                            <m:den>
                              <m:r>
                                <a:rPr lang="en-US" sz="2133" i="1">
                                  <a:solidFill>
                                    <a:srgbClr val="FFFFFE">
                                      <a:lumMod val="50000"/>
                                    </a:srgbClr>
                                  </a:solidFill>
                                  <a:latin typeface="Cambria Math"/>
                                </a:rPr>
                                <m:t>2</m:t>
                              </m:r>
                            </m:den>
                          </m:f>
                          <m:nary>
                            <m:naryPr>
                              <m:chr m:val="∑"/>
                              <m:supHide m:val="on"/>
                              <m:ctrlPr>
                                <a:rPr lang="en-US" sz="2133" i="1">
                                  <a:solidFill>
                                    <a:srgbClr val="FFFFFE">
                                      <a:lumMod val="50000"/>
                                    </a:srgbClr>
                                  </a:solidFill>
                                  <a:latin typeface="Cambria Math" panose="02040503050406030204" pitchFamily="18" charset="0"/>
                                </a:rPr>
                              </m:ctrlPr>
                            </m:naryPr>
                            <m:sub>
                              <m:r>
                                <a:rPr lang="en-US" sz="2133" i="1">
                                  <a:solidFill>
                                    <a:srgbClr val="FFFFFE">
                                      <a:lumMod val="50000"/>
                                    </a:srgbClr>
                                  </a:solidFill>
                                  <a:latin typeface="Cambria Math"/>
                                </a:rPr>
                                <m:t>𝑝𝑞𝑟𝑠</m:t>
                              </m:r>
                            </m:sub>
                            <m:sup/>
                            <m:e>
                              <m:sSub>
                                <m:sSubPr>
                                  <m:ctrlPr>
                                    <a:rPr lang="en-US" sz="2133" i="1">
                                      <a:solidFill>
                                        <a:srgbClr val="FFFFFE">
                                          <a:lumMod val="50000"/>
                                        </a:srgbClr>
                                      </a:solidFill>
                                      <a:latin typeface="Cambria Math" panose="02040503050406030204" pitchFamily="18" charset="0"/>
                                    </a:rPr>
                                  </m:ctrlPr>
                                </m:sSubPr>
                                <m:e>
                                  <m:r>
                                    <a:rPr lang="en-US" sz="2133" i="1">
                                      <a:solidFill>
                                        <a:srgbClr val="FFFFFE">
                                          <a:lumMod val="50000"/>
                                        </a:srgbClr>
                                      </a:solidFill>
                                      <a:latin typeface="Cambria Math"/>
                                    </a:rPr>
                                    <m:t>h</m:t>
                                  </m:r>
                                </m:e>
                                <m:sub>
                                  <m:r>
                                    <a:rPr lang="en-US" sz="2133" i="1">
                                      <a:solidFill>
                                        <a:srgbClr val="FFFFFE">
                                          <a:lumMod val="50000"/>
                                        </a:srgbClr>
                                      </a:solidFill>
                                      <a:latin typeface="Cambria Math"/>
                                    </a:rPr>
                                    <m:t>𝑝𝑞𝑟𝑠</m:t>
                                  </m:r>
                                  <m:r>
                                    <a:rPr lang="en-US" sz="2133" i="1">
                                      <a:solidFill>
                                        <a:srgbClr val="FFFFFE">
                                          <a:lumMod val="50000"/>
                                        </a:srgbClr>
                                      </a:solidFill>
                                      <a:latin typeface="Cambria Math"/>
                                    </a:rPr>
                                    <m:t> </m:t>
                                  </m:r>
                                </m:sub>
                              </m:sSub>
                              <m:sSubSup>
                                <m:sSubSupPr>
                                  <m:ctrlPr>
                                    <a:rPr lang="en-US" sz="2133" i="1">
                                      <a:solidFill>
                                        <a:srgbClr val="FFFFFE">
                                          <a:lumMod val="50000"/>
                                        </a:srgbClr>
                                      </a:solidFill>
                                      <a:latin typeface="Cambria Math" panose="02040503050406030204" pitchFamily="18" charset="0"/>
                                    </a:rPr>
                                  </m:ctrlPr>
                                </m:sSubSupPr>
                                <m:e>
                                  <m:r>
                                    <a:rPr lang="en-US" sz="2133" i="1">
                                      <a:solidFill>
                                        <a:srgbClr val="FFFFFE">
                                          <a:lumMod val="50000"/>
                                        </a:srgbClr>
                                      </a:solidFill>
                                      <a:latin typeface="Cambria Math"/>
                                    </a:rPr>
                                    <m:t>𝑎</m:t>
                                  </m:r>
                                </m:e>
                                <m:sub>
                                  <m:r>
                                    <a:rPr lang="en-US" sz="2133" i="1">
                                      <a:solidFill>
                                        <a:srgbClr val="FFFFFE">
                                          <a:lumMod val="50000"/>
                                        </a:srgbClr>
                                      </a:solidFill>
                                      <a:latin typeface="Cambria Math"/>
                                    </a:rPr>
                                    <m:t>𝑝</m:t>
                                  </m:r>
                                </m:sub>
                                <m:sup>
                                  <m:r>
                                    <a:rPr lang="en-US" sz="2133" i="1">
                                      <a:solidFill>
                                        <a:srgbClr val="FFFFFE">
                                          <a:lumMod val="50000"/>
                                        </a:srgbClr>
                                      </a:solidFill>
                                      <a:latin typeface="Cambria Math"/>
                                      <a:ea typeface="Cambria Math"/>
                                    </a:rPr>
                                    <m:t>†</m:t>
                                  </m:r>
                                </m:sup>
                              </m:sSubSup>
                              <m:sSubSup>
                                <m:sSubSupPr>
                                  <m:ctrlPr>
                                    <a:rPr lang="en-US" sz="2133" i="1">
                                      <a:solidFill>
                                        <a:srgbClr val="FFFFFE">
                                          <a:lumMod val="50000"/>
                                        </a:srgbClr>
                                      </a:solidFill>
                                      <a:latin typeface="Cambria Math" panose="02040503050406030204" pitchFamily="18" charset="0"/>
                                    </a:rPr>
                                  </m:ctrlPr>
                                </m:sSubSupPr>
                                <m:e>
                                  <m:r>
                                    <a:rPr lang="en-US" sz="2133" i="1">
                                      <a:solidFill>
                                        <a:srgbClr val="FFFFFE">
                                          <a:lumMod val="50000"/>
                                        </a:srgbClr>
                                      </a:solidFill>
                                      <a:latin typeface="Cambria Math"/>
                                    </a:rPr>
                                    <m:t>𝑎</m:t>
                                  </m:r>
                                </m:e>
                                <m:sub>
                                  <m:r>
                                    <a:rPr lang="en-US" sz="2133" i="1">
                                      <a:solidFill>
                                        <a:srgbClr val="FFFFFE">
                                          <a:lumMod val="50000"/>
                                        </a:srgbClr>
                                      </a:solidFill>
                                      <a:latin typeface="Cambria Math"/>
                                    </a:rPr>
                                    <m:t>𝑞</m:t>
                                  </m:r>
                                </m:sub>
                                <m:sup>
                                  <m:r>
                                    <a:rPr lang="en-US" sz="2133" i="1">
                                      <a:solidFill>
                                        <a:srgbClr val="FFFFFE">
                                          <a:lumMod val="50000"/>
                                        </a:srgbClr>
                                      </a:solidFill>
                                      <a:latin typeface="Cambria Math"/>
                                      <a:ea typeface="Cambria Math"/>
                                    </a:rPr>
                                    <m:t>†</m:t>
                                  </m:r>
                                </m:sup>
                              </m:sSubSup>
                              <m:sSub>
                                <m:sSubPr>
                                  <m:ctrlPr>
                                    <a:rPr lang="en-US" sz="2133" i="1">
                                      <a:solidFill>
                                        <a:srgbClr val="FFFFFE">
                                          <a:lumMod val="50000"/>
                                        </a:srgbClr>
                                      </a:solidFill>
                                      <a:latin typeface="Cambria Math" panose="02040503050406030204" pitchFamily="18" charset="0"/>
                                    </a:rPr>
                                  </m:ctrlPr>
                                </m:sSubPr>
                                <m:e>
                                  <m:r>
                                    <a:rPr lang="en-US" sz="2133" i="1">
                                      <a:solidFill>
                                        <a:srgbClr val="FFFFFE">
                                          <a:lumMod val="50000"/>
                                        </a:srgbClr>
                                      </a:solidFill>
                                      <a:latin typeface="Cambria Math"/>
                                    </a:rPr>
                                    <m:t>𝑎</m:t>
                                  </m:r>
                                </m:e>
                                <m:sub>
                                  <m:r>
                                    <a:rPr lang="en-US" sz="2133" i="1">
                                      <a:solidFill>
                                        <a:srgbClr val="FFFFFE">
                                          <a:lumMod val="50000"/>
                                        </a:srgbClr>
                                      </a:solidFill>
                                      <a:latin typeface="Cambria Math"/>
                                    </a:rPr>
                                    <m:t>𝑟</m:t>
                                  </m:r>
                                </m:sub>
                              </m:sSub>
                              <m:sSub>
                                <m:sSubPr>
                                  <m:ctrlPr>
                                    <a:rPr lang="en-US" sz="2133" i="1">
                                      <a:solidFill>
                                        <a:srgbClr val="FFFFFE">
                                          <a:lumMod val="50000"/>
                                        </a:srgbClr>
                                      </a:solidFill>
                                      <a:latin typeface="Cambria Math" panose="02040503050406030204" pitchFamily="18" charset="0"/>
                                    </a:rPr>
                                  </m:ctrlPr>
                                </m:sSubPr>
                                <m:e>
                                  <m:r>
                                    <a:rPr lang="en-US" sz="2133" i="1">
                                      <a:solidFill>
                                        <a:srgbClr val="FFFFFE">
                                          <a:lumMod val="50000"/>
                                        </a:srgbClr>
                                      </a:solidFill>
                                      <a:latin typeface="Cambria Math"/>
                                    </a:rPr>
                                    <m:t>𝑎</m:t>
                                  </m:r>
                                </m:e>
                                <m:sub>
                                  <m:r>
                                    <a:rPr lang="en-US" sz="2133" i="1">
                                      <a:solidFill>
                                        <a:srgbClr val="FFFFFE">
                                          <a:lumMod val="50000"/>
                                        </a:srgbClr>
                                      </a:solidFill>
                                      <a:latin typeface="Cambria Math"/>
                                    </a:rPr>
                                    <m:t>𝑠</m:t>
                                  </m:r>
                                </m:sub>
                              </m:sSub>
                            </m:e>
                          </m:nary>
                        </m:e>
                      </m:nary>
                    </m:oMath>
                  </m:oMathPara>
                </a14:m>
                <a:endParaRPr lang="en-US" sz="2133" dirty="0" err="1">
                  <a:solidFill>
                    <a:srgbClr val="FFFFFE">
                      <a:lumMod val="50000"/>
                    </a:srgbClr>
                  </a:solidFill>
                  <a:ea typeface="Segoe UI" pitchFamily="34" charset="0"/>
                  <a:cs typeface="Segoe UI"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428932" y="119007"/>
                <a:ext cx="5024196" cy="925125"/>
              </a:xfrm>
              <a:prstGeom prst="rect">
                <a:avLst/>
              </a:prstGeom>
              <a:blipFill rotWithShape="0">
                <a:blip r:embed="rId2"/>
                <a:stretch>
                  <a:fillRect/>
                </a:stretch>
              </a:blipFill>
            </p:spPr>
            <p:txBody>
              <a:bodyPr/>
              <a:lstStyle/>
              <a:p>
                <a:r>
                  <a:rPr lang="en-US">
                    <a:noFill/>
                  </a:rPr>
                  <a:t> </a:t>
                </a:r>
              </a:p>
            </p:txBody>
          </p:sp>
        </mc:Fallback>
      </mc:AlternateContent>
      <p:grpSp>
        <p:nvGrpSpPr>
          <p:cNvPr id="8" name="Group 7"/>
          <p:cNvGrpSpPr/>
          <p:nvPr/>
        </p:nvGrpSpPr>
        <p:grpSpPr>
          <a:xfrm>
            <a:off x="1609015" y="1206515"/>
            <a:ext cx="9287691" cy="5586144"/>
            <a:chOff x="1383975" y="953892"/>
            <a:chExt cx="6387896" cy="3842043"/>
          </a:xfrm>
        </p:grpSpPr>
        <p:pic>
          <p:nvPicPr>
            <p:cNvPr id="6" name="Picture 5"/>
            <p:cNvPicPr>
              <a:picLocks noChangeAspect="1"/>
            </p:cNvPicPr>
            <p:nvPr/>
          </p:nvPicPr>
          <p:blipFill>
            <a:blip r:embed="rId3"/>
            <a:stretch>
              <a:fillRect/>
            </a:stretch>
          </p:blipFill>
          <p:spPr>
            <a:xfrm>
              <a:off x="1383975" y="953892"/>
              <a:ext cx="6387896" cy="3842043"/>
            </a:xfrm>
            <a:prstGeom prst="rect">
              <a:avLst/>
            </a:prstGeom>
          </p:spPr>
        </p:pic>
        <p:sp>
          <p:nvSpPr>
            <p:cNvPr id="7" name="Rectangle 6"/>
            <p:cNvSpPr/>
            <p:nvPr/>
          </p:nvSpPr>
          <p:spPr>
            <a:xfrm>
              <a:off x="1712759" y="1206822"/>
              <a:ext cx="1842725" cy="334661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endParaRPr>
            </a:p>
          </p:txBody>
        </p:sp>
      </p:grpSp>
    </p:spTree>
    <p:extLst>
      <p:ext uri="{BB962C8B-B14F-4D97-AF65-F5344CB8AC3E}">
        <p14:creationId xmlns:p14="http://schemas.microsoft.com/office/powerpoint/2010/main" val="3337210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7498" y="0"/>
            <a:ext cx="11625119" cy="1143000"/>
          </a:xfrm>
        </p:spPr>
        <p:txBody>
          <a:bodyPr>
            <a:noAutofit/>
          </a:bodyPr>
          <a:lstStyle/>
          <a:p>
            <a:r>
              <a:rPr lang="en-US" dirty="0" smtClean="0">
                <a:solidFill>
                  <a:schemeClr val="bg1"/>
                </a:solidFill>
                <a:cs typeface="Arial" panose="020B0604020202020204" pitchFamily="34" charset="0"/>
              </a:rPr>
              <a:t>A </a:t>
            </a:r>
            <a:r>
              <a:rPr lang="en-US" dirty="0">
                <a:solidFill>
                  <a:schemeClr val="bg1"/>
                </a:solidFill>
                <a:cs typeface="Arial" panose="020B0604020202020204" pitchFamily="34" charset="0"/>
              </a:rPr>
              <a:t>S</a:t>
            </a:r>
            <a:r>
              <a:rPr lang="en-US" dirty="0" smtClean="0">
                <a:solidFill>
                  <a:schemeClr val="bg1"/>
                </a:solidFill>
                <a:cs typeface="Arial" panose="020B0604020202020204" pitchFamily="34" charset="0"/>
              </a:rPr>
              <a:t>oftware Architecture for Quantum Computing</a:t>
            </a:r>
            <a:endParaRPr lang="en-US" dirty="0">
              <a:solidFill>
                <a:schemeClr val="bg1"/>
              </a:solidFill>
              <a:cs typeface="Arial" panose="020B0604020202020204" pitchFamily="34" charset="0"/>
            </a:endParaRPr>
          </a:p>
        </p:txBody>
      </p:sp>
      <p:pic>
        <p:nvPicPr>
          <p:cNvPr id="16" name="Picture 1" descr="image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557" y="1023649"/>
            <a:ext cx="4663601" cy="495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7" name="TextBox 16"/>
              <p:cNvSpPr txBox="1"/>
              <p:nvPr/>
            </p:nvSpPr>
            <p:spPr>
              <a:xfrm>
                <a:off x="1728857" y="5898606"/>
                <a:ext cx="2974838" cy="909699"/>
              </a:xfrm>
              <a:prstGeom prst="rect">
                <a:avLst/>
              </a:prstGeom>
              <a:noFill/>
            </p:spPr>
            <p:txBody>
              <a:bodyPr wrap="none" lIns="179285" tIns="143428" rIns="179285" bIns="143428" rtlCol="0">
                <a:spAutoFit/>
              </a:bodyPr>
              <a:lstStyle/>
              <a:p>
                <a:pPr algn="ctr">
                  <a:lnSpc>
                    <a:spcPct val="90000"/>
                  </a:lnSpc>
                  <a:spcAft>
                    <a:spcPts val="588"/>
                  </a:spcAft>
                </a:pPr>
                <a:r>
                  <a:rPr lang="en-US" sz="1961" dirty="0">
                    <a:solidFill>
                      <a:prstClr val="white"/>
                    </a:solidFill>
                  </a:rPr>
                  <a:t>The LIQ</a:t>
                </a:r>
                <a14:m>
                  <m:oMath xmlns:m="http://schemas.openxmlformats.org/officeDocument/2006/math" xmlns="">
                    <m:r>
                      <a:rPr lang="en-US" sz="1961" i="1" dirty="0">
                        <a:solidFill>
                          <a:prstClr val="white"/>
                        </a:solidFill>
                        <a:latin typeface="Cambria Math" panose="02040503050406030204" pitchFamily="18" charset="0"/>
                      </a:rPr>
                      <m:t>𝑈𝑖</m:t>
                    </m:r>
                    <m:r>
                      <a:rPr lang="en-US" sz="1961" i="1" dirty="0">
                        <a:solidFill>
                          <a:prstClr val="white"/>
                        </a:solidFill>
                        <a:latin typeface="Cambria Math" panose="02040503050406030204" pitchFamily="18" charset="0"/>
                      </a:rPr>
                      <m:t>|⟩</m:t>
                    </m:r>
                    <m:r>
                      <m:rPr>
                        <m:nor/>
                      </m:rPr>
                      <a:rPr lang="en-US" sz="1961" dirty="0">
                        <a:solidFill>
                          <a:prstClr val="white"/>
                        </a:solidFill>
                        <a:latin typeface="Cambria Math" panose="02040503050406030204" pitchFamily="18" charset="0"/>
                      </a:rPr>
                      <m:t> </m:t>
                    </m:r>
                    <m:r>
                      <m:rPr>
                        <m:nor/>
                      </m:rPr>
                      <a:rPr lang="en-US" sz="1961" dirty="0">
                        <a:solidFill>
                          <a:prstClr val="white"/>
                        </a:solidFill>
                      </a:rPr>
                      <m:t>platform</m:t>
                    </m:r>
                  </m:oMath>
                </a14:m>
                <a:endParaRPr lang="en-US" sz="1961" dirty="0">
                  <a:solidFill>
                    <a:prstClr val="white"/>
                  </a:solidFill>
                </a:endParaRPr>
              </a:p>
              <a:p>
                <a:pPr algn="ctr">
                  <a:lnSpc>
                    <a:spcPct val="90000"/>
                  </a:lnSpc>
                  <a:spcAft>
                    <a:spcPts val="588"/>
                  </a:spcAft>
                </a:pPr>
                <a:r>
                  <a:rPr lang="en-US" sz="1961" dirty="0">
                    <a:solidFill>
                      <a:prstClr val="white"/>
                    </a:solidFill>
                  </a:rPr>
                  <a:t>[</a:t>
                </a:r>
                <a:r>
                  <a:rPr lang="en-US" sz="1961" dirty="0" smtClean="0">
                    <a:solidFill>
                      <a:prstClr val="white"/>
                    </a:solidFill>
                  </a:rPr>
                  <a:t>Wecker and </a:t>
                </a:r>
                <a:r>
                  <a:rPr lang="en-US" sz="1961" dirty="0">
                    <a:solidFill>
                      <a:prstClr val="white"/>
                    </a:solidFill>
                  </a:rPr>
                  <a:t>Svore, 2014]</a:t>
                </a:r>
              </a:p>
            </p:txBody>
          </p:sp>
        </mc:Choice>
        <mc:Fallback xmlns="">
          <p:sp>
            <p:nvSpPr>
              <p:cNvPr id="17" name="TextBox 16"/>
              <p:cNvSpPr txBox="1">
                <a:spLocks noRot="1" noChangeAspect="1" noMove="1" noResize="1" noEditPoints="1" noAdjustHandles="1" noChangeArrowheads="1" noChangeShapeType="1" noTextEdit="1"/>
              </p:cNvSpPr>
              <p:nvPr/>
            </p:nvSpPr>
            <p:spPr>
              <a:xfrm>
                <a:off x="1728857" y="5898606"/>
                <a:ext cx="2974838" cy="909699"/>
              </a:xfrm>
              <a:prstGeom prst="rect">
                <a:avLst/>
              </a:prstGeom>
              <a:blipFill rotWithShape="0">
                <a:blip r:embed="rId4"/>
                <a:stretch>
                  <a:fillRect/>
                </a:stretch>
              </a:blipFill>
            </p:spPr>
            <p:txBody>
              <a:bodyPr/>
              <a:lstStyle/>
              <a:p>
                <a:r>
                  <a:rPr lang="en-US">
                    <a:noFill/>
                  </a:rPr>
                  <a:t> </a:t>
                </a:r>
              </a:p>
            </p:txBody>
          </p:sp>
        </mc:Fallback>
      </mc:AlternateContent>
      <p:sp>
        <p:nvSpPr>
          <p:cNvPr id="19" name="TextBox 18"/>
          <p:cNvSpPr txBox="1"/>
          <p:nvPr/>
        </p:nvSpPr>
        <p:spPr>
          <a:xfrm>
            <a:off x="6330460" y="1294104"/>
            <a:ext cx="3634156" cy="408623"/>
          </a:xfrm>
          <a:prstGeom prst="roundRect">
            <a:avLst/>
          </a:prstGeom>
          <a:solidFill>
            <a:srgbClr val="00FF00"/>
          </a:soli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b="1" u="sng" dirty="0">
                <a:solidFill>
                  <a:prstClr val="black"/>
                </a:solidFill>
              </a:rPr>
              <a:t>High-level Quantum Algorithm</a:t>
            </a:r>
          </a:p>
        </p:txBody>
      </p:sp>
      <p:sp>
        <p:nvSpPr>
          <p:cNvPr id="20" name="TextBox 19"/>
          <p:cNvSpPr txBox="1"/>
          <p:nvPr/>
        </p:nvSpPr>
        <p:spPr>
          <a:xfrm>
            <a:off x="6330460" y="1780779"/>
            <a:ext cx="3634323" cy="715089"/>
          </a:xfrm>
          <a:prstGeom prst="roundRect">
            <a:avLst/>
          </a:prstGeom>
          <a:solidFill>
            <a:srgbClr val="FFFF00"/>
          </a:solidFill>
          <a:ln>
            <a:solidFill>
              <a:srgbClr val="FFFF00"/>
            </a:solidFill>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a:solidFill>
                  <a:prstClr val="black"/>
                </a:solidFill>
              </a:rPr>
              <a:t>Quantum Gates</a:t>
            </a:r>
          </a:p>
          <a:p>
            <a:r>
              <a:rPr lang="en-US" dirty="0">
                <a:solidFill>
                  <a:prstClr val="black"/>
                </a:solidFill>
              </a:rPr>
              <a:t>Quantum Function Implementation</a:t>
            </a:r>
          </a:p>
        </p:txBody>
      </p:sp>
      <p:sp>
        <p:nvSpPr>
          <p:cNvPr id="21" name="TextBox 20"/>
          <p:cNvSpPr txBox="1"/>
          <p:nvPr/>
        </p:nvSpPr>
        <p:spPr>
          <a:xfrm>
            <a:off x="6330460" y="2557889"/>
            <a:ext cx="3350356" cy="1021556"/>
          </a:xfrm>
          <a:prstGeom prst="roundRect">
            <a:avLst/>
          </a:prstGeom>
          <a:solidFill>
            <a:srgbClr val="FF9999"/>
          </a:solidFill>
          <a:ln>
            <a:solidFill>
              <a:srgbClr val="FF9999"/>
            </a:solidFill>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b="1" u="sng" dirty="0">
                <a:solidFill>
                  <a:prstClr val="black"/>
                </a:solidFill>
              </a:rPr>
              <a:t>Quantum Circuit Decomposition</a:t>
            </a:r>
          </a:p>
          <a:p>
            <a:r>
              <a:rPr lang="en-US" dirty="0">
                <a:solidFill>
                  <a:prstClr val="black"/>
                </a:solidFill>
              </a:rPr>
              <a:t>Quantum Circuit Optimization</a:t>
            </a:r>
          </a:p>
          <a:p>
            <a:r>
              <a:rPr lang="en-US" b="1" u="sng" dirty="0">
                <a:solidFill>
                  <a:prstClr val="black"/>
                </a:solidFill>
              </a:rPr>
              <a:t>Quantum Error Correction</a:t>
            </a:r>
          </a:p>
        </p:txBody>
      </p:sp>
      <p:sp>
        <p:nvSpPr>
          <p:cNvPr id="22" name="TextBox 21"/>
          <p:cNvSpPr txBox="1"/>
          <p:nvPr/>
        </p:nvSpPr>
        <p:spPr>
          <a:xfrm>
            <a:off x="6330460" y="3620821"/>
            <a:ext cx="1218791" cy="408623"/>
          </a:xfrm>
          <a:prstGeom prst="roundRect">
            <a:avLst/>
          </a:prstGeom>
          <a:solidFill>
            <a:srgbClr val="CCCC00"/>
          </a:solidFill>
          <a:ln>
            <a:solidFill>
              <a:srgbClr val="CCCC00"/>
            </a:solidFill>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solidFill>
                  <a:prstClr val="black"/>
                </a:solidFill>
              </a:rPr>
              <a:t>Simulation</a:t>
            </a:r>
            <a:endParaRPr lang="en-US" dirty="0">
              <a:solidFill>
                <a:prstClr val="black"/>
              </a:solidFill>
            </a:endParaRPr>
          </a:p>
        </p:txBody>
      </p:sp>
      <p:sp>
        <p:nvSpPr>
          <p:cNvPr id="23" name="TextBox 22"/>
          <p:cNvSpPr txBox="1"/>
          <p:nvPr/>
        </p:nvSpPr>
        <p:spPr>
          <a:xfrm>
            <a:off x="6330460" y="4068121"/>
            <a:ext cx="2349812" cy="408623"/>
          </a:xfrm>
          <a:prstGeom prst="roundRect">
            <a:avLst/>
          </a:prstGeom>
          <a:solidFill>
            <a:srgbClr val="9999FF"/>
          </a:solidFill>
          <a:ln>
            <a:solidFill>
              <a:srgbClr val="9999FF"/>
            </a:solidFill>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a:solidFill>
                  <a:prstClr val="black"/>
                </a:solidFill>
              </a:rPr>
              <a:t>Runtime Environments</a:t>
            </a:r>
          </a:p>
        </p:txBody>
      </p:sp>
      <p:sp>
        <p:nvSpPr>
          <p:cNvPr id="24" name="TextBox 23"/>
          <p:cNvSpPr txBox="1"/>
          <p:nvPr/>
        </p:nvSpPr>
        <p:spPr>
          <a:xfrm>
            <a:off x="6305216" y="5270915"/>
            <a:ext cx="4765594" cy="715089"/>
          </a:xfrm>
          <a:prstGeom prst="roundRect">
            <a:avLst/>
          </a:prstGeom>
          <a:solidFill>
            <a:srgbClr val="FFCC99"/>
          </a:solidFill>
          <a:ln>
            <a:solidFill>
              <a:srgbClr val="FFCC99"/>
            </a:solidFill>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a:solidFill>
                  <a:prstClr val="black"/>
                </a:solidFill>
              </a:rPr>
              <a:t>Target-dependent Representation</a:t>
            </a:r>
          </a:p>
          <a:p>
            <a:r>
              <a:rPr lang="en-US" dirty="0" smtClean="0">
                <a:solidFill>
                  <a:prstClr val="black"/>
                </a:solidFill>
              </a:rPr>
              <a:t>Classical Control/Quantum </a:t>
            </a:r>
            <a:r>
              <a:rPr lang="en-US" dirty="0">
                <a:solidFill>
                  <a:prstClr val="black"/>
                </a:solidFill>
              </a:rPr>
              <a:t>Machine </a:t>
            </a:r>
            <a:r>
              <a:rPr lang="en-US" dirty="0" smtClean="0">
                <a:solidFill>
                  <a:prstClr val="black"/>
                </a:solidFill>
              </a:rPr>
              <a:t>Instructions</a:t>
            </a:r>
            <a:endParaRPr lang="en-US" dirty="0">
              <a:solidFill>
                <a:prstClr val="black"/>
              </a:solidFill>
            </a:endParaRPr>
          </a:p>
        </p:txBody>
      </p:sp>
      <p:sp>
        <p:nvSpPr>
          <p:cNvPr id="11" name="TextBox 10"/>
          <p:cNvSpPr txBox="1"/>
          <p:nvPr/>
        </p:nvSpPr>
        <p:spPr>
          <a:xfrm>
            <a:off x="6305216" y="4518120"/>
            <a:ext cx="3188539" cy="715089"/>
          </a:xfrm>
          <a:prstGeom prst="roundRect">
            <a:avLst/>
          </a:prstGeom>
          <a:ln/>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solidFill>
                  <a:prstClr val="black"/>
                </a:solidFill>
              </a:rPr>
              <a:t>Target-dependent </a:t>
            </a:r>
            <a:r>
              <a:rPr lang="en-US" dirty="0" smtClean="0">
                <a:solidFill>
                  <a:prstClr val="black"/>
                </a:solidFill>
              </a:rPr>
              <a:t>Optimization</a:t>
            </a:r>
            <a:endParaRPr lang="en-US" dirty="0">
              <a:solidFill>
                <a:prstClr val="black"/>
              </a:solidFill>
            </a:endParaRPr>
          </a:p>
          <a:p>
            <a:r>
              <a:rPr lang="en-US" dirty="0" smtClean="0">
                <a:solidFill>
                  <a:prstClr val="black"/>
                </a:solidFill>
              </a:rPr>
              <a:t>Layout, Scheduling, Control</a:t>
            </a:r>
            <a:endParaRPr lang="en-US" dirty="0">
              <a:solidFill>
                <a:prstClr val="black"/>
              </a:solidFill>
            </a:endParaRPr>
          </a:p>
        </p:txBody>
      </p:sp>
      <p:sp>
        <p:nvSpPr>
          <p:cNvPr id="3" name="Rectangle 2"/>
          <p:cNvSpPr/>
          <p:nvPr/>
        </p:nvSpPr>
        <p:spPr>
          <a:xfrm>
            <a:off x="6244046" y="2495868"/>
            <a:ext cx="3553098" cy="1124954"/>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1983085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11" grpId="0" animBg="1"/>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Building </a:t>
            </a:r>
            <a:r>
              <a:rPr lang="en-US" dirty="0"/>
              <a:t>L</a:t>
            </a:r>
            <a:r>
              <a:rPr lang="en-US" dirty="0" smtClean="0"/>
              <a:t>arger </a:t>
            </a:r>
            <a:r>
              <a:rPr lang="en-US" dirty="0"/>
              <a:t>C</a:t>
            </a:r>
            <a:r>
              <a:rPr lang="en-US" dirty="0" smtClean="0"/>
              <a:t>ircuits</a:t>
            </a:r>
            <a:endParaRPr lang="en-US" dirty="0"/>
          </a:p>
        </p:txBody>
      </p:sp>
      <p:sp>
        <p:nvSpPr>
          <p:cNvPr id="6" name="Rectangle 5"/>
          <p:cNvSpPr/>
          <p:nvPr/>
        </p:nvSpPr>
        <p:spPr>
          <a:xfrm>
            <a:off x="179221" y="1202086"/>
            <a:ext cx="7953555" cy="1200329"/>
          </a:xfrm>
          <a:prstGeom prst="rect">
            <a:avLst/>
          </a:prstGeom>
        </p:spPr>
        <p:txBody>
          <a:bodyPr wrap="square">
            <a:spAutoFit/>
          </a:bodyPr>
          <a:lstStyle/>
          <a:p>
            <a:pPr defTabSz="1217583" fontAlgn="base">
              <a:spcBef>
                <a:spcPct val="0"/>
              </a:spcBef>
              <a:spcAft>
                <a:spcPct val="0"/>
              </a:spcAft>
            </a:pPr>
            <a:r>
              <a:rPr lang="en-US" dirty="0">
                <a:solidFill>
                  <a:srgbClr val="FFC000"/>
                </a:solidFill>
                <a:latin typeface="Lucida Console"/>
                <a:cs typeface="Arial" charset="0"/>
              </a:rPr>
              <a:t>let</a:t>
            </a:r>
            <a:r>
              <a:rPr lang="en-US" dirty="0">
                <a:solidFill>
                  <a:srgbClr val="FFFFFE"/>
                </a:solidFill>
                <a:latin typeface="Lucida Console"/>
                <a:cs typeface="Arial" charset="0"/>
              </a:rPr>
              <a:t> entangle (</a:t>
            </a:r>
            <a:r>
              <a:rPr lang="en-US" dirty="0" err="1">
                <a:solidFill>
                  <a:srgbClr val="FFFFFE"/>
                </a:solidFill>
                <a:latin typeface="Lucida Console"/>
                <a:cs typeface="Arial" charset="0"/>
              </a:rPr>
              <a:t>qs:Qubits</a:t>
            </a:r>
            <a:r>
              <a:rPr lang="en-US" dirty="0">
                <a:solidFill>
                  <a:srgbClr val="FFFFFE"/>
                </a:solidFill>
                <a:latin typeface="Lucida Console"/>
                <a:cs typeface="Arial" charset="0"/>
              </a:rPr>
              <a:t>) =</a:t>
            </a:r>
          </a:p>
          <a:p>
            <a:pPr defTabSz="1217583" fontAlgn="base">
              <a:spcBef>
                <a:spcPct val="0"/>
              </a:spcBef>
              <a:spcAft>
                <a:spcPct val="0"/>
              </a:spcAft>
            </a:pPr>
            <a:r>
              <a:rPr lang="en-US" dirty="0">
                <a:solidFill>
                  <a:srgbClr val="FFFFFE"/>
                </a:solidFill>
                <a:latin typeface="Lucida Console"/>
                <a:cs typeface="Arial" charset="0"/>
              </a:rPr>
              <a:t>    </a:t>
            </a:r>
            <a:r>
              <a:rPr lang="en-US" b="1" dirty="0">
                <a:solidFill>
                  <a:srgbClr val="FFFF00"/>
                </a:solidFill>
                <a:latin typeface="Lucida Console"/>
                <a:cs typeface="Arial" charset="0"/>
              </a:rPr>
              <a:t>H</a:t>
            </a:r>
            <a:r>
              <a:rPr lang="en-US" dirty="0">
                <a:solidFill>
                  <a:srgbClr val="FFFFFE"/>
                </a:solidFill>
                <a:latin typeface="Lucida Console"/>
                <a:cs typeface="Arial" charset="0"/>
              </a:rPr>
              <a:t> </a:t>
            </a:r>
            <a:r>
              <a:rPr lang="en-US" dirty="0" err="1">
                <a:solidFill>
                  <a:srgbClr val="FFFFFE"/>
                </a:solidFill>
                <a:latin typeface="Lucida Console"/>
                <a:cs typeface="Arial" charset="0"/>
              </a:rPr>
              <a:t>qs</a:t>
            </a:r>
            <a:r>
              <a:rPr lang="en-US" dirty="0">
                <a:solidFill>
                  <a:srgbClr val="FFFFFE"/>
                </a:solidFill>
                <a:latin typeface="Lucida Console"/>
                <a:cs typeface="Arial" charset="0"/>
              </a:rPr>
              <a:t>; let q0  = </a:t>
            </a:r>
            <a:r>
              <a:rPr lang="en-US" dirty="0" err="1">
                <a:solidFill>
                  <a:srgbClr val="FFFFFE"/>
                </a:solidFill>
                <a:latin typeface="Lucida Console"/>
                <a:cs typeface="Arial" charset="0"/>
              </a:rPr>
              <a:t>qs.Head</a:t>
            </a:r>
            <a:endParaRPr lang="en-US" dirty="0">
              <a:solidFill>
                <a:srgbClr val="FFFFFE"/>
              </a:solidFill>
              <a:latin typeface="Lucida Console"/>
              <a:cs typeface="Arial" charset="0"/>
            </a:endParaRPr>
          </a:p>
          <a:p>
            <a:pPr defTabSz="1217583" fontAlgn="base">
              <a:spcBef>
                <a:spcPct val="0"/>
              </a:spcBef>
              <a:spcAft>
                <a:spcPct val="0"/>
              </a:spcAft>
            </a:pPr>
            <a:r>
              <a:rPr lang="en-US" dirty="0">
                <a:solidFill>
                  <a:srgbClr val="FFFFFE"/>
                </a:solidFill>
                <a:latin typeface="Lucida Console"/>
                <a:cs typeface="Arial" charset="0"/>
              </a:rPr>
              <a:t>    </a:t>
            </a:r>
            <a:r>
              <a:rPr lang="en-US" dirty="0">
                <a:solidFill>
                  <a:srgbClr val="FFC000"/>
                </a:solidFill>
                <a:latin typeface="Lucida Console"/>
                <a:cs typeface="Arial" charset="0"/>
              </a:rPr>
              <a:t>for</a:t>
            </a:r>
            <a:r>
              <a:rPr lang="en-US" dirty="0">
                <a:solidFill>
                  <a:srgbClr val="FFFFFE"/>
                </a:solidFill>
                <a:latin typeface="Lucida Console"/>
                <a:cs typeface="Arial" charset="0"/>
              </a:rPr>
              <a:t> q in </a:t>
            </a:r>
            <a:r>
              <a:rPr lang="en-US" dirty="0" err="1">
                <a:solidFill>
                  <a:srgbClr val="FFFFFE"/>
                </a:solidFill>
                <a:latin typeface="Lucida Console"/>
                <a:cs typeface="Arial" charset="0"/>
              </a:rPr>
              <a:t>qs.Tail</a:t>
            </a:r>
            <a:r>
              <a:rPr lang="en-US" dirty="0">
                <a:solidFill>
                  <a:srgbClr val="FFFFFE"/>
                </a:solidFill>
                <a:latin typeface="Lucida Console"/>
                <a:cs typeface="Arial" charset="0"/>
              </a:rPr>
              <a:t> </a:t>
            </a:r>
            <a:r>
              <a:rPr lang="en-US" dirty="0">
                <a:solidFill>
                  <a:srgbClr val="FFC000"/>
                </a:solidFill>
                <a:latin typeface="Lucida Console"/>
                <a:cs typeface="Arial" charset="0"/>
              </a:rPr>
              <a:t>do</a:t>
            </a:r>
            <a:r>
              <a:rPr lang="en-US" dirty="0">
                <a:solidFill>
                  <a:srgbClr val="FFFFFE"/>
                </a:solidFill>
                <a:latin typeface="Lucida Console"/>
                <a:cs typeface="Arial" charset="0"/>
              </a:rPr>
              <a:t> </a:t>
            </a:r>
            <a:r>
              <a:rPr lang="en-US" b="1" dirty="0">
                <a:solidFill>
                  <a:srgbClr val="FFFF00"/>
                </a:solidFill>
                <a:latin typeface="Lucida Console"/>
                <a:cs typeface="Arial" charset="0"/>
              </a:rPr>
              <a:t>CNOT</a:t>
            </a:r>
            <a:r>
              <a:rPr lang="en-US" dirty="0">
                <a:solidFill>
                  <a:srgbClr val="FFFFFE"/>
                </a:solidFill>
                <a:latin typeface="Lucida Console"/>
                <a:cs typeface="Arial" charset="0"/>
              </a:rPr>
              <a:t>[q0;q]</a:t>
            </a:r>
          </a:p>
          <a:p>
            <a:pPr defTabSz="1217583" fontAlgn="base">
              <a:spcBef>
                <a:spcPct val="0"/>
              </a:spcBef>
              <a:spcAft>
                <a:spcPct val="0"/>
              </a:spcAft>
            </a:pPr>
            <a:r>
              <a:rPr lang="en-US" dirty="0">
                <a:solidFill>
                  <a:srgbClr val="FFFFFE"/>
                </a:solidFill>
                <a:latin typeface="Lucida Console"/>
                <a:cs typeface="Arial" charset="0"/>
              </a:rPr>
              <a:t>    </a:t>
            </a:r>
            <a:r>
              <a:rPr lang="en-US" b="1" dirty="0">
                <a:solidFill>
                  <a:srgbClr val="FFFF00"/>
                </a:solidFill>
                <a:latin typeface="Lucida Console"/>
                <a:cs typeface="Arial" charset="0"/>
              </a:rPr>
              <a:t>M</a:t>
            </a:r>
            <a:r>
              <a:rPr lang="en-US" dirty="0">
                <a:solidFill>
                  <a:srgbClr val="FFFFFE"/>
                </a:solidFill>
                <a:latin typeface="Lucida Console"/>
                <a:cs typeface="Arial" charset="0"/>
              </a:rPr>
              <a:t> </a:t>
            </a:r>
            <a:r>
              <a:rPr lang="en-US" dirty="0">
                <a:solidFill>
                  <a:srgbClr val="FFC000"/>
                </a:solidFill>
                <a:latin typeface="Lucida Console"/>
                <a:cs typeface="Arial" charset="0"/>
              </a:rPr>
              <a:t>&gt;&lt;</a:t>
            </a:r>
            <a:r>
              <a:rPr lang="en-US" dirty="0">
                <a:solidFill>
                  <a:srgbClr val="FFFFFE"/>
                </a:solidFill>
                <a:latin typeface="Lucida Console"/>
                <a:cs typeface="Arial" charset="0"/>
              </a:rPr>
              <a:t> </a:t>
            </a:r>
            <a:r>
              <a:rPr lang="en-US" dirty="0" err="1">
                <a:solidFill>
                  <a:srgbClr val="FFFFFE"/>
                </a:solidFill>
                <a:latin typeface="Lucida Console"/>
                <a:cs typeface="Arial" charset="0"/>
              </a:rPr>
              <a:t>qs</a:t>
            </a:r>
            <a:endParaRPr lang="en-US" dirty="0">
              <a:solidFill>
                <a:srgbClr val="FFFFFE"/>
              </a:solidFill>
              <a:latin typeface="Lucida Console"/>
              <a:cs typeface="Arial" charset="0"/>
            </a:endParaRPr>
          </a:p>
        </p:txBody>
      </p:sp>
      <p:sp>
        <p:nvSpPr>
          <p:cNvPr id="7" name="Rectangle 6"/>
          <p:cNvSpPr/>
          <p:nvPr/>
        </p:nvSpPr>
        <p:spPr>
          <a:xfrm>
            <a:off x="7316631" y="2377303"/>
            <a:ext cx="4797783" cy="3785652"/>
          </a:xfrm>
          <a:prstGeom prst="rect">
            <a:avLst/>
          </a:prstGeom>
        </p:spPr>
        <p:txBody>
          <a:bodyPr wrap="square">
            <a:spAutoFit/>
          </a:bodyPr>
          <a:lstStyle/>
          <a:p>
            <a:pPr defTabSz="1217583" fontAlgn="base">
              <a:spcBef>
                <a:spcPct val="0"/>
              </a:spcBef>
              <a:spcAft>
                <a:spcPct val="0"/>
              </a:spcAft>
            </a:pPr>
            <a:r>
              <a:rPr lang="en-US" sz="1200" dirty="0">
                <a:solidFill>
                  <a:srgbClr val="FFFFFE">
                    <a:lumMod val="50000"/>
                  </a:srgbClr>
                </a:solidFill>
                <a:latin typeface="Lucida Console" pitchFamily="49" charset="0"/>
                <a:cs typeface="Arial" charset="0"/>
              </a:rPr>
              <a:t>0:0000.0/#### </a:t>
            </a:r>
            <a:r>
              <a:rPr lang="en-US" sz="1200" dirty="0" err="1">
                <a:solidFill>
                  <a:srgbClr val="FFFFFE">
                    <a:lumMod val="50000"/>
                  </a:srgbClr>
                </a:solidFill>
                <a:latin typeface="Lucida Console" pitchFamily="49" charset="0"/>
                <a:cs typeface="Arial" charset="0"/>
              </a:rPr>
              <a:t>Iter</a:t>
            </a:r>
            <a:r>
              <a:rPr lang="en-US" sz="1200" dirty="0">
                <a:solidFill>
                  <a:srgbClr val="FFFFFE">
                    <a:lumMod val="50000"/>
                  </a:srgbClr>
                </a:solidFill>
                <a:latin typeface="Lucida Console" pitchFamily="49" charset="0"/>
                <a:cs typeface="Arial" charset="0"/>
              </a:rPr>
              <a:t>   0 [  0.2030]: 0000000000000</a:t>
            </a:r>
          </a:p>
          <a:p>
            <a:pPr defTabSz="1217583" fontAlgn="base">
              <a:spcBef>
                <a:spcPct val="0"/>
              </a:spcBef>
              <a:spcAft>
                <a:spcPct val="0"/>
              </a:spcAft>
            </a:pPr>
            <a:r>
              <a:rPr lang="en-US" sz="1200" dirty="0">
                <a:solidFill>
                  <a:srgbClr val="FFFFFE">
                    <a:lumMod val="50000"/>
                  </a:srgbClr>
                </a:solidFill>
                <a:latin typeface="Lucida Console" pitchFamily="49" charset="0"/>
                <a:cs typeface="Arial" charset="0"/>
              </a:rPr>
              <a:t>0:0000.0/#### </a:t>
            </a:r>
            <a:r>
              <a:rPr lang="en-US" sz="1200" dirty="0" err="1">
                <a:solidFill>
                  <a:srgbClr val="FFFFFE">
                    <a:lumMod val="50000"/>
                  </a:srgbClr>
                </a:solidFill>
                <a:latin typeface="Lucida Console" pitchFamily="49" charset="0"/>
                <a:cs typeface="Arial" charset="0"/>
              </a:rPr>
              <a:t>Iter</a:t>
            </a:r>
            <a:r>
              <a:rPr lang="en-US" sz="1200" dirty="0">
                <a:solidFill>
                  <a:srgbClr val="FFFFFE">
                    <a:lumMod val="50000"/>
                  </a:srgbClr>
                </a:solidFill>
                <a:latin typeface="Lucida Console" pitchFamily="49" charset="0"/>
                <a:cs typeface="Arial" charset="0"/>
              </a:rPr>
              <a:t>   1 [  0.1186]: 0000000000000</a:t>
            </a:r>
          </a:p>
          <a:p>
            <a:pPr defTabSz="1217583" fontAlgn="base">
              <a:spcBef>
                <a:spcPct val="0"/>
              </a:spcBef>
              <a:spcAft>
                <a:spcPct val="0"/>
              </a:spcAft>
            </a:pPr>
            <a:r>
              <a:rPr lang="en-US" sz="1200" dirty="0">
                <a:solidFill>
                  <a:srgbClr val="FFFFFE">
                    <a:lumMod val="50000"/>
                  </a:srgbClr>
                </a:solidFill>
                <a:latin typeface="Lucida Console" pitchFamily="49" charset="0"/>
                <a:cs typeface="Arial" charset="0"/>
              </a:rPr>
              <a:t>0:0000.0/#### </a:t>
            </a:r>
            <a:r>
              <a:rPr lang="en-US" sz="1200" dirty="0" err="1">
                <a:solidFill>
                  <a:srgbClr val="FFFFFE">
                    <a:lumMod val="50000"/>
                  </a:srgbClr>
                </a:solidFill>
                <a:latin typeface="Lucida Console" pitchFamily="49" charset="0"/>
                <a:cs typeface="Arial" charset="0"/>
              </a:rPr>
              <a:t>Iter</a:t>
            </a:r>
            <a:r>
              <a:rPr lang="en-US" sz="1200" dirty="0">
                <a:solidFill>
                  <a:srgbClr val="FFFFFE">
                    <a:lumMod val="50000"/>
                  </a:srgbClr>
                </a:solidFill>
                <a:latin typeface="Lucida Console" pitchFamily="49" charset="0"/>
                <a:cs typeface="Arial" charset="0"/>
              </a:rPr>
              <a:t>   2 [  0.0895]: 0000000000000</a:t>
            </a:r>
          </a:p>
          <a:p>
            <a:pPr defTabSz="1217583" fontAlgn="base">
              <a:spcBef>
                <a:spcPct val="0"/>
              </a:spcBef>
              <a:spcAft>
                <a:spcPct val="0"/>
              </a:spcAft>
            </a:pPr>
            <a:r>
              <a:rPr lang="en-US" sz="1200" dirty="0">
                <a:solidFill>
                  <a:srgbClr val="FFFFFE">
                    <a:lumMod val="50000"/>
                  </a:srgbClr>
                </a:solidFill>
                <a:latin typeface="Lucida Console" pitchFamily="49" charset="0"/>
                <a:cs typeface="Arial" charset="0"/>
              </a:rPr>
              <a:t>0:0000.0/#### </a:t>
            </a:r>
            <a:r>
              <a:rPr lang="en-US" sz="1200" dirty="0" err="1">
                <a:solidFill>
                  <a:srgbClr val="FFFFFE">
                    <a:lumMod val="50000"/>
                  </a:srgbClr>
                </a:solidFill>
                <a:latin typeface="Lucida Console" pitchFamily="49" charset="0"/>
                <a:cs typeface="Arial" charset="0"/>
              </a:rPr>
              <a:t>Iter</a:t>
            </a:r>
            <a:r>
              <a:rPr lang="en-US" sz="1200" dirty="0">
                <a:solidFill>
                  <a:srgbClr val="FFFFFE">
                    <a:lumMod val="50000"/>
                  </a:srgbClr>
                </a:solidFill>
                <a:latin typeface="Lucida Console" pitchFamily="49" charset="0"/>
                <a:cs typeface="Arial" charset="0"/>
              </a:rPr>
              <a:t>   3 [  0.0749]: 0000000000000</a:t>
            </a:r>
          </a:p>
          <a:p>
            <a:pPr defTabSz="1217583" fontAlgn="base">
              <a:spcBef>
                <a:spcPct val="0"/>
              </a:spcBef>
              <a:spcAft>
                <a:spcPct val="0"/>
              </a:spcAft>
            </a:pPr>
            <a:r>
              <a:rPr lang="en-US" sz="1200" dirty="0">
                <a:solidFill>
                  <a:srgbClr val="FFFFFE">
                    <a:lumMod val="50000"/>
                  </a:srgbClr>
                </a:solidFill>
                <a:latin typeface="Lucida Console" pitchFamily="49" charset="0"/>
                <a:cs typeface="Arial" charset="0"/>
              </a:rPr>
              <a:t>0:0000.0/#### </a:t>
            </a:r>
            <a:r>
              <a:rPr lang="en-US" sz="1200" dirty="0" err="1">
                <a:solidFill>
                  <a:srgbClr val="FFFFFE">
                    <a:lumMod val="50000"/>
                  </a:srgbClr>
                </a:solidFill>
                <a:latin typeface="Lucida Console" pitchFamily="49" charset="0"/>
                <a:cs typeface="Arial" charset="0"/>
              </a:rPr>
              <a:t>Iter</a:t>
            </a:r>
            <a:r>
              <a:rPr lang="en-US" sz="1200" dirty="0">
                <a:solidFill>
                  <a:srgbClr val="FFFFFE">
                    <a:lumMod val="50000"/>
                  </a:srgbClr>
                </a:solidFill>
                <a:latin typeface="Lucida Console" pitchFamily="49" charset="0"/>
                <a:cs typeface="Arial" charset="0"/>
              </a:rPr>
              <a:t>   4 [  0.0664]: 1111111111111</a:t>
            </a:r>
          </a:p>
          <a:p>
            <a:pPr defTabSz="1217583" fontAlgn="base">
              <a:spcBef>
                <a:spcPct val="0"/>
              </a:spcBef>
              <a:spcAft>
                <a:spcPct val="0"/>
              </a:spcAft>
            </a:pPr>
            <a:r>
              <a:rPr lang="en-US" sz="1200" dirty="0">
                <a:solidFill>
                  <a:srgbClr val="FFFFFE">
                    <a:lumMod val="50000"/>
                  </a:srgbClr>
                </a:solidFill>
                <a:latin typeface="Lucida Console" pitchFamily="49" charset="0"/>
                <a:cs typeface="Arial" charset="0"/>
              </a:rPr>
              <a:t>0:0000.0/#### </a:t>
            </a:r>
            <a:r>
              <a:rPr lang="en-US" sz="1200" dirty="0" err="1">
                <a:solidFill>
                  <a:srgbClr val="FFFFFE">
                    <a:lumMod val="50000"/>
                  </a:srgbClr>
                </a:solidFill>
                <a:latin typeface="Lucida Console" pitchFamily="49" charset="0"/>
                <a:cs typeface="Arial" charset="0"/>
              </a:rPr>
              <a:t>Iter</a:t>
            </a:r>
            <a:r>
              <a:rPr lang="en-US" sz="1200" dirty="0">
                <a:solidFill>
                  <a:srgbClr val="FFFFFE">
                    <a:lumMod val="50000"/>
                  </a:srgbClr>
                </a:solidFill>
                <a:latin typeface="Lucida Console" pitchFamily="49" charset="0"/>
                <a:cs typeface="Arial" charset="0"/>
              </a:rPr>
              <a:t>   5 [  0.0597]: 0000000000000</a:t>
            </a:r>
          </a:p>
          <a:p>
            <a:pPr defTabSz="1217583" fontAlgn="base">
              <a:spcBef>
                <a:spcPct val="0"/>
              </a:spcBef>
              <a:spcAft>
                <a:spcPct val="0"/>
              </a:spcAft>
            </a:pPr>
            <a:r>
              <a:rPr lang="en-US" sz="1200" dirty="0">
                <a:solidFill>
                  <a:srgbClr val="FFFFFE">
                    <a:lumMod val="50000"/>
                  </a:srgbClr>
                </a:solidFill>
                <a:latin typeface="Lucida Console" pitchFamily="49" charset="0"/>
                <a:cs typeface="Arial" charset="0"/>
              </a:rPr>
              <a:t>0:0000.0/#### </a:t>
            </a:r>
            <a:r>
              <a:rPr lang="en-US" sz="1200" dirty="0" err="1">
                <a:solidFill>
                  <a:srgbClr val="FFFFFE">
                    <a:lumMod val="50000"/>
                  </a:srgbClr>
                </a:solidFill>
                <a:latin typeface="Lucida Console" pitchFamily="49" charset="0"/>
                <a:cs typeface="Arial" charset="0"/>
              </a:rPr>
              <a:t>Iter</a:t>
            </a:r>
            <a:r>
              <a:rPr lang="en-US" sz="1200" dirty="0">
                <a:solidFill>
                  <a:srgbClr val="FFFFFE">
                    <a:lumMod val="50000"/>
                  </a:srgbClr>
                </a:solidFill>
                <a:latin typeface="Lucida Console" pitchFamily="49" charset="0"/>
                <a:cs typeface="Arial" charset="0"/>
              </a:rPr>
              <a:t>   6 [  0.0550]: 1111111111111</a:t>
            </a:r>
          </a:p>
          <a:p>
            <a:pPr defTabSz="1217583" fontAlgn="base">
              <a:spcBef>
                <a:spcPct val="0"/>
              </a:spcBef>
              <a:spcAft>
                <a:spcPct val="0"/>
              </a:spcAft>
            </a:pPr>
            <a:r>
              <a:rPr lang="en-US" sz="1200" dirty="0">
                <a:solidFill>
                  <a:srgbClr val="FFFFFE">
                    <a:lumMod val="50000"/>
                  </a:srgbClr>
                </a:solidFill>
                <a:latin typeface="Lucida Console" pitchFamily="49" charset="0"/>
                <a:cs typeface="Arial" charset="0"/>
              </a:rPr>
              <a:t>0:0000.0/#### </a:t>
            </a:r>
            <a:r>
              <a:rPr lang="en-US" sz="1200" dirty="0" err="1">
                <a:solidFill>
                  <a:srgbClr val="FFFFFE">
                    <a:lumMod val="50000"/>
                  </a:srgbClr>
                </a:solidFill>
                <a:latin typeface="Lucida Console" pitchFamily="49" charset="0"/>
                <a:cs typeface="Arial" charset="0"/>
              </a:rPr>
              <a:t>Iter</a:t>
            </a:r>
            <a:r>
              <a:rPr lang="en-US" sz="1200" dirty="0">
                <a:solidFill>
                  <a:srgbClr val="FFFFFE">
                    <a:lumMod val="50000"/>
                  </a:srgbClr>
                </a:solidFill>
                <a:latin typeface="Lucida Console" pitchFamily="49" charset="0"/>
                <a:cs typeface="Arial" charset="0"/>
              </a:rPr>
              <a:t>   7 [  0.0512]: 0000000000000</a:t>
            </a:r>
          </a:p>
          <a:p>
            <a:pPr defTabSz="1217583" fontAlgn="base">
              <a:spcBef>
                <a:spcPct val="0"/>
              </a:spcBef>
              <a:spcAft>
                <a:spcPct val="0"/>
              </a:spcAft>
            </a:pPr>
            <a:r>
              <a:rPr lang="en-US" sz="1200" dirty="0">
                <a:solidFill>
                  <a:srgbClr val="FFFFFE">
                    <a:lumMod val="50000"/>
                  </a:srgbClr>
                </a:solidFill>
                <a:latin typeface="Lucida Console" pitchFamily="49" charset="0"/>
                <a:cs typeface="Arial" charset="0"/>
              </a:rPr>
              <a:t>0:0000.0/#### </a:t>
            </a:r>
            <a:r>
              <a:rPr lang="en-US" sz="1200" dirty="0" err="1">
                <a:solidFill>
                  <a:srgbClr val="FFFFFE">
                    <a:lumMod val="50000"/>
                  </a:srgbClr>
                </a:solidFill>
                <a:latin typeface="Lucida Console" pitchFamily="49" charset="0"/>
                <a:cs typeface="Arial" charset="0"/>
              </a:rPr>
              <a:t>Iter</a:t>
            </a:r>
            <a:r>
              <a:rPr lang="en-US" sz="1200" dirty="0">
                <a:solidFill>
                  <a:srgbClr val="FFFFFE">
                    <a:lumMod val="50000"/>
                  </a:srgbClr>
                </a:solidFill>
                <a:latin typeface="Lucida Console" pitchFamily="49" charset="0"/>
                <a:cs typeface="Arial" charset="0"/>
              </a:rPr>
              <a:t>   8 [  0.0484]: 0000000000000</a:t>
            </a:r>
          </a:p>
          <a:p>
            <a:pPr defTabSz="1217583" fontAlgn="base">
              <a:spcBef>
                <a:spcPct val="0"/>
              </a:spcBef>
              <a:spcAft>
                <a:spcPct val="0"/>
              </a:spcAft>
            </a:pPr>
            <a:r>
              <a:rPr lang="en-US" sz="1200" dirty="0">
                <a:solidFill>
                  <a:srgbClr val="FFFFFE">
                    <a:lumMod val="50000"/>
                  </a:srgbClr>
                </a:solidFill>
                <a:latin typeface="Lucida Console" pitchFamily="49" charset="0"/>
                <a:cs typeface="Arial" charset="0"/>
              </a:rPr>
              <a:t>0:0000.0/#### </a:t>
            </a:r>
            <a:r>
              <a:rPr lang="en-US" sz="1200" dirty="0" err="1">
                <a:solidFill>
                  <a:srgbClr val="FFFFFE">
                    <a:lumMod val="50000"/>
                  </a:srgbClr>
                </a:solidFill>
                <a:latin typeface="Lucida Console" pitchFamily="49" charset="0"/>
                <a:cs typeface="Arial" charset="0"/>
              </a:rPr>
              <a:t>Iter</a:t>
            </a:r>
            <a:r>
              <a:rPr lang="en-US" sz="1200" dirty="0">
                <a:solidFill>
                  <a:srgbClr val="FFFFFE">
                    <a:lumMod val="50000"/>
                  </a:srgbClr>
                </a:solidFill>
                <a:latin typeface="Lucida Console" pitchFamily="49" charset="0"/>
                <a:cs typeface="Arial" charset="0"/>
              </a:rPr>
              <a:t>   9 [  0.0463]: 0000000000000</a:t>
            </a:r>
          </a:p>
          <a:p>
            <a:pPr defTabSz="1217583" fontAlgn="base">
              <a:spcBef>
                <a:spcPct val="0"/>
              </a:spcBef>
              <a:spcAft>
                <a:spcPct val="0"/>
              </a:spcAft>
            </a:pPr>
            <a:r>
              <a:rPr lang="en-US" sz="1200" dirty="0">
                <a:solidFill>
                  <a:srgbClr val="FFFFFE">
                    <a:lumMod val="50000"/>
                  </a:srgbClr>
                </a:solidFill>
                <a:latin typeface="Lucida Console" pitchFamily="49" charset="0"/>
                <a:cs typeface="Arial" charset="0"/>
              </a:rPr>
              <a:t>0:0000.0/#### </a:t>
            </a:r>
            <a:r>
              <a:rPr lang="en-US" sz="1200" dirty="0" err="1">
                <a:solidFill>
                  <a:srgbClr val="FFFFFE">
                    <a:lumMod val="50000"/>
                  </a:srgbClr>
                </a:solidFill>
                <a:latin typeface="Lucida Console" pitchFamily="49" charset="0"/>
                <a:cs typeface="Arial" charset="0"/>
              </a:rPr>
              <a:t>Iter</a:t>
            </a:r>
            <a:r>
              <a:rPr lang="en-US" sz="1200" dirty="0">
                <a:solidFill>
                  <a:srgbClr val="FFFFFE">
                    <a:lumMod val="50000"/>
                  </a:srgbClr>
                </a:solidFill>
                <a:latin typeface="Lucida Console" pitchFamily="49" charset="0"/>
                <a:cs typeface="Arial" charset="0"/>
              </a:rPr>
              <a:t>  10 [  0.0446]: 0000000000000</a:t>
            </a:r>
          </a:p>
          <a:p>
            <a:pPr defTabSz="1217583" fontAlgn="base">
              <a:spcBef>
                <a:spcPct val="0"/>
              </a:spcBef>
              <a:spcAft>
                <a:spcPct val="0"/>
              </a:spcAft>
            </a:pPr>
            <a:r>
              <a:rPr lang="en-US" sz="1200" dirty="0">
                <a:solidFill>
                  <a:srgbClr val="FFFFFE">
                    <a:lumMod val="50000"/>
                  </a:srgbClr>
                </a:solidFill>
                <a:latin typeface="Lucida Console" pitchFamily="49" charset="0"/>
                <a:cs typeface="Arial" charset="0"/>
              </a:rPr>
              <a:t>0:0000.0/#### </a:t>
            </a:r>
            <a:r>
              <a:rPr lang="en-US" sz="1200" dirty="0" err="1">
                <a:solidFill>
                  <a:srgbClr val="FFFFFE">
                    <a:lumMod val="50000"/>
                  </a:srgbClr>
                </a:solidFill>
                <a:latin typeface="Lucida Console" pitchFamily="49" charset="0"/>
                <a:cs typeface="Arial" charset="0"/>
              </a:rPr>
              <a:t>Iter</a:t>
            </a:r>
            <a:r>
              <a:rPr lang="en-US" sz="1200" dirty="0">
                <a:solidFill>
                  <a:srgbClr val="FFFFFE">
                    <a:lumMod val="50000"/>
                  </a:srgbClr>
                </a:solidFill>
                <a:latin typeface="Lucida Console" pitchFamily="49" charset="0"/>
                <a:cs typeface="Arial" charset="0"/>
              </a:rPr>
              <a:t>  11 [  0.0432]: 1111111111111</a:t>
            </a:r>
          </a:p>
          <a:p>
            <a:pPr defTabSz="1217583" fontAlgn="base">
              <a:spcBef>
                <a:spcPct val="0"/>
              </a:spcBef>
              <a:spcAft>
                <a:spcPct val="0"/>
              </a:spcAft>
            </a:pPr>
            <a:r>
              <a:rPr lang="en-US" sz="1200" dirty="0">
                <a:solidFill>
                  <a:srgbClr val="FFFFFE">
                    <a:lumMod val="50000"/>
                  </a:srgbClr>
                </a:solidFill>
                <a:latin typeface="Lucida Console" pitchFamily="49" charset="0"/>
                <a:cs typeface="Arial" charset="0"/>
              </a:rPr>
              <a:t>0:0000.0/#### </a:t>
            </a:r>
            <a:r>
              <a:rPr lang="en-US" sz="1200" dirty="0" err="1">
                <a:solidFill>
                  <a:srgbClr val="FFFFFE">
                    <a:lumMod val="50000"/>
                  </a:srgbClr>
                </a:solidFill>
                <a:latin typeface="Lucida Console" pitchFamily="49" charset="0"/>
                <a:cs typeface="Arial" charset="0"/>
              </a:rPr>
              <a:t>Iter</a:t>
            </a:r>
            <a:r>
              <a:rPr lang="en-US" sz="1200" dirty="0">
                <a:solidFill>
                  <a:srgbClr val="FFFFFE">
                    <a:lumMod val="50000"/>
                  </a:srgbClr>
                </a:solidFill>
                <a:latin typeface="Lucida Console" pitchFamily="49" charset="0"/>
                <a:cs typeface="Arial" charset="0"/>
              </a:rPr>
              <a:t>  12 [  0.0420]: 0000000000000</a:t>
            </a:r>
          </a:p>
          <a:p>
            <a:pPr defTabSz="1217583" fontAlgn="base">
              <a:spcBef>
                <a:spcPct val="0"/>
              </a:spcBef>
              <a:spcAft>
                <a:spcPct val="0"/>
              </a:spcAft>
            </a:pPr>
            <a:r>
              <a:rPr lang="en-US" sz="1200" dirty="0">
                <a:solidFill>
                  <a:srgbClr val="FFFFFE">
                    <a:lumMod val="50000"/>
                  </a:srgbClr>
                </a:solidFill>
                <a:latin typeface="Lucida Console" pitchFamily="49" charset="0"/>
                <a:cs typeface="Arial" charset="0"/>
              </a:rPr>
              <a:t>0:0000.0/#### </a:t>
            </a:r>
            <a:r>
              <a:rPr lang="en-US" sz="1200" dirty="0" err="1">
                <a:solidFill>
                  <a:srgbClr val="FFFFFE">
                    <a:lumMod val="50000"/>
                  </a:srgbClr>
                </a:solidFill>
                <a:latin typeface="Lucida Console" pitchFamily="49" charset="0"/>
                <a:cs typeface="Arial" charset="0"/>
              </a:rPr>
              <a:t>Iter</a:t>
            </a:r>
            <a:r>
              <a:rPr lang="en-US" sz="1200" dirty="0">
                <a:solidFill>
                  <a:srgbClr val="FFFFFE">
                    <a:lumMod val="50000"/>
                  </a:srgbClr>
                </a:solidFill>
                <a:latin typeface="Lucida Console" pitchFamily="49" charset="0"/>
                <a:cs typeface="Arial" charset="0"/>
              </a:rPr>
              <a:t>  13 [  0.0410]: 0000000000000</a:t>
            </a:r>
          </a:p>
          <a:p>
            <a:pPr defTabSz="1217583" fontAlgn="base">
              <a:spcBef>
                <a:spcPct val="0"/>
              </a:spcBef>
              <a:spcAft>
                <a:spcPct val="0"/>
              </a:spcAft>
            </a:pPr>
            <a:r>
              <a:rPr lang="en-US" sz="1200" dirty="0">
                <a:solidFill>
                  <a:srgbClr val="FFFFFE">
                    <a:lumMod val="50000"/>
                  </a:srgbClr>
                </a:solidFill>
                <a:latin typeface="Lucida Console" pitchFamily="49" charset="0"/>
                <a:cs typeface="Arial" charset="0"/>
              </a:rPr>
              <a:t>0:0000.0/#### </a:t>
            </a:r>
            <a:r>
              <a:rPr lang="en-US" sz="1200" dirty="0" err="1">
                <a:solidFill>
                  <a:srgbClr val="FFFFFE">
                    <a:lumMod val="50000"/>
                  </a:srgbClr>
                </a:solidFill>
                <a:latin typeface="Lucida Console" pitchFamily="49" charset="0"/>
                <a:cs typeface="Arial" charset="0"/>
              </a:rPr>
              <a:t>Iter</a:t>
            </a:r>
            <a:r>
              <a:rPr lang="en-US" sz="1200" dirty="0">
                <a:solidFill>
                  <a:srgbClr val="FFFFFE">
                    <a:lumMod val="50000"/>
                  </a:srgbClr>
                </a:solidFill>
                <a:latin typeface="Lucida Console" pitchFamily="49" charset="0"/>
                <a:cs typeface="Arial" charset="0"/>
              </a:rPr>
              <a:t>  14 [  0.0402]: 0000000000000</a:t>
            </a:r>
          </a:p>
          <a:p>
            <a:pPr defTabSz="1217583" fontAlgn="base">
              <a:spcBef>
                <a:spcPct val="0"/>
              </a:spcBef>
              <a:spcAft>
                <a:spcPct val="0"/>
              </a:spcAft>
            </a:pPr>
            <a:r>
              <a:rPr lang="en-US" sz="1200" dirty="0">
                <a:solidFill>
                  <a:srgbClr val="FFFFFE">
                    <a:lumMod val="50000"/>
                  </a:srgbClr>
                </a:solidFill>
                <a:latin typeface="Lucida Console" pitchFamily="49" charset="0"/>
                <a:cs typeface="Arial" charset="0"/>
              </a:rPr>
              <a:t>0:0000.0/#### </a:t>
            </a:r>
            <a:r>
              <a:rPr lang="en-US" sz="1200" dirty="0" err="1">
                <a:solidFill>
                  <a:srgbClr val="FFFFFE">
                    <a:lumMod val="50000"/>
                  </a:srgbClr>
                </a:solidFill>
                <a:latin typeface="Lucida Console" pitchFamily="49" charset="0"/>
                <a:cs typeface="Arial" charset="0"/>
              </a:rPr>
              <a:t>Iter</a:t>
            </a:r>
            <a:r>
              <a:rPr lang="en-US" sz="1200" dirty="0">
                <a:solidFill>
                  <a:srgbClr val="FFFFFE">
                    <a:lumMod val="50000"/>
                  </a:srgbClr>
                </a:solidFill>
                <a:latin typeface="Lucida Console" pitchFamily="49" charset="0"/>
                <a:cs typeface="Arial" charset="0"/>
              </a:rPr>
              <a:t>  15 [  0.0399]: 0000000000000</a:t>
            </a:r>
          </a:p>
          <a:p>
            <a:pPr defTabSz="1217583" fontAlgn="base">
              <a:spcBef>
                <a:spcPct val="0"/>
              </a:spcBef>
              <a:spcAft>
                <a:spcPct val="0"/>
              </a:spcAft>
            </a:pPr>
            <a:r>
              <a:rPr lang="en-US" sz="1200" dirty="0">
                <a:solidFill>
                  <a:srgbClr val="FFFFFE">
                    <a:lumMod val="50000"/>
                  </a:srgbClr>
                </a:solidFill>
                <a:latin typeface="Lucida Console" pitchFamily="49" charset="0"/>
                <a:cs typeface="Arial" charset="0"/>
              </a:rPr>
              <a:t>0:0000.0/#### </a:t>
            </a:r>
            <a:r>
              <a:rPr lang="en-US" sz="1200" dirty="0" err="1">
                <a:solidFill>
                  <a:srgbClr val="FFFFFE">
                    <a:lumMod val="50000"/>
                  </a:srgbClr>
                </a:solidFill>
                <a:latin typeface="Lucida Console" pitchFamily="49" charset="0"/>
                <a:cs typeface="Arial" charset="0"/>
              </a:rPr>
              <a:t>Iter</a:t>
            </a:r>
            <a:r>
              <a:rPr lang="en-US" sz="1200" dirty="0">
                <a:solidFill>
                  <a:srgbClr val="FFFFFE">
                    <a:lumMod val="50000"/>
                  </a:srgbClr>
                </a:solidFill>
                <a:latin typeface="Lucida Console" pitchFamily="49" charset="0"/>
                <a:cs typeface="Arial" charset="0"/>
              </a:rPr>
              <a:t>  16 [  0.0392]: 1111111111111</a:t>
            </a:r>
          </a:p>
          <a:p>
            <a:pPr defTabSz="1217583" fontAlgn="base">
              <a:spcBef>
                <a:spcPct val="0"/>
              </a:spcBef>
              <a:spcAft>
                <a:spcPct val="0"/>
              </a:spcAft>
            </a:pPr>
            <a:r>
              <a:rPr lang="en-US" sz="1200" dirty="0">
                <a:solidFill>
                  <a:srgbClr val="FFFFFE">
                    <a:lumMod val="50000"/>
                  </a:srgbClr>
                </a:solidFill>
                <a:latin typeface="Lucida Console" pitchFamily="49" charset="0"/>
                <a:cs typeface="Arial" charset="0"/>
              </a:rPr>
              <a:t>0:0000.0/#### </a:t>
            </a:r>
            <a:r>
              <a:rPr lang="en-US" sz="1200" dirty="0" err="1">
                <a:solidFill>
                  <a:srgbClr val="FFFFFE">
                    <a:lumMod val="50000"/>
                  </a:srgbClr>
                </a:solidFill>
                <a:latin typeface="Lucida Console" pitchFamily="49" charset="0"/>
                <a:cs typeface="Arial" charset="0"/>
              </a:rPr>
              <a:t>Iter</a:t>
            </a:r>
            <a:r>
              <a:rPr lang="en-US" sz="1200" dirty="0">
                <a:solidFill>
                  <a:srgbClr val="FFFFFE">
                    <a:lumMod val="50000"/>
                  </a:srgbClr>
                </a:solidFill>
                <a:latin typeface="Lucida Console" pitchFamily="49" charset="0"/>
                <a:cs typeface="Arial" charset="0"/>
              </a:rPr>
              <a:t>  17 [  0.0387]: 1111111111111</a:t>
            </a:r>
          </a:p>
          <a:p>
            <a:pPr defTabSz="1217583" fontAlgn="base">
              <a:spcBef>
                <a:spcPct val="0"/>
              </a:spcBef>
              <a:spcAft>
                <a:spcPct val="0"/>
              </a:spcAft>
            </a:pPr>
            <a:r>
              <a:rPr lang="en-US" sz="1200" dirty="0">
                <a:solidFill>
                  <a:srgbClr val="FFFFFE">
                    <a:lumMod val="50000"/>
                  </a:srgbClr>
                </a:solidFill>
                <a:latin typeface="Lucida Console" pitchFamily="49" charset="0"/>
                <a:cs typeface="Arial" charset="0"/>
              </a:rPr>
              <a:t>0:0000.0/#### </a:t>
            </a:r>
            <a:r>
              <a:rPr lang="en-US" sz="1200" dirty="0" err="1">
                <a:solidFill>
                  <a:srgbClr val="FFFFFE">
                    <a:lumMod val="50000"/>
                  </a:srgbClr>
                </a:solidFill>
                <a:latin typeface="Lucida Console" pitchFamily="49" charset="0"/>
                <a:cs typeface="Arial" charset="0"/>
              </a:rPr>
              <a:t>Iter</a:t>
            </a:r>
            <a:r>
              <a:rPr lang="en-US" sz="1200" dirty="0">
                <a:solidFill>
                  <a:srgbClr val="FFFFFE">
                    <a:lumMod val="50000"/>
                  </a:srgbClr>
                </a:solidFill>
                <a:latin typeface="Lucida Console" pitchFamily="49" charset="0"/>
                <a:cs typeface="Arial" charset="0"/>
              </a:rPr>
              <a:t>  18 [  0.0380]: 0000000000000</a:t>
            </a:r>
          </a:p>
          <a:p>
            <a:pPr defTabSz="1217583" fontAlgn="base">
              <a:spcBef>
                <a:spcPct val="0"/>
              </a:spcBef>
              <a:spcAft>
                <a:spcPct val="0"/>
              </a:spcAft>
            </a:pPr>
            <a:r>
              <a:rPr lang="en-US" sz="1200" dirty="0">
                <a:solidFill>
                  <a:srgbClr val="FFFFFE">
                    <a:lumMod val="50000"/>
                  </a:srgbClr>
                </a:solidFill>
                <a:latin typeface="Lucida Console" pitchFamily="49" charset="0"/>
                <a:cs typeface="Arial" charset="0"/>
              </a:rPr>
              <a:t>0:0000.0/#### </a:t>
            </a:r>
            <a:r>
              <a:rPr lang="en-US" sz="1200" dirty="0" err="1">
                <a:solidFill>
                  <a:srgbClr val="FFFFFE">
                    <a:lumMod val="50000"/>
                  </a:srgbClr>
                </a:solidFill>
                <a:latin typeface="Lucida Console" pitchFamily="49" charset="0"/>
                <a:cs typeface="Arial" charset="0"/>
              </a:rPr>
              <a:t>Iter</a:t>
            </a:r>
            <a:r>
              <a:rPr lang="en-US" sz="1200" dirty="0">
                <a:solidFill>
                  <a:srgbClr val="FFFFFE">
                    <a:lumMod val="50000"/>
                  </a:srgbClr>
                </a:solidFill>
                <a:latin typeface="Lucida Console" pitchFamily="49" charset="0"/>
                <a:cs typeface="Arial" charset="0"/>
              </a:rPr>
              <a:t>  19 [  0.0374]: 1111111111111</a:t>
            </a:r>
          </a:p>
        </p:txBody>
      </p:sp>
      <p:pic>
        <p:nvPicPr>
          <p:cNvPr id="8" name="Picture 7"/>
          <p:cNvPicPr>
            <a:picLocks noChangeAspect="1"/>
          </p:cNvPicPr>
          <p:nvPr/>
        </p:nvPicPr>
        <p:blipFill>
          <a:blip r:embed="rId3"/>
          <a:stretch>
            <a:fillRect/>
          </a:stretch>
        </p:blipFill>
        <p:spPr>
          <a:xfrm>
            <a:off x="241160" y="2475856"/>
            <a:ext cx="6733656" cy="3472261"/>
          </a:xfrm>
          <a:prstGeom prst="rect">
            <a:avLst/>
          </a:prstGeom>
        </p:spPr>
      </p:pic>
      <p:sp>
        <p:nvSpPr>
          <p:cNvPr id="9" name="Footer Placeholder 2"/>
          <p:cNvSpPr txBox="1">
            <a:spLocks/>
          </p:cNvSpPr>
          <p:nvPr/>
        </p:nvSpPr>
        <p:spPr>
          <a:xfrm>
            <a:off x="4165600" y="6245225"/>
            <a:ext cx="3860800" cy="4762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Tree>
    <p:extLst>
      <p:ext uri="{BB962C8B-B14F-4D97-AF65-F5344CB8AC3E}">
        <p14:creationId xmlns:p14="http://schemas.microsoft.com/office/powerpoint/2010/main" val="2008311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
                                        <p:tgtEl>
                                          <p:spTgt spid="6"/>
                                        </p:tgtEl>
                                      </p:cBhvr>
                                    </p:animEffect>
                                    <p:anim calcmode="lin" valueType="num">
                                      <p:cBhvr>
                                        <p:cTn id="8" dur="10" fill="hold"/>
                                        <p:tgtEl>
                                          <p:spTgt spid="6"/>
                                        </p:tgtEl>
                                        <p:attrNameLst>
                                          <p:attrName>ppt_x</p:attrName>
                                        </p:attrNameLst>
                                      </p:cBhvr>
                                      <p:tavLst>
                                        <p:tav tm="0">
                                          <p:val>
                                            <p:strVal val="#ppt_x"/>
                                          </p:val>
                                        </p:tav>
                                        <p:tav tm="100000">
                                          <p:val>
                                            <p:strVal val="#ppt_x"/>
                                          </p:val>
                                        </p:tav>
                                      </p:tavLst>
                                    </p:anim>
                                    <p:anim calcmode="lin" valueType="num">
                                      <p:cBhvr>
                                        <p:cTn id="9" dur="1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fade">
                                      <p:cBhvr>
                                        <p:cTn id="21" dur="1000"/>
                                        <p:tgtEl>
                                          <p:spTgt spid="6">
                                            <p:txEl>
                                              <p:pRg st="1" end="1"/>
                                            </p:txEl>
                                          </p:spTgt>
                                        </p:tgtEl>
                                      </p:cBhvr>
                                    </p:animEffect>
                                    <p:anim calcmode="lin" valueType="num">
                                      <p:cBhvr>
                                        <p:cTn id="22"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1000"/>
                                        <p:tgtEl>
                                          <p:spTgt spid="6">
                                            <p:txEl>
                                              <p:pRg st="2" end="2"/>
                                            </p:txEl>
                                          </p:spTgt>
                                        </p:tgtEl>
                                      </p:cBhvr>
                                    </p:animEffect>
                                    <p:anim calcmode="lin" valueType="num">
                                      <p:cBhvr>
                                        <p:cTn id="29"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animEffect transition="in" filter="fade">
                                      <p:cBhvr>
                                        <p:cTn id="35" dur="1000"/>
                                        <p:tgtEl>
                                          <p:spTgt spid="6">
                                            <p:txEl>
                                              <p:pRg st="3" end="3"/>
                                            </p:txEl>
                                          </p:spTgt>
                                        </p:tgtEl>
                                      </p:cBhvr>
                                    </p:animEffect>
                                    <p:anim calcmode="lin" valueType="num">
                                      <p:cBhvr>
                                        <p:cTn id="36"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Optimizing Circuits</a:t>
            </a:r>
            <a:endParaRPr lang="en-US" dirty="0"/>
          </a:p>
        </p:txBody>
      </p:sp>
      <p:sp>
        <p:nvSpPr>
          <p:cNvPr id="14" name="Right Arrow 13"/>
          <p:cNvSpPr/>
          <p:nvPr/>
        </p:nvSpPr>
        <p:spPr>
          <a:xfrm>
            <a:off x="6921486" y="3424195"/>
            <a:ext cx="428446" cy="3299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210" fontAlgn="base">
              <a:spcBef>
                <a:spcPct val="0"/>
              </a:spcBef>
              <a:spcAft>
                <a:spcPct val="0"/>
              </a:spcAft>
            </a:pPr>
            <a:endParaRPr lang="en-US">
              <a:solidFill>
                <a:prstClr val="white"/>
              </a:solidFill>
            </a:endParaRPr>
          </a:p>
        </p:txBody>
      </p:sp>
      <p:sp>
        <p:nvSpPr>
          <p:cNvPr id="15" name="TextBox 14"/>
          <p:cNvSpPr txBox="1"/>
          <p:nvPr/>
        </p:nvSpPr>
        <p:spPr>
          <a:xfrm>
            <a:off x="3365821" y="5572645"/>
            <a:ext cx="1559225" cy="369332"/>
          </a:xfrm>
          <a:prstGeom prst="rect">
            <a:avLst/>
          </a:prstGeom>
          <a:noFill/>
        </p:spPr>
        <p:txBody>
          <a:bodyPr wrap="square" rtlCol="0">
            <a:spAutoFit/>
          </a:bodyPr>
          <a:lstStyle/>
          <a:p>
            <a:pPr defTabSz="913210" fontAlgn="base">
              <a:spcBef>
                <a:spcPct val="0"/>
              </a:spcBef>
              <a:spcAft>
                <a:spcPct val="0"/>
              </a:spcAft>
            </a:pPr>
            <a:r>
              <a:rPr lang="en-US" dirty="0">
                <a:solidFill>
                  <a:schemeClr val="bg1"/>
                </a:solidFill>
                <a:latin typeface="Segoe UI" pitchFamily="34" charset="0"/>
                <a:ea typeface="Segoe UI" pitchFamily="34" charset="0"/>
                <a:cs typeface="Segoe UI" pitchFamily="34" charset="0"/>
              </a:rPr>
              <a:t>48 time steps</a:t>
            </a:r>
          </a:p>
        </p:txBody>
      </p:sp>
      <p:sp>
        <p:nvSpPr>
          <p:cNvPr id="16" name="TextBox 15"/>
          <p:cNvSpPr txBox="1"/>
          <p:nvPr/>
        </p:nvSpPr>
        <p:spPr>
          <a:xfrm>
            <a:off x="8196613" y="5551078"/>
            <a:ext cx="1559225" cy="369332"/>
          </a:xfrm>
          <a:prstGeom prst="rect">
            <a:avLst/>
          </a:prstGeom>
          <a:noFill/>
        </p:spPr>
        <p:txBody>
          <a:bodyPr wrap="square" rtlCol="0">
            <a:spAutoFit/>
          </a:bodyPr>
          <a:lstStyle/>
          <a:p>
            <a:pPr defTabSz="913210" fontAlgn="base">
              <a:spcBef>
                <a:spcPct val="0"/>
              </a:spcBef>
              <a:spcAft>
                <a:spcPct val="0"/>
              </a:spcAft>
            </a:pPr>
            <a:r>
              <a:rPr lang="en-US" dirty="0">
                <a:solidFill>
                  <a:schemeClr val="bg1"/>
                </a:solidFill>
                <a:latin typeface="Segoe UI" pitchFamily="34" charset="0"/>
                <a:ea typeface="Segoe UI" pitchFamily="34" charset="0"/>
                <a:cs typeface="Segoe UI" pitchFamily="34" charset="0"/>
              </a:rPr>
              <a:t>10 time steps</a:t>
            </a:r>
          </a:p>
        </p:txBody>
      </p:sp>
      <p:pic>
        <p:nvPicPr>
          <p:cNvPr id="1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7481" y="1654160"/>
            <a:ext cx="3209856" cy="3825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 name="Group 17"/>
          <p:cNvGrpSpPr/>
          <p:nvPr/>
        </p:nvGrpSpPr>
        <p:grpSpPr>
          <a:xfrm>
            <a:off x="993167" y="1645921"/>
            <a:ext cx="5660837" cy="3892247"/>
            <a:chOff x="224283" y="1393498"/>
            <a:chExt cx="6486410" cy="4459891"/>
          </a:xfrm>
        </p:grpSpPr>
        <p:pic>
          <p:nvPicPr>
            <p:cNvPr id="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368" y="1393498"/>
              <a:ext cx="6410325" cy="437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9"/>
            <p:cNvSpPr/>
            <p:nvPr/>
          </p:nvSpPr>
          <p:spPr>
            <a:xfrm>
              <a:off x="224283" y="1617820"/>
              <a:ext cx="186038" cy="42355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210" fontAlgn="base">
                <a:spcBef>
                  <a:spcPct val="0"/>
                </a:spcBef>
                <a:spcAft>
                  <a:spcPct val="0"/>
                </a:spcAft>
              </a:pPr>
              <a:endParaRPr lang="en-US">
                <a:solidFill>
                  <a:prstClr val="white"/>
                </a:solidFill>
              </a:endParaRPr>
            </a:p>
          </p:txBody>
        </p:sp>
      </p:grpSp>
      <p:sp>
        <p:nvSpPr>
          <p:cNvPr id="10" name="Footer Placeholder 2"/>
          <p:cNvSpPr txBox="1">
            <a:spLocks/>
          </p:cNvSpPr>
          <p:nvPr/>
        </p:nvSpPr>
        <p:spPr>
          <a:xfrm>
            <a:off x="4165600" y="6245225"/>
            <a:ext cx="3860800" cy="4762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Tree>
    <p:extLst>
      <p:ext uri="{BB962C8B-B14F-4D97-AF65-F5344CB8AC3E}">
        <p14:creationId xmlns:p14="http://schemas.microsoft.com/office/powerpoint/2010/main" val="2057683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anim calcmode="lin" valueType="num">
                                      <p:cBhvr>
                                        <p:cTn id="30" dur="1000" fill="hold"/>
                                        <p:tgtEl>
                                          <p:spTgt spid="17"/>
                                        </p:tgtEl>
                                        <p:attrNameLst>
                                          <p:attrName>ppt_x</p:attrName>
                                        </p:attrNameLst>
                                      </p:cBhvr>
                                      <p:tavLst>
                                        <p:tav tm="0">
                                          <p:val>
                                            <p:strVal val="#ppt_x"/>
                                          </p:val>
                                        </p:tav>
                                        <p:tav tm="100000">
                                          <p:val>
                                            <p:strVal val="#ppt_x"/>
                                          </p:val>
                                        </p:tav>
                                      </p:tavLst>
                                    </p:anim>
                                    <p:anim calcmode="lin" valueType="num">
                                      <p:cBhvr>
                                        <p:cTn id="3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9219" name="AutoShape 3"/>
          <p:cNvSpPr>
            <a:spLocks/>
          </p:cNvSpPr>
          <p:nvPr/>
        </p:nvSpPr>
        <p:spPr bwMode="auto">
          <a:xfrm>
            <a:off x="702453" y="3011759"/>
            <a:ext cx="2168491" cy="10334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6787" tIns="26787" rIns="26787" bIns="26787"/>
          <a:lstStyle/>
          <a:p>
            <a:pPr algn="ctr" defTabSz="914344"/>
            <a:r>
              <a:rPr lang="en-US" sz="1407" b="1" dirty="0" err="1">
                <a:solidFill>
                  <a:srgbClr val="FFFFFF"/>
                </a:solidFill>
              </a:rPr>
              <a:t>Antikythera</a:t>
            </a:r>
            <a:r>
              <a:rPr lang="en-US" sz="1407" b="1" dirty="0">
                <a:solidFill>
                  <a:srgbClr val="FFFFFF"/>
                </a:solidFill>
              </a:rPr>
              <a:t> mechanism</a:t>
            </a:r>
          </a:p>
          <a:p>
            <a:pPr algn="ctr" defTabSz="914344"/>
            <a:r>
              <a:rPr lang="en-US" sz="1407" dirty="0">
                <a:solidFill>
                  <a:srgbClr val="FFFFFF"/>
                </a:solidFill>
              </a:rPr>
              <a:t>(100 BC)</a:t>
            </a:r>
            <a:endParaRPr lang="en-US" sz="1265" dirty="0">
              <a:solidFill>
                <a:srgbClr val="FFFFFF"/>
              </a:solidFill>
            </a:endParaRPr>
          </a:p>
        </p:txBody>
      </p:sp>
      <p:pic>
        <p:nvPicPr>
          <p:cNvPr id="9220" name="Picture 4" descr="Picture 8.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4237" y="1285224"/>
            <a:ext cx="1866041" cy="1681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9221" name="Group 5"/>
          <p:cNvGrpSpPr>
            <a:grpSpLocks/>
          </p:cNvGrpSpPr>
          <p:nvPr/>
        </p:nvGrpSpPr>
        <p:grpSpPr bwMode="auto">
          <a:xfrm>
            <a:off x="5510408" y="2654622"/>
            <a:ext cx="1546848" cy="2042377"/>
            <a:chOff x="0" y="0"/>
            <a:chExt cx="2200572" cy="2904448"/>
          </a:xfrm>
        </p:grpSpPr>
        <p:pic>
          <p:nvPicPr>
            <p:cNvPr id="9222" name="Picture 6" descr="ENIAC_Penn2.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2200572" cy="200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23" name="AutoShape 7"/>
            <p:cNvSpPr>
              <a:spLocks/>
            </p:cNvSpPr>
            <p:nvPr/>
          </p:nvSpPr>
          <p:spPr bwMode="auto">
            <a:xfrm>
              <a:off x="590127" y="2111481"/>
              <a:ext cx="1020317" cy="7929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6787" tIns="26787" rIns="26787" bIns="26787"/>
            <a:lstStyle/>
            <a:p>
              <a:pPr algn="ctr" defTabSz="914344"/>
              <a:r>
                <a:rPr lang="en-US" sz="1407" b="1" dirty="0">
                  <a:solidFill>
                    <a:srgbClr val="FFFFFF"/>
                  </a:solidFill>
                </a:rPr>
                <a:t>ENIAC</a:t>
              </a:r>
              <a:r>
                <a:rPr lang="en-US" sz="1407" dirty="0">
                  <a:solidFill>
                    <a:srgbClr val="FFFFFF"/>
                  </a:solidFill>
                </a:rPr>
                <a:t> </a:t>
              </a:r>
            </a:p>
            <a:p>
              <a:pPr algn="ctr" defTabSz="914344"/>
              <a:r>
                <a:rPr lang="en-US" sz="1407" dirty="0">
                  <a:solidFill>
                    <a:srgbClr val="FFFFFF"/>
                  </a:solidFill>
                </a:rPr>
                <a:t>(1946)</a:t>
              </a:r>
              <a:endParaRPr lang="en-US" sz="1265" dirty="0">
                <a:solidFill>
                  <a:srgbClr val="FFFFFF"/>
                </a:solidFill>
              </a:endParaRPr>
            </a:p>
          </p:txBody>
        </p:sp>
      </p:grpSp>
      <p:grpSp>
        <p:nvGrpSpPr>
          <p:cNvPr id="9224" name="Group 8"/>
          <p:cNvGrpSpPr>
            <a:grpSpLocks/>
          </p:cNvGrpSpPr>
          <p:nvPr/>
        </p:nvGrpSpPr>
        <p:grpSpPr bwMode="auto">
          <a:xfrm>
            <a:off x="2838577" y="1499506"/>
            <a:ext cx="2553528" cy="2988791"/>
            <a:chOff x="0" y="0"/>
            <a:chExt cx="3631804" cy="4251797"/>
          </a:xfrm>
        </p:grpSpPr>
        <p:pic>
          <p:nvPicPr>
            <p:cNvPr id="9225" name="Picture 9" descr="BabbageDifferenceEngine.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5509" y="0"/>
              <a:ext cx="2494716" cy="2972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26" name="AutoShape 10"/>
            <p:cNvSpPr>
              <a:spLocks/>
            </p:cNvSpPr>
            <p:nvPr/>
          </p:nvSpPr>
          <p:spPr bwMode="auto">
            <a:xfrm>
              <a:off x="0" y="3159596"/>
              <a:ext cx="3631804" cy="10922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6787" tIns="26787" rIns="26787" bIns="26787"/>
            <a:lstStyle/>
            <a:p>
              <a:pPr algn="ctr" defTabSz="914344"/>
              <a:r>
                <a:rPr lang="en-US" sz="1407" b="1" dirty="0">
                  <a:solidFill>
                    <a:srgbClr val="FFFFFF"/>
                  </a:solidFill>
                </a:rPr>
                <a:t>Babbage’s Difference Engine </a:t>
              </a:r>
            </a:p>
            <a:p>
              <a:pPr algn="ctr" defTabSz="914344"/>
              <a:r>
                <a:rPr lang="en-US" sz="1407" dirty="0">
                  <a:solidFill>
                    <a:srgbClr val="FFFFFF"/>
                  </a:solidFill>
                </a:rPr>
                <a:t>(proposed 1822)</a:t>
              </a:r>
              <a:endParaRPr lang="en-US" sz="1265" dirty="0">
                <a:solidFill>
                  <a:srgbClr val="FFFFFF"/>
                </a:solidFill>
              </a:endParaRPr>
            </a:p>
          </p:txBody>
        </p:sp>
      </p:grpSp>
      <p:sp>
        <p:nvSpPr>
          <p:cNvPr id="9227" name="AutoShape 11"/>
          <p:cNvSpPr>
            <a:spLocks/>
          </p:cNvSpPr>
          <p:nvPr/>
        </p:nvSpPr>
        <p:spPr bwMode="auto">
          <a:xfrm>
            <a:off x="1524651" y="-96610"/>
            <a:ext cx="276781" cy="1953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5715" tIns="35715" rIns="35715" bIns="35715" anchor="ctr"/>
          <a:lstStyle>
            <a:lvl1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000000"/>
                </a:solidFill>
                <a:latin typeface="Arial" panose="020B0604020202020204" pitchFamily="34" charset="0"/>
                <a:cs typeface="Arial" panose="020B0604020202020204" pitchFamily="34" charset="0"/>
                <a:sym typeface="Arial" panose="020B0604020202020204" pitchFamily="34" charset="0"/>
              </a:defRPr>
            </a:lvl1pPr>
            <a:lvl2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000000"/>
                </a:solidFill>
                <a:latin typeface="Arial" panose="020B0604020202020204" pitchFamily="34" charset="0"/>
                <a:cs typeface="Arial" panose="020B0604020202020204" pitchFamily="34" charset="0"/>
                <a:sym typeface="Arial" panose="020B0604020202020204" pitchFamily="34" charset="0"/>
              </a:defRPr>
            </a:lvl2pPr>
            <a:lvl3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000000"/>
                </a:solidFill>
                <a:latin typeface="Arial" panose="020B0604020202020204" pitchFamily="34" charset="0"/>
                <a:cs typeface="Arial" panose="020B0604020202020204" pitchFamily="34" charset="0"/>
                <a:sym typeface="Arial" panose="020B0604020202020204" pitchFamily="34" charset="0"/>
              </a:defRPr>
            </a:lvl3pPr>
            <a:lvl4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000000"/>
                </a:solidFill>
                <a:latin typeface="Arial" panose="020B0604020202020204" pitchFamily="34" charset="0"/>
                <a:cs typeface="Arial" panose="020B0604020202020204" pitchFamily="34" charset="0"/>
                <a:sym typeface="Arial" panose="020B0604020202020204" pitchFamily="34" charset="0"/>
              </a:defRPr>
            </a:lvl4pPr>
            <a:lvl5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828800" defTabSz="457200" fontAlgn="base" hangingPunct="0">
              <a:lnSpc>
                <a:spcPts val="2400"/>
              </a:lnSpc>
              <a:spcBef>
                <a:spcPts val="900"/>
              </a:spcBef>
              <a:spcAft>
                <a:spcPct val="0"/>
              </a:spcAft>
              <a:buClr>
                <a:srgbClr val="357FC1"/>
              </a:buCl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286000" defTabSz="457200" fontAlgn="base" hangingPunct="0">
              <a:lnSpc>
                <a:spcPts val="2400"/>
              </a:lnSpc>
              <a:spcBef>
                <a:spcPts val="900"/>
              </a:spcBef>
              <a:spcAft>
                <a:spcPct val="0"/>
              </a:spcAft>
              <a:buClr>
                <a:srgbClr val="357FC1"/>
              </a:buCl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2743200" defTabSz="457200" fontAlgn="base" hangingPunct="0">
              <a:lnSpc>
                <a:spcPts val="2400"/>
              </a:lnSpc>
              <a:spcBef>
                <a:spcPts val="900"/>
              </a:spcBef>
              <a:spcAft>
                <a:spcPct val="0"/>
              </a:spcAft>
              <a:buClr>
                <a:srgbClr val="357FC1"/>
              </a:buCl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200400" defTabSz="457200" fontAlgn="base" hangingPunct="0">
              <a:lnSpc>
                <a:spcPts val="2400"/>
              </a:lnSpc>
              <a:spcBef>
                <a:spcPts val="900"/>
              </a:spcBef>
              <a:spcAft>
                <a:spcPct val="0"/>
              </a:spcAft>
              <a:buClr>
                <a:srgbClr val="357FC1"/>
              </a:buCl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spcBef>
                <a:spcPct val="0"/>
              </a:spcBef>
            </a:pPr>
            <a:endParaRPr lang="en-US" sz="844">
              <a:latin typeface="Helvetica" panose="020B0604020202020204" pitchFamily="34" charset="0"/>
              <a:sym typeface="Helvetica" panose="020B0604020202020204" pitchFamily="34" charset="0"/>
            </a:endParaRPr>
          </a:p>
        </p:txBody>
      </p:sp>
      <p:grpSp>
        <p:nvGrpSpPr>
          <p:cNvPr id="9228" name="Group 12"/>
          <p:cNvGrpSpPr>
            <a:grpSpLocks/>
          </p:cNvGrpSpPr>
          <p:nvPr/>
        </p:nvGrpSpPr>
        <p:grpSpPr bwMode="auto">
          <a:xfrm>
            <a:off x="7360821" y="3011756"/>
            <a:ext cx="1972067" cy="2805757"/>
            <a:chOff x="0" y="0"/>
            <a:chExt cx="2805257" cy="3991513"/>
          </a:xfrm>
        </p:grpSpPr>
        <p:pic>
          <p:nvPicPr>
            <p:cNvPr id="9229" name="Picture 13" descr="pasted-image.tif"/>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2805257" cy="30639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30" name="AutoShape 14"/>
            <p:cNvSpPr>
              <a:spLocks/>
            </p:cNvSpPr>
            <p:nvPr/>
          </p:nvSpPr>
          <p:spPr bwMode="auto">
            <a:xfrm>
              <a:off x="828836" y="3198546"/>
              <a:ext cx="1147441" cy="7929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6787" tIns="26787" rIns="26787" bIns="26787"/>
            <a:lstStyle/>
            <a:p>
              <a:pPr algn="ctr" defTabSz="914344"/>
              <a:r>
                <a:rPr lang="en-US" sz="1407" b="1" dirty="0">
                  <a:solidFill>
                    <a:srgbClr val="FFFFFF"/>
                  </a:solidFill>
                </a:rPr>
                <a:t>Sequoia</a:t>
              </a:r>
              <a:endParaRPr lang="en-US" sz="1407" dirty="0">
                <a:solidFill>
                  <a:srgbClr val="FFFFFF"/>
                </a:solidFill>
              </a:endParaRPr>
            </a:p>
            <a:p>
              <a:pPr algn="ctr" defTabSz="914344"/>
              <a:r>
                <a:rPr lang="en-US" sz="1407" dirty="0">
                  <a:solidFill>
                    <a:srgbClr val="FFFFFF"/>
                  </a:solidFill>
                </a:rPr>
                <a:t>(2012)</a:t>
              </a:r>
              <a:endParaRPr lang="en-US" sz="1265" dirty="0">
                <a:solidFill>
                  <a:srgbClr val="FFFFFF"/>
                </a:solidFill>
              </a:endParaRPr>
            </a:p>
          </p:txBody>
        </p:sp>
      </p:grpSp>
      <p:sp>
        <p:nvSpPr>
          <p:cNvPr id="2" name="Title 1"/>
          <p:cNvSpPr>
            <a:spLocks noGrp="1"/>
          </p:cNvSpPr>
          <p:nvPr>
            <p:ph type="title"/>
          </p:nvPr>
        </p:nvSpPr>
        <p:spPr/>
        <p:txBody>
          <a:bodyPr/>
          <a:lstStyle/>
          <a:p>
            <a:r>
              <a:rPr lang="en-US" dirty="0"/>
              <a:t>Computers have come a long way</a:t>
            </a:r>
          </a:p>
        </p:txBody>
      </p:sp>
      <p:sp>
        <p:nvSpPr>
          <p:cNvPr id="3" name="TextBox 2"/>
          <p:cNvSpPr txBox="1"/>
          <p:nvPr/>
        </p:nvSpPr>
        <p:spPr>
          <a:xfrm>
            <a:off x="11305" y="6520054"/>
            <a:ext cx="2511521" cy="338554"/>
          </a:xfrm>
          <a:prstGeom prst="rect">
            <a:avLst/>
          </a:prstGeom>
          <a:noFill/>
        </p:spPr>
        <p:txBody>
          <a:bodyPr wrap="none" rtlCol="0">
            <a:spAutoFit/>
          </a:bodyPr>
          <a:lstStyle/>
          <a:p>
            <a:pPr defTabSz="914344"/>
            <a:r>
              <a:rPr lang="en-US" sz="1600" dirty="0">
                <a:solidFill>
                  <a:srgbClr val="FFFFFF"/>
                </a:solidFill>
                <a:ea typeface="Segoe UI" pitchFamily="34" charset="0"/>
                <a:cs typeface="Segoe UI" pitchFamily="34" charset="0"/>
              </a:rPr>
              <a:t>Thanks to Matthias Troyer</a:t>
            </a:r>
          </a:p>
        </p:txBody>
      </p:sp>
      <p:pic>
        <p:nvPicPr>
          <p:cNvPr id="16" name="Picture 15"/>
          <p:cNvPicPr>
            <a:picLocks noChangeAspect="1"/>
          </p:cNvPicPr>
          <p:nvPr/>
        </p:nvPicPr>
        <p:blipFill>
          <a:blip r:embed="rId7"/>
          <a:stretch>
            <a:fillRect/>
          </a:stretch>
        </p:blipFill>
        <p:spPr>
          <a:xfrm>
            <a:off x="9876908" y="4139394"/>
            <a:ext cx="1588891" cy="1555711"/>
          </a:xfrm>
          <a:prstGeom prst="rect">
            <a:avLst/>
          </a:prstGeom>
        </p:spPr>
      </p:pic>
      <p:sp>
        <p:nvSpPr>
          <p:cNvPr id="17" name="AutoShape 14"/>
          <p:cNvSpPr>
            <a:spLocks/>
          </p:cNvSpPr>
          <p:nvPr/>
        </p:nvSpPr>
        <p:spPr bwMode="auto">
          <a:xfrm>
            <a:off x="10140440" y="5817514"/>
            <a:ext cx="1087539" cy="5574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6787" tIns="26787" rIns="26787" bIns="26787"/>
          <a:lstStyle/>
          <a:p>
            <a:pPr algn="ctr" defTabSz="914344"/>
            <a:r>
              <a:rPr lang="en-US" sz="1407" b="1" dirty="0">
                <a:solidFill>
                  <a:srgbClr val="FFFFFF"/>
                </a:solidFill>
              </a:rPr>
              <a:t>Quantum</a:t>
            </a:r>
            <a:endParaRPr lang="en-US" sz="1407" dirty="0">
              <a:solidFill>
                <a:srgbClr val="FFFFFF"/>
              </a:solidFill>
            </a:endParaRPr>
          </a:p>
          <a:p>
            <a:pPr algn="ctr" defTabSz="914344"/>
            <a:r>
              <a:rPr lang="en-US" sz="1407" dirty="0">
                <a:solidFill>
                  <a:srgbClr val="FFFFFF"/>
                </a:solidFill>
              </a:rPr>
              <a:t>(20??)</a:t>
            </a:r>
            <a:endParaRPr lang="en-US" sz="1265" dirty="0">
              <a:solidFill>
                <a:srgbClr val="FFFFFF"/>
              </a:solidFill>
            </a:endParaRPr>
          </a:p>
        </p:txBody>
      </p:sp>
    </p:spTree>
    <p:extLst>
      <p:ext uri="{BB962C8B-B14F-4D97-AF65-F5344CB8AC3E}">
        <p14:creationId xmlns:p14="http://schemas.microsoft.com/office/powerpoint/2010/main" val="3219182317"/>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8966573" presetClass="entr" presetSubtype="-1207139287" fill="hold" nodeType="clickEffect">
                                  <p:stCondLst>
                                    <p:cond delay="0"/>
                                  </p:stCondLst>
                                  <p:childTnLst>
                                    <p:set>
                                      <p:cBhvr>
                                        <p:cTn id="6" dur="1" fill="hold">
                                          <p:stCondLst>
                                            <p:cond delay="499"/>
                                          </p:stCondLst>
                                        </p:cTn>
                                        <p:tgtEl>
                                          <p:spTgt spid="92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68966573" presetClass="entr" presetSubtype="-1207139287" fill="hold" nodeType="clickEffect">
                                  <p:stCondLst>
                                    <p:cond delay="0"/>
                                  </p:stCondLst>
                                  <p:childTnLst>
                                    <p:set>
                                      <p:cBhvr>
                                        <p:cTn id="10" dur="1" fill="hold">
                                          <p:stCondLst>
                                            <p:cond delay="499"/>
                                          </p:stCondLst>
                                        </p:cTn>
                                        <p:tgtEl>
                                          <p:spTgt spid="92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68966573" presetClass="entr" presetSubtype="-1207139287" fill="hold" nodeType="clickEffect">
                                  <p:stCondLst>
                                    <p:cond delay="0"/>
                                  </p:stCondLst>
                                  <p:childTnLst>
                                    <p:set>
                                      <p:cBhvr>
                                        <p:cTn id="14" dur="1" fill="hold">
                                          <p:stCondLst>
                                            <p:cond delay="499"/>
                                          </p:stCondLst>
                                        </p:cTn>
                                        <p:tgtEl>
                                          <p:spTgt spid="92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a:xfrm>
            <a:off x="181249" y="101394"/>
            <a:ext cx="9296335" cy="609600"/>
          </a:xfrm>
        </p:spPr>
        <p:txBody>
          <a:bodyPr>
            <a:noAutofit/>
          </a:bodyPr>
          <a:lstStyle/>
          <a:p>
            <a:pPr lvl="1" algn="ctr" eaLnBrk="1" hangingPunct="1"/>
            <a:r>
              <a:rPr lang="en-US" altLang="ja-JP" sz="4400" dirty="0" smtClean="0">
                <a:solidFill>
                  <a:srgbClr val="002060"/>
                </a:solidFill>
                <a:latin typeface="Calibri Light" panose="020F0302020204030204" pitchFamily="34" charset="0"/>
              </a:rPr>
              <a:t>Optimizing circuits: </a:t>
            </a:r>
            <a:r>
              <a:rPr lang="en-US" altLang="ja-JP" sz="4400" dirty="0">
                <a:solidFill>
                  <a:srgbClr val="002060"/>
                </a:solidFill>
                <a:latin typeface="Calibri Light" panose="020F0302020204030204" pitchFamily="34" charset="0"/>
              </a:rPr>
              <a:t>rewriting templates</a:t>
            </a:r>
            <a:endParaRPr lang="en-US" sz="4400" dirty="0">
              <a:solidFill>
                <a:srgbClr val="002060"/>
              </a:solidFill>
              <a:latin typeface="Calibri Light" panose="020F0302020204030204" pitchFamily="34" charset="0"/>
            </a:endParaRPr>
          </a:p>
        </p:txBody>
      </p:sp>
      <p:sp>
        <p:nvSpPr>
          <p:cNvPr id="8" name="Text Box 4"/>
          <p:cNvSpPr txBox="1">
            <a:spLocks noChangeArrowheads="1"/>
          </p:cNvSpPr>
          <p:nvPr/>
        </p:nvSpPr>
        <p:spPr bwMode="auto">
          <a:xfrm>
            <a:off x="1981200" y="835025"/>
            <a:ext cx="3887788" cy="369332"/>
          </a:xfrm>
          <a:prstGeom prst="rect">
            <a:avLst/>
          </a:prstGeom>
          <a:noFill/>
          <a:ln w="38100" algn="ctr">
            <a:noFill/>
            <a:miter lim="800000"/>
            <a:headEnd/>
            <a:tailEnd/>
          </a:ln>
          <a:effectLst/>
        </p:spPr>
        <p:txBody>
          <a:bodyPr>
            <a:spAutoFit/>
          </a:bodyPr>
          <a:lstStyle/>
          <a:p>
            <a:pPr algn="l">
              <a:spcBef>
                <a:spcPct val="50000"/>
              </a:spcBef>
            </a:pPr>
            <a:r>
              <a:rPr lang="en-US" b="1" dirty="0">
                <a:solidFill>
                  <a:srgbClr val="000099"/>
                </a:solidFill>
                <a:latin typeface="Calibri" pitchFamily="34" charset="0"/>
              </a:rPr>
              <a:t>Basic idea:</a:t>
            </a:r>
          </a:p>
        </p:txBody>
      </p:sp>
      <p:grpSp>
        <p:nvGrpSpPr>
          <p:cNvPr id="2" name="Group 5"/>
          <p:cNvGrpSpPr>
            <a:grpSpLocks/>
          </p:cNvGrpSpPr>
          <p:nvPr/>
        </p:nvGrpSpPr>
        <p:grpSpPr bwMode="auto">
          <a:xfrm>
            <a:off x="2127250" y="1466850"/>
            <a:ext cx="4633912" cy="1733550"/>
            <a:chOff x="249" y="1480"/>
            <a:chExt cx="3284" cy="1196"/>
          </a:xfrm>
        </p:grpSpPr>
        <p:sp>
          <p:nvSpPr>
            <p:cNvPr id="10" name="Line 6"/>
            <p:cNvSpPr>
              <a:spLocks noChangeShapeType="1"/>
            </p:cNvSpPr>
            <p:nvPr/>
          </p:nvSpPr>
          <p:spPr bwMode="auto">
            <a:xfrm>
              <a:off x="249" y="1573"/>
              <a:ext cx="864" cy="0"/>
            </a:xfrm>
            <a:prstGeom prst="line">
              <a:avLst/>
            </a:prstGeom>
            <a:noFill/>
            <a:ln w="38100">
              <a:solidFill>
                <a:schemeClr val="tx1"/>
              </a:solidFill>
              <a:round/>
              <a:headEnd/>
              <a:tailEnd/>
            </a:ln>
            <a:effectLst/>
          </p:spPr>
          <p:txBody>
            <a:bodyPr/>
            <a:lstStyle/>
            <a:p>
              <a:endParaRPr lang="en-US">
                <a:solidFill>
                  <a:srgbClr val="000000"/>
                </a:solidFill>
              </a:endParaRPr>
            </a:p>
          </p:txBody>
        </p:sp>
        <p:sp>
          <p:nvSpPr>
            <p:cNvPr id="14" name="Line 7"/>
            <p:cNvSpPr>
              <a:spLocks noChangeShapeType="1"/>
            </p:cNvSpPr>
            <p:nvPr/>
          </p:nvSpPr>
          <p:spPr bwMode="auto">
            <a:xfrm>
              <a:off x="249" y="2053"/>
              <a:ext cx="864" cy="0"/>
            </a:xfrm>
            <a:prstGeom prst="line">
              <a:avLst/>
            </a:prstGeom>
            <a:noFill/>
            <a:ln w="38100">
              <a:solidFill>
                <a:schemeClr val="tx1"/>
              </a:solidFill>
              <a:round/>
              <a:headEnd/>
              <a:tailEnd/>
            </a:ln>
            <a:effectLst/>
          </p:spPr>
          <p:txBody>
            <a:bodyPr/>
            <a:lstStyle/>
            <a:p>
              <a:endParaRPr lang="en-US">
                <a:solidFill>
                  <a:srgbClr val="000000"/>
                </a:solidFill>
              </a:endParaRPr>
            </a:p>
          </p:txBody>
        </p:sp>
        <p:sp>
          <p:nvSpPr>
            <p:cNvPr id="15" name="Line 8"/>
            <p:cNvSpPr>
              <a:spLocks noChangeShapeType="1"/>
            </p:cNvSpPr>
            <p:nvPr/>
          </p:nvSpPr>
          <p:spPr bwMode="auto">
            <a:xfrm>
              <a:off x="681" y="1573"/>
              <a:ext cx="0" cy="624"/>
            </a:xfrm>
            <a:prstGeom prst="line">
              <a:avLst/>
            </a:prstGeom>
            <a:noFill/>
            <a:ln w="38100">
              <a:solidFill>
                <a:schemeClr val="tx1"/>
              </a:solidFill>
              <a:round/>
              <a:headEnd/>
              <a:tailEnd/>
            </a:ln>
            <a:effectLst/>
          </p:spPr>
          <p:txBody>
            <a:bodyPr/>
            <a:lstStyle/>
            <a:p>
              <a:endParaRPr lang="en-US">
                <a:solidFill>
                  <a:srgbClr val="000000"/>
                </a:solidFill>
              </a:endParaRPr>
            </a:p>
          </p:txBody>
        </p:sp>
        <p:sp>
          <p:nvSpPr>
            <p:cNvPr id="16" name="Oval 9"/>
            <p:cNvSpPr>
              <a:spLocks noChangeArrowheads="1"/>
            </p:cNvSpPr>
            <p:nvPr/>
          </p:nvSpPr>
          <p:spPr bwMode="auto">
            <a:xfrm>
              <a:off x="530" y="1909"/>
              <a:ext cx="288" cy="288"/>
            </a:xfrm>
            <a:prstGeom prst="ellipse">
              <a:avLst/>
            </a:prstGeom>
            <a:noFill/>
            <a:ln w="38100">
              <a:solidFill>
                <a:schemeClr val="tx1"/>
              </a:solidFill>
              <a:round/>
              <a:headEnd/>
              <a:tailEnd/>
            </a:ln>
            <a:effectLst/>
          </p:spPr>
          <p:txBody>
            <a:bodyPr wrap="none" anchor="ctr"/>
            <a:lstStyle/>
            <a:p>
              <a:endParaRPr lang="en-US">
                <a:solidFill>
                  <a:srgbClr val="000000"/>
                </a:solidFill>
              </a:endParaRPr>
            </a:p>
          </p:txBody>
        </p:sp>
        <p:sp>
          <p:nvSpPr>
            <p:cNvPr id="17" name="Oval 10"/>
            <p:cNvSpPr>
              <a:spLocks noChangeArrowheads="1"/>
            </p:cNvSpPr>
            <p:nvPr/>
          </p:nvSpPr>
          <p:spPr bwMode="auto">
            <a:xfrm>
              <a:off x="594" y="1480"/>
              <a:ext cx="174" cy="182"/>
            </a:xfrm>
            <a:prstGeom prst="ellipse">
              <a:avLst/>
            </a:prstGeom>
            <a:solidFill>
              <a:schemeClr val="tx2"/>
            </a:solidFill>
            <a:ln w="9525">
              <a:solidFill>
                <a:schemeClr val="tx1"/>
              </a:solidFill>
              <a:round/>
              <a:headEnd/>
              <a:tailEnd/>
            </a:ln>
            <a:effectLst/>
          </p:spPr>
          <p:txBody>
            <a:bodyPr wrap="none" anchor="ctr"/>
            <a:lstStyle/>
            <a:p>
              <a:endParaRPr lang="en-US">
                <a:solidFill>
                  <a:srgbClr val="000000"/>
                </a:solidFill>
              </a:endParaRPr>
            </a:p>
          </p:txBody>
        </p:sp>
        <p:sp>
          <p:nvSpPr>
            <p:cNvPr id="18" name="Line 11"/>
            <p:cNvSpPr>
              <a:spLocks noChangeShapeType="1"/>
            </p:cNvSpPr>
            <p:nvPr/>
          </p:nvSpPr>
          <p:spPr bwMode="auto">
            <a:xfrm>
              <a:off x="249" y="2532"/>
              <a:ext cx="1727" cy="0"/>
            </a:xfrm>
            <a:prstGeom prst="line">
              <a:avLst/>
            </a:prstGeom>
            <a:noFill/>
            <a:ln w="38100">
              <a:solidFill>
                <a:schemeClr val="tx1"/>
              </a:solidFill>
              <a:round/>
              <a:headEnd/>
              <a:tailEnd/>
            </a:ln>
            <a:effectLst/>
          </p:spPr>
          <p:txBody>
            <a:bodyPr/>
            <a:lstStyle/>
            <a:p>
              <a:endParaRPr lang="en-US">
                <a:solidFill>
                  <a:srgbClr val="000000"/>
                </a:solidFill>
              </a:endParaRPr>
            </a:p>
          </p:txBody>
        </p:sp>
        <p:sp>
          <p:nvSpPr>
            <p:cNvPr id="19" name="Line 12"/>
            <p:cNvSpPr>
              <a:spLocks noChangeShapeType="1"/>
            </p:cNvSpPr>
            <p:nvPr/>
          </p:nvSpPr>
          <p:spPr bwMode="auto">
            <a:xfrm>
              <a:off x="1110" y="2052"/>
              <a:ext cx="0" cy="624"/>
            </a:xfrm>
            <a:prstGeom prst="line">
              <a:avLst/>
            </a:prstGeom>
            <a:noFill/>
            <a:ln w="38100">
              <a:solidFill>
                <a:schemeClr val="tx1"/>
              </a:solidFill>
              <a:round/>
              <a:headEnd/>
              <a:tailEnd/>
            </a:ln>
            <a:effectLst/>
          </p:spPr>
          <p:txBody>
            <a:bodyPr/>
            <a:lstStyle/>
            <a:p>
              <a:endParaRPr lang="en-US">
                <a:solidFill>
                  <a:srgbClr val="000000"/>
                </a:solidFill>
              </a:endParaRPr>
            </a:p>
          </p:txBody>
        </p:sp>
        <p:sp>
          <p:nvSpPr>
            <p:cNvPr id="20" name="Oval 13"/>
            <p:cNvSpPr>
              <a:spLocks noChangeArrowheads="1"/>
            </p:cNvSpPr>
            <p:nvPr/>
          </p:nvSpPr>
          <p:spPr bwMode="auto">
            <a:xfrm>
              <a:off x="959" y="2388"/>
              <a:ext cx="288" cy="288"/>
            </a:xfrm>
            <a:prstGeom prst="ellipse">
              <a:avLst/>
            </a:prstGeom>
            <a:noFill/>
            <a:ln w="38100">
              <a:solidFill>
                <a:schemeClr val="tx1"/>
              </a:solidFill>
              <a:round/>
              <a:headEnd/>
              <a:tailEnd/>
            </a:ln>
            <a:effectLst/>
          </p:spPr>
          <p:txBody>
            <a:bodyPr wrap="none" anchor="ctr"/>
            <a:lstStyle/>
            <a:p>
              <a:endParaRPr lang="en-US">
                <a:solidFill>
                  <a:srgbClr val="000000"/>
                </a:solidFill>
              </a:endParaRPr>
            </a:p>
          </p:txBody>
        </p:sp>
        <p:sp>
          <p:nvSpPr>
            <p:cNvPr id="21" name="Oval 14"/>
            <p:cNvSpPr>
              <a:spLocks noChangeArrowheads="1"/>
            </p:cNvSpPr>
            <p:nvPr/>
          </p:nvSpPr>
          <p:spPr bwMode="auto">
            <a:xfrm>
              <a:off x="1023" y="1959"/>
              <a:ext cx="174" cy="182"/>
            </a:xfrm>
            <a:prstGeom prst="ellipse">
              <a:avLst/>
            </a:prstGeom>
            <a:solidFill>
              <a:schemeClr val="tx2"/>
            </a:solidFill>
            <a:ln w="9525">
              <a:solidFill>
                <a:schemeClr val="tx1"/>
              </a:solidFill>
              <a:round/>
              <a:headEnd/>
              <a:tailEnd/>
            </a:ln>
            <a:effectLst/>
          </p:spPr>
          <p:txBody>
            <a:bodyPr wrap="none" anchor="ctr"/>
            <a:lstStyle/>
            <a:p>
              <a:endParaRPr lang="en-US">
                <a:solidFill>
                  <a:srgbClr val="000000"/>
                </a:solidFill>
              </a:endParaRPr>
            </a:p>
          </p:txBody>
        </p:sp>
        <p:sp>
          <p:nvSpPr>
            <p:cNvPr id="22" name="Line 15"/>
            <p:cNvSpPr>
              <a:spLocks noChangeShapeType="1"/>
            </p:cNvSpPr>
            <p:nvPr/>
          </p:nvSpPr>
          <p:spPr bwMode="auto">
            <a:xfrm>
              <a:off x="1109" y="1573"/>
              <a:ext cx="864" cy="0"/>
            </a:xfrm>
            <a:prstGeom prst="line">
              <a:avLst/>
            </a:prstGeom>
            <a:noFill/>
            <a:ln w="38100">
              <a:solidFill>
                <a:schemeClr val="tx1"/>
              </a:solidFill>
              <a:round/>
              <a:headEnd/>
              <a:tailEnd/>
            </a:ln>
            <a:effectLst/>
          </p:spPr>
          <p:txBody>
            <a:bodyPr/>
            <a:lstStyle/>
            <a:p>
              <a:endParaRPr lang="en-US">
                <a:solidFill>
                  <a:srgbClr val="000000"/>
                </a:solidFill>
              </a:endParaRPr>
            </a:p>
          </p:txBody>
        </p:sp>
        <p:sp>
          <p:nvSpPr>
            <p:cNvPr id="23" name="Line 16"/>
            <p:cNvSpPr>
              <a:spLocks noChangeShapeType="1"/>
            </p:cNvSpPr>
            <p:nvPr/>
          </p:nvSpPr>
          <p:spPr bwMode="auto">
            <a:xfrm>
              <a:off x="1109" y="2053"/>
              <a:ext cx="864" cy="0"/>
            </a:xfrm>
            <a:prstGeom prst="line">
              <a:avLst/>
            </a:prstGeom>
            <a:noFill/>
            <a:ln w="38100">
              <a:solidFill>
                <a:schemeClr val="tx1"/>
              </a:solidFill>
              <a:round/>
              <a:headEnd/>
              <a:tailEnd/>
            </a:ln>
            <a:effectLst/>
          </p:spPr>
          <p:txBody>
            <a:bodyPr/>
            <a:lstStyle/>
            <a:p>
              <a:endParaRPr lang="en-US">
                <a:solidFill>
                  <a:srgbClr val="000000"/>
                </a:solidFill>
              </a:endParaRPr>
            </a:p>
          </p:txBody>
        </p:sp>
        <p:sp>
          <p:nvSpPr>
            <p:cNvPr id="24" name="Line 17"/>
            <p:cNvSpPr>
              <a:spLocks noChangeShapeType="1"/>
            </p:cNvSpPr>
            <p:nvPr/>
          </p:nvSpPr>
          <p:spPr bwMode="auto">
            <a:xfrm>
              <a:off x="1541" y="1573"/>
              <a:ext cx="0" cy="624"/>
            </a:xfrm>
            <a:prstGeom prst="line">
              <a:avLst/>
            </a:prstGeom>
            <a:noFill/>
            <a:ln w="38100">
              <a:solidFill>
                <a:schemeClr val="tx1"/>
              </a:solidFill>
              <a:round/>
              <a:headEnd/>
              <a:tailEnd/>
            </a:ln>
            <a:effectLst/>
          </p:spPr>
          <p:txBody>
            <a:bodyPr/>
            <a:lstStyle/>
            <a:p>
              <a:endParaRPr lang="en-US">
                <a:solidFill>
                  <a:srgbClr val="000000"/>
                </a:solidFill>
              </a:endParaRPr>
            </a:p>
          </p:txBody>
        </p:sp>
        <p:sp>
          <p:nvSpPr>
            <p:cNvPr id="25" name="Oval 18"/>
            <p:cNvSpPr>
              <a:spLocks noChangeArrowheads="1"/>
            </p:cNvSpPr>
            <p:nvPr/>
          </p:nvSpPr>
          <p:spPr bwMode="auto">
            <a:xfrm>
              <a:off x="1390" y="1909"/>
              <a:ext cx="288" cy="288"/>
            </a:xfrm>
            <a:prstGeom prst="ellipse">
              <a:avLst/>
            </a:prstGeom>
            <a:noFill/>
            <a:ln w="38100">
              <a:solidFill>
                <a:schemeClr val="tx1"/>
              </a:solidFill>
              <a:round/>
              <a:headEnd/>
              <a:tailEnd/>
            </a:ln>
            <a:effectLst/>
          </p:spPr>
          <p:txBody>
            <a:bodyPr wrap="none" anchor="ctr"/>
            <a:lstStyle/>
            <a:p>
              <a:endParaRPr lang="en-US">
                <a:solidFill>
                  <a:srgbClr val="000000"/>
                </a:solidFill>
              </a:endParaRPr>
            </a:p>
          </p:txBody>
        </p:sp>
        <p:sp>
          <p:nvSpPr>
            <p:cNvPr id="26" name="Oval 19"/>
            <p:cNvSpPr>
              <a:spLocks noChangeArrowheads="1"/>
            </p:cNvSpPr>
            <p:nvPr/>
          </p:nvSpPr>
          <p:spPr bwMode="auto">
            <a:xfrm>
              <a:off x="1454" y="1480"/>
              <a:ext cx="174" cy="182"/>
            </a:xfrm>
            <a:prstGeom prst="ellipse">
              <a:avLst/>
            </a:prstGeom>
            <a:solidFill>
              <a:schemeClr val="tx2"/>
            </a:solidFill>
            <a:ln w="9525">
              <a:solidFill>
                <a:schemeClr val="tx1"/>
              </a:solidFill>
              <a:round/>
              <a:headEnd/>
              <a:tailEnd/>
            </a:ln>
            <a:effectLst/>
          </p:spPr>
          <p:txBody>
            <a:bodyPr wrap="none" anchor="ctr"/>
            <a:lstStyle/>
            <a:p>
              <a:endParaRPr lang="en-US">
                <a:solidFill>
                  <a:srgbClr val="000000"/>
                </a:solidFill>
              </a:endParaRPr>
            </a:p>
          </p:txBody>
        </p:sp>
        <p:sp>
          <p:nvSpPr>
            <p:cNvPr id="27" name="Line 20"/>
            <p:cNvSpPr>
              <a:spLocks noChangeShapeType="1"/>
            </p:cNvSpPr>
            <p:nvPr/>
          </p:nvSpPr>
          <p:spPr bwMode="auto">
            <a:xfrm>
              <a:off x="2381" y="1573"/>
              <a:ext cx="1152" cy="0"/>
            </a:xfrm>
            <a:prstGeom prst="line">
              <a:avLst/>
            </a:prstGeom>
            <a:noFill/>
            <a:ln w="38100">
              <a:solidFill>
                <a:schemeClr val="tx1"/>
              </a:solidFill>
              <a:round/>
              <a:headEnd/>
              <a:tailEnd/>
            </a:ln>
            <a:effectLst/>
          </p:spPr>
          <p:txBody>
            <a:bodyPr/>
            <a:lstStyle/>
            <a:p>
              <a:endParaRPr lang="en-US">
                <a:solidFill>
                  <a:srgbClr val="000000"/>
                </a:solidFill>
              </a:endParaRPr>
            </a:p>
          </p:txBody>
        </p:sp>
        <p:sp>
          <p:nvSpPr>
            <p:cNvPr id="28" name="Line 21"/>
            <p:cNvSpPr>
              <a:spLocks noChangeShapeType="1"/>
            </p:cNvSpPr>
            <p:nvPr/>
          </p:nvSpPr>
          <p:spPr bwMode="auto">
            <a:xfrm>
              <a:off x="2381" y="2053"/>
              <a:ext cx="1152" cy="0"/>
            </a:xfrm>
            <a:prstGeom prst="line">
              <a:avLst/>
            </a:prstGeom>
            <a:noFill/>
            <a:ln w="38100">
              <a:solidFill>
                <a:schemeClr val="tx1"/>
              </a:solidFill>
              <a:round/>
              <a:headEnd/>
              <a:tailEnd/>
            </a:ln>
            <a:effectLst/>
          </p:spPr>
          <p:txBody>
            <a:bodyPr/>
            <a:lstStyle/>
            <a:p>
              <a:endParaRPr lang="en-US">
                <a:solidFill>
                  <a:srgbClr val="000000"/>
                </a:solidFill>
              </a:endParaRPr>
            </a:p>
          </p:txBody>
        </p:sp>
        <p:sp>
          <p:nvSpPr>
            <p:cNvPr id="29" name="Line 22"/>
            <p:cNvSpPr>
              <a:spLocks noChangeShapeType="1"/>
            </p:cNvSpPr>
            <p:nvPr/>
          </p:nvSpPr>
          <p:spPr bwMode="auto">
            <a:xfrm>
              <a:off x="2737" y="1632"/>
              <a:ext cx="0" cy="1036"/>
            </a:xfrm>
            <a:prstGeom prst="line">
              <a:avLst/>
            </a:prstGeom>
            <a:noFill/>
            <a:ln w="38100">
              <a:solidFill>
                <a:schemeClr val="tx1"/>
              </a:solidFill>
              <a:round/>
              <a:headEnd/>
              <a:tailEnd/>
            </a:ln>
            <a:effectLst/>
          </p:spPr>
          <p:txBody>
            <a:bodyPr/>
            <a:lstStyle/>
            <a:p>
              <a:endParaRPr lang="en-US">
                <a:solidFill>
                  <a:srgbClr val="000000"/>
                </a:solidFill>
              </a:endParaRPr>
            </a:p>
          </p:txBody>
        </p:sp>
        <p:sp>
          <p:nvSpPr>
            <p:cNvPr id="30" name="Oval 23"/>
            <p:cNvSpPr>
              <a:spLocks noChangeArrowheads="1"/>
            </p:cNvSpPr>
            <p:nvPr/>
          </p:nvSpPr>
          <p:spPr bwMode="auto">
            <a:xfrm>
              <a:off x="2594" y="2387"/>
              <a:ext cx="288" cy="288"/>
            </a:xfrm>
            <a:prstGeom prst="ellipse">
              <a:avLst/>
            </a:prstGeom>
            <a:noFill/>
            <a:ln w="38100">
              <a:solidFill>
                <a:schemeClr val="tx1"/>
              </a:solidFill>
              <a:round/>
              <a:headEnd/>
              <a:tailEnd/>
            </a:ln>
            <a:effectLst/>
          </p:spPr>
          <p:txBody>
            <a:bodyPr wrap="none" anchor="ctr"/>
            <a:lstStyle/>
            <a:p>
              <a:endParaRPr lang="en-US">
                <a:solidFill>
                  <a:srgbClr val="000000"/>
                </a:solidFill>
              </a:endParaRPr>
            </a:p>
          </p:txBody>
        </p:sp>
        <p:sp>
          <p:nvSpPr>
            <p:cNvPr id="31" name="Oval 24"/>
            <p:cNvSpPr>
              <a:spLocks noChangeArrowheads="1"/>
            </p:cNvSpPr>
            <p:nvPr/>
          </p:nvSpPr>
          <p:spPr bwMode="auto">
            <a:xfrm>
              <a:off x="2650" y="1480"/>
              <a:ext cx="174" cy="182"/>
            </a:xfrm>
            <a:prstGeom prst="ellipse">
              <a:avLst/>
            </a:prstGeom>
            <a:solidFill>
              <a:schemeClr val="tx2"/>
            </a:solidFill>
            <a:ln w="9525">
              <a:solidFill>
                <a:schemeClr val="tx1"/>
              </a:solidFill>
              <a:round/>
              <a:headEnd/>
              <a:tailEnd/>
            </a:ln>
            <a:effectLst/>
          </p:spPr>
          <p:txBody>
            <a:bodyPr wrap="none" anchor="ctr"/>
            <a:lstStyle/>
            <a:p>
              <a:endParaRPr lang="en-US">
                <a:solidFill>
                  <a:srgbClr val="000000"/>
                </a:solidFill>
              </a:endParaRPr>
            </a:p>
          </p:txBody>
        </p:sp>
        <p:sp>
          <p:nvSpPr>
            <p:cNvPr id="32" name="Line 25"/>
            <p:cNvSpPr>
              <a:spLocks noChangeShapeType="1"/>
            </p:cNvSpPr>
            <p:nvPr/>
          </p:nvSpPr>
          <p:spPr bwMode="auto">
            <a:xfrm>
              <a:off x="2381" y="2532"/>
              <a:ext cx="1152" cy="0"/>
            </a:xfrm>
            <a:prstGeom prst="line">
              <a:avLst/>
            </a:prstGeom>
            <a:noFill/>
            <a:ln w="38100">
              <a:solidFill>
                <a:schemeClr val="tx1"/>
              </a:solidFill>
              <a:round/>
              <a:headEnd/>
              <a:tailEnd/>
            </a:ln>
            <a:effectLst/>
          </p:spPr>
          <p:txBody>
            <a:bodyPr/>
            <a:lstStyle/>
            <a:p>
              <a:endParaRPr lang="en-US">
                <a:solidFill>
                  <a:srgbClr val="000000"/>
                </a:solidFill>
              </a:endParaRPr>
            </a:p>
          </p:txBody>
        </p:sp>
        <p:sp>
          <p:nvSpPr>
            <p:cNvPr id="33" name="Line 26"/>
            <p:cNvSpPr>
              <a:spLocks noChangeShapeType="1"/>
            </p:cNvSpPr>
            <p:nvPr/>
          </p:nvSpPr>
          <p:spPr bwMode="auto">
            <a:xfrm>
              <a:off x="3166" y="2044"/>
              <a:ext cx="0" cy="624"/>
            </a:xfrm>
            <a:prstGeom prst="line">
              <a:avLst/>
            </a:prstGeom>
            <a:noFill/>
            <a:ln w="38100">
              <a:solidFill>
                <a:schemeClr val="tx1"/>
              </a:solidFill>
              <a:round/>
              <a:headEnd/>
              <a:tailEnd/>
            </a:ln>
            <a:effectLst/>
          </p:spPr>
          <p:txBody>
            <a:bodyPr/>
            <a:lstStyle/>
            <a:p>
              <a:endParaRPr lang="en-US">
                <a:solidFill>
                  <a:srgbClr val="000000"/>
                </a:solidFill>
              </a:endParaRPr>
            </a:p>
          </p:txBody>
        </p:sp>
        <p:sp>
          <p:nvSpPr>
            <p:cNvPr id="34" name="Oval 27"/>
            <p:cNvSpPr>
              <a:spLocks noChangeArrowheads="1"/>
            </p:cNvSpPr>
            <p:nvPr/>
          </p:nvSpPr>
          <p:spPr bwMode="auto">
            <a:xfrm>
              <a:off x="3015" y="2388"/>
              <a:ext cx="288" cy="288"/>
            </a:xfrm>
            <a:prstGeom prst="ellipse">
              <a:avLst/>
            </a:prstGeom>
            <a:noFill/>
            <a:ln w="38100">
              <a:solidFill>
                <a:schemeClr val="tx1"/>
              </a:solidFill>
              <a:round/>
              <a:headEnd/>
              <a:tailEnd/>
            </a:ln>
            <a:effectLst/>
          </p:spPr>
          <p:txBody>
            <a:bodyPr wrap="none" anchor="ctr"/>
            <a:lstStyle/>
            <a:p>
              <a:endParaRPr lang="en-US">
                <a:solidFill>
                  <a:srgbClr val="000000"/>
                </a:solidFill>
              </a:endParaRPr>
            </a:p>
          </p:txBody>
        </p:sp>
        <p:sp>
          <p:nvSpPr>
            <p:cNvPr id="35" name="Oval 28"/>
            <p:cNvSpPr>
              <a:spLocks noChangeArrowheads="1"/>
            </p:cNvSpPr>
            <p:nvPr/>
          </p:nvSpPr>
          <p:spPr bwMode="auto">
            <a:xfrm>
              <a:off x="3079" y="1959"/>
              <a:ext cx="174" cy="182"/>
            </a:xfrm>
            <a:prstGeom prst="ellipse">
              <a:avLst/>
            </a:prstGeom>
            <a:solidFill>
              <a:schemeClr val="tx2"/>
            </a:solidFill>
            <a:ln w="9525">
              <a:solidFill>
                <a:schemeClr val="tx1"/>
              </a:solidFill>
              <a:round/>
              <a:headEnd/>
              <a:tailEnd/>
            </a:ln>
            <a:effectLst/>
          </p:spPr>
          <p:txBody>
            <a:bodyPr wrap="none" anchor="ctr"/>
            <a:lstStyle/>
            <a:p>
              <a:endParaRPr lang="en-US">
                <a:solidFill>
                  <a:srgbClr val="000000"/>
                </a:solidFill>
              </a:endParaRPr>
            </a:p>
          </p:txBody>
        </p:sp>
        <p:sp>
          <p:nvSpPr>
            <p:cNvPr id="36" name="Text Box 29"/>
            <p:cNvSpPr txBox="1">
              <a:spLocks noChangeArrowheads="1"/>
            </p:cNvSpPr>
            <p:nvPr/>
          </p:nvSpPr>
          <p:spPr bwMode="auto">
            <a:xfrm>
              <a:off x="2018" y="1821"/>
              <a:ext cx="363" cy="488"/>
            </a:xfrm>
            <a:prstGeom prst="rect">
              <a:avLst/>
            </a:prstGeom>
            <a:noFill/>
            <a:ln w="38100" algn="ctr">
              <a:noFill/>
              <a:miter lim="800000"/>
              <a:headEnd/>
              <a:tailEnd/>
            </a:ln>
            <a:effectLst/>
          </p:spPr>
          <p:txBody>
            <a:bodyPr>
              <a:spAutoFit/>
            </a:bodyPr>
            <a:lstStyle/>
            <a:p>
              <a:pPr>
                <a:spcBef>
                  <a:spcPct val="50000"/>
                </a:spcBef>
              </a:pPr>
              <a:r>
                <a:rPr lang="en-US" sz="4000" b="1" dirty="0">
                  <a:solidFill>
                    <a:srgbClr val="000000"/>
                  </a:solidFill>
                </a:rPr>
                <a:t>=</a:t>
              </a:r>
            </a:p>
          </p:txBody>
        </p:sp>
      </p:grpSp>
      <p:sp>
        <p:nvSpPr>
          <p:cNvPr id="37" name="Text Box 30"/>
          <p:cNvSpPr txBox="1">
            <a:spLocks noChangeArrowheads="1"/>
          </p:cNvSpPr>
          <p:nvPr/>
        </p:nvSpPr>
        <p:spPr bwMode="auto">
          <a:xfrm>
            <a:off x="3219408" y="834943"/>
            <a:ext cx="7777163" cy="400110"/>
          </a:xfrm>
          <a:prstGeom prst="rect">
            <a:avLst/>
          </a:prstGeom>
          <a:noFill/>
          <a:ln w="38100" algn="ctr">
            <a:noFill/>
            <a:miter lim="800000"/>
            <a:headEnd/>
            <a:tailEnd/>
          </a:ln>
          <a:effectLst/>
        </p:spPr>
        <p:txBody>
          <a:bodyPr>
            <a:spAutoFit/>
          </a:bodyPr>
          <a:lstStyle/>
          <a:p>
            <a:pPr algn="l">
              <a:spcBef>
                <a:spcPct val="50000"/>
              </a:spcBef>
            </a:pPr>
            <a:r>
              <a:rPr lang="en-US" sz="2000" dirty="0">
                <a:solidFill>
                  <a:srgbClr val="000000"/>
                </a:solidFill>
                <a:latin typeface="Calibri" pitchFamily="34" charset="0"/>
              </a:rPr>
              <a:t>Use string rewriting rules</a:t>
            </a:r>
          </a:p>
        </p:txBody>
      </p:sp>
      <p:sp>
        <p:nvSpPr>
          <p:cNvPr id="38" name="Text Box 31"/>
          <p:cNvSpPr txBox="1">
            <a:spLocks noChangeArrowheads="1"/>
          </p:cNvSpPr>
          <p:nvPr/>
        </p:nvSpPr>
        <p:spPr bwMode="auto">
          <a:xfrm>
            <a:off x="7164388" y="835025"/>
            <a:ext cx="2881312" cy="369332"/>
          </a:xfrm>
          <a:prstGeom prst="rect">
            <a:avLst/>
          </a:prstGeom>
          <a:noFill/>
          <a:ln w="38100" algn="ctr">
            <a:noFill/>
            <a:miter lim="800000"/>
            <a:headEnd/>
            <a:tailEnd/>
          </a:ln>
          <a:effectLst/>
        </p:spPr>
        <p:txBody>
          <a:bodyPr>
            <a:spAutoFit/>
          </a:bodyPr>
          <a:lstStyle/>
          <a:p>
            <a:pPr algn="l">
              <a:spcBef>
                <a:spcPct val="50000"/>
              </a:spcBef>
            </a:pPr>
            <a:r>
              <a:rPr lang="en-US" b="1" dirty="0">
                <a:solidFill>
                  <a:srgbClr val="CC0000"/>
                </a:solidFill>
                <a:latin typeface="Calibri" pitchFamily="34" charset="0"/>
              </a:rPr>
              <a:t>Obstacles:</a:t>
            </a:r>
          </a:p>
        </p:txBody>
      </p:sp>
      <p:sp>
        <p:nvSpPr>
          <p:cNvPr id="42" name="TextBox 41"/>
          <p:cNvSpPr txBox="1"/>
          <p:nvPr/>
        </p:nvSpPr>
        <p:spPr>
          <a:xfrm>
            <a:off x="7140613" y="1163617"/>
            <a:ext cx="3298788" cy="1046440"/>
          </a:xfrm>
          <a:prstGeom prst="rect">
            <a:avLst/>
          </a:prstGeom>
          <a:noFill/>
        </p:spPr>
        <p:txBody>
          <a:bodyPr wrap="none" rtlCol="0">
            <a:spAutoFit/>
          </a:bodyPr>
          <a:lstStyle/>
          <a:p>
            <a:pPr algn="l">
              <a:buFont typeface="Calibri" pitchFamily="34" charset="0"/>
              <a:buChar char="–"/>
            </a:pPr>
            <a:r>
              <a:rPr lang="en-US" dirty="0">
                <a:solidFill>
                  <a:srgbClr val="000000"/>
                </a:solidFill>
                <a:latin typeface="Calibri" pitchFamily="34" charset="0"/>
              </a:rPr>
              <a:t> Number of rules grows fast</a:t>
            </a:r>
          </a:p>
          <a:p>
            <a:pPr algn="l">
              <a:buFont typeface="Calibri" pitchFamily="34" charset="0"/>
              <a:buChar char="–"/>
            </a:pPr>
            <a:endParaRPr lang="en-US" sz="400" dirty="0">
              <a:solidFill>
                <a:srgbClr val="000000"/>
              </a:solidFill>
              <a:latin typeface="Calibri" pitchFamily="34" charset="0"/>
            </a:endParaRPr>
          </a:p>
          <a:p>
            <a:pPr algn="l">
              <a:buFont typeface="Calibri" pitchFamily="34" charset="0"/>
              <a:buChar char="–"/>
            </a:pPr>
            <a:r>
              <a:rPr lang="en-US" dirty="0">
                <a:solidFill>
                  <a:srgbClr val="000000"/>
                </a:solidFill>
                <a:latin typeface="Calibri" pitchFamily="34" charset="0"/>
              </a:rPr>
              <a:t> Some gates may commute</a:t>
            </a:r>
          </a:p>
          <a:p>
            <a:pPr algn="l">
              <a:buFont typeface="Calibri" pitchFamily="34" charset="0"/>
              <a:buChar char="–"/>
            </a:pPr>
            <a:endParaRPr lang="en-US" sz="400" dirty="0">
              <a:solidFill>
                <a:srgbClr val="000000"/>
              </a:solidFill>
              <a:latin typeface="Calibri" pitchFamily="34" charset="0"/>
            </a:endParaRPr>
          </a:p>
          <a:p>
            <a:pPr algn="l">
              <a:buFont typeface="Calibri" pitchFamily="34" charset="0"/>
              <a:buChar char="–"/>
            </a:pPr>
            <a:r>
              <a:rPr lang="en-US" dirty="0">
                <a:solidFill>
                  <a:srgbClr val="000000"/>
                </a:solidFill>
                <a:latin typeface="Calibri" pitchFamily="34" charset="0"/>
              </a:rPr>
              <a:t> Need good reduction strategies</a:t>
            </a:r>
          </a:p>
        </p:txBody>
      </p:sp>
      <p:sp>
        <p:nvSpPr>
          <p:cNvPr id="46" name="Rectangle 17"/>
          <p:cNvSpPr>
            <a:spLocks noChangeArrowheads="1"/>
          </p:cNvSpPr>
          <p:nvPr/>
        </p:nvSpPr>
        <p:spPr bwMode="auto">
          <a:xfrm>
            <a:off x="8831511" y="5792911"/>
            <a:ext cx="220455" cy="206240"/>
          </a:xfrm>
          <a:prstGeom prst="rect">
            <a:avLst/>
          </a:prstGeom>
          <a:solidFill>
            <a:schemeClr val="bg1"/>
          </a:solidFill>
          <a:ln w="38100" algn="ctr">
            <a:noFill/>
            <a:miter lim="800000"/>
            <a:headEnd/>
            <a:tailEnd/>
          </a:ln>
          <a:effectLst/>
        </p:spPr>
        <p:txBody>
          <a:bodyPr wrap="none" anchor="ctr"/>
          <a:lstStyle/>
          <a:p>
            <a:endParaRPr lang="en-US">
              <a:solidFill>
                <a:srgbClr val="000000"/>
              </a:solidFill>
            </a:endParaRPr>
          </a:p>
        </p:txBody>
      </p:sp>
      <p:sp>
        <p:nvSpPr>
          <p:cNvPr id="47" name="Rectangle 18"/>
          <p:cNvSpPr>
            <a:spLocks noChangeArrowheads="1"/>
          </p:cNvSpPr>
          <p:nvPr/>
        </p:nvSpPr>
        <p:spPr bwMode="auto">
          <a:xfrm>
            <a:off x="9477585" y="5792911"/>
            <a:ext cx="220455" cy="206240"/>
          </a:xfrm>
          <a:prstGeom prst="rect">
            <a:avLst/>
          </a:prstGeom>
          <a:solidFill>
            <a:schemeClr val="bg1"/>
          </a:solidFill>
          <a:ln w="38100" algn="ctr">
            <a:noFill/>
            <a:miter lim="800000"/>
            <a:headEnd/>
            <a:tailEnd/>
          </a:ln>
          <a:effectLst/>
        </p:spPr>
        <p:txBody>
          <a:bodyPr wrap="none" anchor="ctr"/>
          <a:lstStyle/>
          <a:p>
            <a:endParaRPr lang="en-US">
              <a:solidFill>
                <a:srgbClr val="000000"/>
              </a:solidFill>
            </a:endParaRPr>
          </a:p>
        </p:txBody>
      </p:sp>
      <p:sp>
        <p:nvSpPr>
          <p:cNvPr id="48" name="Rectangle 19"/>
          <p:cNvSpPr>
            <a:spLocks noChangeArrowheads="1"/>
          </p:cNvSpPr>
          <p:nvPr/>
        </p:nvSpPr>
        <p:spPr bwMode="auto">
          <a:xfrm>
            <a:off x="8185437" y="5792911"/>
            <a:ext cx="220455" cy="206240"/>
          </a:xfrm>
          <a:prstGeom prst="rect">
            <a:avLst/>
          </a:prstGeom>
          <a:solidFill>
            <a:schemeClr val="bg1"/>
          </a:solidFill>
          <a:ln w="38100" algn="ctr">
            <a:noFill/>
            <a:miter lim="800000"/>
            <a:headEnd/>
            <a:tailEnd/>
          </a:ln>
          <a:effectLst/>
        </p:spPr>
        <p:txBody>
          <a:bodyPr wrap="none" anchor="ctr"/>
          <a:lstStyle/>
          <a:p>
            <a:endParaRPr lang="en-US">
              <a:solidFill>
                <a:srgbClr val="000000"/>
              </a:solidFill>
            </a:endParaRPr>
          </a:p>
        </p:txBody>
      </p:sp>
      <p:sp>
        <p:nvSpPr>
          <p:cNvPr id="49" name="Rectangle 20"/>
          <p:cNvSpPr>
            <a:spLocks noChangeArrowheads="1"/>
          </p:cNvSpPr>
          <p:nvPr/>
        </p:nvSpPr>
        <p:spPr bwMode="auto">
          <a:xfrm>
            <a:off x="7532992" y="5792911"/>
            <a:ext cx="220455" cy="206240"/>
          </a:xfrm>
          <a:prstGeom prst="rect">
            <a:avLst/>
          </a:prstGeom>
          <a:solidFill>
            <a:schemeClr val="bg1"/>
          </a:solidFill>
          <a:ln w="38100" algn="ctr">
            <a:noFill/>
            <a:miter lim="800000"/>
            <a:headEnd/>
            <a:tailEnd/>
          </a:ln>
          <a:effectLst/>
        </p:spPr>
        <p:txBody>
          <a:bodyPr wrap="none" anchor="ctr"/>
          <a:lstStyle/>
          <a:p>
            <a:endParaRPr lang="en-US">
              <a:solidFill>
                <a:srgbClr val="000000"/>
              </a:solidFill>
            </a:endParaRPr>
          </a:p>
        </p:txBody>
      </p:sp>
      <p:sp>
        <p:nvSpPr>
          <p:cNvPr id="50" name="Rectangle 21"/>
          <p:cNvSpPr>
            <a:spLocks noChangeArrowheads="1"/>
          </p:cNvSpPr>
          <p:nvPr/>
        </p:nvSpPr>
        <p:spPr bwMode="auto">
          <a:xfrm>
            <a:off x="6665189" y="5792911"/>
            <a:ext cx="220455" cy="206240"/>
          </a:xfrm>
          <a:prstGeom prst="rect">
            <a:avLst/>
          </a:prstGeom>
          <a:solidFill>
            <a:schemeClr val="bg1"/>
          </a:solidFill>
          <a:ln w="38100" algn="ctr">
            <a:noFill/>
            <a:miter lim="800000"/>
            <a:headEnd/>
            <a:tailEnd/>
          </a:ln>
          <a:effectLst/>
        </p:spPr>
        <p:txBody>
          <a:bodyPr wrap="none" anchor="ctr"/>
          <a:lstStyle/>
          <a:p>
            <a:endParaRPr lang="en-US">
              <a:solidFill>
                <a:srgbClr val="000000"/>
              </a:solidFill>
            </a:endParaRPr>
          </a:p>
        </p:txBody>
      </p:sp>
      <p:sp>
        <p:nvSpPr>
          <p:cNvPr id="51" name="Rectangle 22"/>
          <p:cNvSpPr>
            <a:spLocks noChangeArrowheads="1"/>
          </p:cNvSpPr>
          <p:nvPr/>
        </p:nvSpPr>
        <p:spPr bwMode="auto">
          <a:xfrm>
            <a:off x="6019115" y="5792911"/>
            <a:ext cx="220455" cy="206240"/>
          </a:xfrm>
          <a:prstGeom prst="rect">
            <a:avLst/>
          </a:prstGeom>
          <a:solidFill>
            <a:schemeClr val="bg1"/>
          </a:solidFill>
          <a:ln w="38100" algn="ctr">
            <a:noFill/>
            <a:miter lim="800000"/>
            <a:headEnd/>
            <a:tailEnd/>
          </a:ln>
          <a:effectLst/>
        </p:spPr>
        <p:txBody>
          <a:bodyPr wrap="none" anchor="ctr"/>
          <a:lstStyle/>
          <a:p>
            <a:endParaRPr lang="en-US">
              <a:solidFill>
                <a:srgbClr val="000000"/>
              </a:solidFill>
            </a:endParaRPr>
          </a:p>
        </p:txBody>
      </p:sp>
      <p:sp>
        <p:nvSpPr>
          <p:cNvPr id="52" name="Rectangle 23"/>
          <p:cNvSpPr>
            <a:spLocks noChangeArrowheads="1"/>
          </p:cNvSpPr>
          <p:nvPr/>
        </p:nvSpPr>
        <p:spPr bwMode="auto">
          <a:xfrm>
            <a:off x="5364121" y="5792911"/>
            <a:ext cx="220455" cy="206240"/>
          </a:xfrm>
          <a:prstGeom prst="rect">
            <a:avLst/>
          </a:prstGeom>
          <a:solidFill>
            <a:schemeClr val="bg1"/>
          </a:solidFill>
          <a:ln w="38100" algn="ctr">
            <a:noFill/>
            <a:miter lim="800000"/>
            <a:headEnd/>
            <a:tailEnd/>
          </a:ln>
          <a:effectLst/>
        </p:spPr>
        <p:txBody>
          <a:bodyPr wrap="none" anchor="ctr"/>
          <a:lstStyle/>
          <a:p>
            <a:endParaRPr lang="en-US">
              <a:solidFill>
                <a:srgbClr val="000000"/>
              </a:solidFill>
            </a:endParaRPr>
          </a:p>
        </p:txBody>
      </p:sp>
      <p:sp>
        <p:nvSpPr>
          <p:cNvPr id="53" name="Rectangle 24"/>
          <p:cNvSpPr>
            <a:spLocks noChangeArrowheads="1"/>
          </p:cNvSpPr>
          <p:nvPr/>
        </p:nvSpPr>
        <p:spPr bwMode="auto">
          <a:xfrm>
            <a:off x="4720596" y="5783374"/>
            <a:ext cx="220455" cy="206240"/>
          </a:xfrm>
          <a:prstGeom prst="rect">
            <a:avLst/>
          </a:prstGeom>
          <a:solidFill>
            <a:schemeClr val="bg1"/>
          </a:solidFill>
          <a:ln w="38100" algn="ctr">
            <a:noFill/>
            <a:miter lim="800000"/>
            <a:headEnd/>
            <a:tailEnd/>
          </a:ln>
          <a:effectLst/>
        </p:spPr>
        <p:txBody>
          <a:bodyPr wrap="none" anchor="ctr"/>
          <a:lstStyle/>
          <a:p>
            <a:endParaRPr lang="en-US">
              <a:solidFill>
                <a:srgbClr val="000000"/>
              </a:solidFill>
            </a:endParaRPr>
          </a:p>
        </p:txBody>
      </p:sp>
      <p:sp>
        <p:nvSpPr>
          <p:cNvPr id="54" name="Rectangle 25"/>
          <p:cNvSpPr>
            <a:spLocks noChangeArrowheads="1"/>
          </p:cNvSpPr>
          <p:nvPr/>
        </p:nvSpPr>
        <p:spPr bwMode="auto">
          <a:xfrm>
            <a:off x="8882483" y="4936957"/>
            <a:ext cx="220455" cy="206240"/>
          </a:xfrm>
          <a:prstGeom prst="rect">
            <a:avLst/>
          </a:prstGeom>
          <a:solidFill>
            <a:schemeClr val="bg1"/>
          </a:solidFill>
          <a:ln w="38100" algn="ctr">
            <a:noFill/>
            <a:miter lim="800000"/>
            <a:headEnd/>
            <a:tailEnd/>
          </a:ln>
          <a:effectLst/>
        </p:spPr>
        <p:txBody>
          <a:bodyPr wrap="none" anchor="ctr"/>
          <a:lstStyle/>
          <a:p>
            <a:endParaRPr lang="en-US">
              <a:solidFill>
                <a:srgbClr val="000000"/>
              </a:solidFill>
            </a:endParaRPr>
          </a:p>
        </p:txBody>
      </p:sp>
      <p:sp>
        <p:nvSpPr>
          <p:cNvPr id="55" name="Rectangle 26"/>
          <p:cNvSpPr>
            <a:spLocks noChangeArrowheads="1"/>
          </p:cNvSpPr>
          <p:nvPr/>
        </p:nvSpPr>
        <p:spPr bwMode="auto">
          <a:xfrm>
            <a:off x="7916558" y="4946494"/>
            <a:ext cx="220455" cy="206240"/>
          </a:xfrm>
          <a:prstGeom prst="rect">
            <a:avLst/>
          </a:prstGeom>
          <a:solidFill>
            <a:schemeClr val="bg1"/>
          </a:solidFill>
          <a:ln w="38100" algn="ctr">
            <a:noFill/>
            <a:miter lim="800000"/>
            <a:headEnd/>
            <a:tailEnd/>
          </a:ln>
          <a:effectLst/>
        </p:spPr>
        <p:txBody>
          <a:bodyPr wrap="none" anchor="ctr"/>
          <a:lstStyle/>
          <a:p>
            <a:endParaRPr lang="en-US">
              <a:solidFill>
                <a:srgbClr val="000000"/>
              </a:solidFill>
            </a:endParaRPr>
          </a:p>
        </p:txBody>
      </p:sp>
      <p:sp>
        <p:nvSpPr>
          <p:cNvPr id="56" name="Rectangle 27"/>
          <p:cNvSpPr>
            <a:spLocks noChangeArrowheads="1"/>
          </p:cNvSpPr>
          <p:nvPr/>
        </p:nvSpPr>
        <p:spPr bwMode="auto">
          <a:xfrm>
            <a:off x="4595714" y="4071465"/>
            <a:ext cx="220455" cy="206240"/>
          </a:xfrm>
          <a:prstGeom prst="rect">
            <a:avLst/>
          </a:prstGeom>
          <a:solidFill>
            <a:schemeClr val="bg1"/>
          </a:solidFill>
          <a:ln w="38100" algn="ctr">
            <a:noFill/>
            <a:miter lim="800000"/>
            <a:headEnd/>
            <a:tailEnd/>
          </a:ln>
          <a:effectLst/>
        </p:spPr>
        <p:txBody>
          <a:bodyPr wrap="none" anchor="ctr"/>
          <a:lstStyle/>
          <a:p>
            <a:endParaRPr lang="en-US">
              <a:solidFill>
                <a:srgbClr val="000000"/>
              </a:solidFill>
            </a:endParaRPr>
          </a:p>
        </p:txBody>
      </p:sp>
      <p:sp>
        <p:nvSpPr>
          <p:cNvPr id="57" name="Rectangle 28"/>
          <p:cNvSpPr>
            <a:spLocks noChangeArrowheads="1"/>
          </p:cNvSpPr>
          <p:nvPr/>
        </p:nvSpPr>
        <p:spPr bwMode="auto">
          <a:xfrm>
            <a:off x="4921936" y="4067889"/>
            <a:ext cx="220455" cy="206240"/>
          </a:xfrm>
          <a:prstGeom prst="rect">
            <a:avLst/>
          </a:prstGeom>
          <a:solidFill>
            <a:schemeClr val="bg1"/>
          </a:solidFill>
          <a:ln w="38100" algn="ctr">
            <a:noFill/>
            <a:miter lim="800000"/>
            <a:headEnd/>
            <a:tailEnd/>
          </a:ln>
          <a:effectLst/>
        </p:spPr>
        <p:txBody>
          <a:bodyPr wrap="none" anchor="ctr"/>
          <a:lstStyle/>
          <a:p>
            <a:endParaRPr lang="en-US">
              <a:solidFill>
                <a:srgbClr val="000000"/>
              </a:solidFill>
            </a:endParaRPr>
          </a:p>
        </p:txBody>
      </p:sp>
      <p:pic>
        <p:nvPicPr>
          <p:cNvPr id="58" name="Picture 29" descr="quqnt_temp"/>
          <p:cNvPicPr>
            <a:picLocks noChangeAspect="1" noChangeArrowheads="1"/>
          </p:cNvPicPr>
          <p:nvPr/>
        </p:nvPicPr>
        <p:blipFill>
          <a:blip r:embed="rId3" cstate="print"/>
          <a:srcRect/>
          <a:stretch>
            <a:fillRect/>
          </a:stretch>
        </p:blipFill>
        <p:spPr bwMode="auto">
          <a:xfrm>
            <a:off x="3962400" y="3440112"/>
            <a:ext cx="5433646" cy="2503488"/>
          </a:xfrm>
          <a:prstGeom prst="rect">
            <a:avLst/>
          </a:prstGeom>
          <a:noFill/>
        </p:spPr>
      </p:pic>
      <p:sp>
        <p:nvSpPr>
          <p:cNvPr id="59" name="Text Box 4"/>
          <p:cNvSpPr txBox="1">
            <a:spLocks noChangeArrowheads="1"/>
          </p:cNvSpPr>
          <p:nvPr/>
        </p:nvSpPr>
        <p:spPr bwMode="auto">
          <a:xfrm>
            <a:off x="2057400" y="3276600"/>
            <a:ext cx="3887788" cy="369332"/>
          </a:xfrm>
          <a:prstGeom prst="rect">
            <a:avLst/>
          </a:prstGeom>
          <a:noFill/>
          <a:ln w="38100" algn="ctr">
            <a:noFill/>
            <a:miter lim="800000"/>
            <a:headEnd/>
            <a:tailEnd/>
          </a:ln>
          <a:effectLst/>
        </p:spPr>
        <p:txBody>
          <a:bodyPr>
            <a:spAutoFit/>
          </a:bodyPr>
          <a:lstStyle/>
          <a:p>
            <a:pPr algn="l">
              <a:spcBef>
                <a:spcPct val="50000"/>
              </a:spcBef>
            </a:pPr>
            <a:r>
              <a:rPr lang="en-US" b="1" dirty="0">
                <a:solidFill>
                  <a:srgbClr val="000099"/>
                </a:solidFill>
                <a:latin typeface="Calibri" pitchFamily="34" charset="0"/>
              </a:rPr>
              <a:t>Templates:</a:t>
            </a:r>
          </a:p>
        </p:txBody>
      </p:sp>
      <p:sp>
        <p:nvSpPr>
          <p:cNvPr id="60" name="TextBox 59"/>
          <p:cNvSpPr txBox="1"/>
          <p:nvPr/>
        </p:nvSpPr>
        <p:spPr>
          <a:xfrm>
            <a:off x="1811142" y="6183868"/>
            <a:ext cx="8628259" cy="369332"/>
          </a:xfrm>
          <a:prstGeom prst="rect">
            <a:avLst/>
          </a:prstGeom>
          <a:noFill/>
        </p:spPr>
        <p:txBody>
          <a:bodyPr wrap="none" rtlCol="0">
            <a:spAutoFit/>
          </a:bodyPr>
          <a:lstStyle/>
          <a:p>
            <a:r>
              <a:rPr lang="en-US" b="1" dirty="0">
                <a:solidFill>
                  <a:srgbClr val="0000FF"/>
                </a:solidFill>
                <a:latin typeface="Calibri" pitchFamily="34" charset="0"/>
              </a:rPr>
              <a:t>[</a:t>
            </a:r>
            <a:r>
              <a:rPr lang="en-US" b="1" dirty="0" err="1">
                <a:solidFill>
                  <a:srgbClr val="0000FF"/>
                </a:solidFill>
                <a:latin typeface="Calibri" pitchFamily="34" charset="0"/>
              </a:rPr>
              <a:t>Maslov</a:t>
            </a:r>
            <a:r>
              <a:rPr lang="en-US" b="1" dirty="0">
                <a:solidFill>
                  <a:srgbClr val="0000FF"/>
                </a:solidFill>
                <a:latin typeface="Calibri" pitchFamily="34" charset="0"/>
              </a:rPr>
              <a:t>, Young, Miller, </a:t>
            </a:r>
            <a:r>
              <a:rPr lang="en-US" b="1" dirty="0" err="1">
                <a:solidFill>
                  <a:srgbClr val="0000FF"/>
                </a:solidFill>
                <a:latin typeface="Calibri" pitchFamily="34" charset="0"/>
              </a:rPr>
              <a:t>Dueck</a:t>
            </a:r>
            <a:r>
              <a:rPr lang="en-US" b="1" dirty="0">
                <a:solidFill>
                  <a:srgbClr val="0000FF"/>
                </a:solidFill>
                <a:latin typeface="Calibri" pitchFamily="34" charset="0"/>
              </a:rPr>
              <a:t>, Quantum Circuit Simplification Using Templates, DATE’05]</a:t>
            </a:r>
          </a:p>
        </p:txBody>
      </p:sp>
      <p:sp>
        <p:nvSpPr>
          <p:cNvPr id="61" name="TextBox 60"/>
          <p:cNvSpPr txBox="1"/>
          <p:nvPr/>
        </p:nvSpPr>
        <p:spPr>
          <a:xfrm>
            <a:off x="10643178" y="6553200"/>
            <a:ext cx="1548822" cy="261610"/>
          </a:xfrm>
          <a:prstGeom prst="rect">
            <a:avLst/>
          </a:prstGeom>
          <a:noFill/>
        </p:spPr>
        <p:txBody>
          <a:bodyPr wrap="none" rtlCol="0">
            <a:spAutoFit/>
          </a:bodyPr>
          <a:lstStyle/>
          <a:p>
            <a:r>
              <a:rPr lang="en-US" sz="1100" dirty="0">
                <a:solidFill>
                  <a:srgbClr val="0000FF"/>
                </a:solidFill>
              </a:rPr>
              <a:t>[Slide by Dmitri Maslov]</a:t>
            </a: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13103475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752600" y="838200"/>
            <a:ext cx="8763000" cy="5509200"/>
          </a:xfrm>
          <a:prstGeom prst="rect">
            <a:avLst/>
          </a:prstGeom>
          <a:noFill/>
        </p:spPr>
        <p:txBody>
          <a:bodyPr wrap="square" rtlCol="0">
            <a:spAutoFit/>
          </a:bodyPr>
          <a:lstStyle/>
          <a:p>
            <a:pPr fontAlgn="base">
              <a:spcBef>
                <a:spcPct val="0"/>
              </a:spcBef>
              <a:spcAft>
                <a:spcPct val="0"/>
              </a:spcAft>
            </a:pPr>
            <a:r>
              <a:rPr kumimoji="1" lang="en-US" sz="2400" dirty="0">
                <a:solidFill>
                  <a:prstClr val="black"/>
                </a:solidFill>
                <a:ea typeface="ＭＳ Ｐゴシック" pitchFamily="50" charset="-128"/>
              </a:rPr>
              <a:t>Let A be an algorithm with time complexity T and space complexity S. </a:t>
            </a:r>
          </a:p>
          <a:p>
            <a:pPr fontAlgn="base">
              <a:spcBef>
                <a:spcPct val="0"/>
              </a:spcBef>
              <a:spcAft>
                <a:spcPct val="0"/>
              </a:spcAft>
              <a:buFont typeface="Arial" pitchFamily="34" charset="0"/>
              <a:buChar char="•"/>
            </a:pPr>
            <a:endParaRPr kumimoji="1" lang="en-US" sz="800" dirty="0">
              <a:solidFill>
                <a:prstClr val="black"/>
              </a:solidFill>
              <a:latin typeface="Arial" charset="0"/>
              <a:ea typeface="ＭＳ Ｐゴシック" pitchFamily="50" charset="-128"/>
            </a:endParaRPr>
          </a:p>
          <a:p>
            <a:pPr fontAlgn="base">
              <a:spcBef>
                <a:spcPct val="0"/>
              </a:spcBef>
              <a:spcAft>
                <a:spcPct val="0"/>
              </a:spcAft>
              <a:buFont typeface="Arial" pitchFamily="34" charset="0"/>
              <a:buChar char="•"/>
            </a:pPr>
            <a:r>
              <a:rPr kumimoji="1" lang="en-US" sz="2400" dirty="0">
                <a:solidFill>
                  <a:prstClr val="black"/>
                </a:solidFill>
                <a:latin typeface="Arial" charset="0"/>
                <a:ea typeface="ＭＳ Ｐゴシック" pitchFamily="50" charset="-128"/>
              </a:rPr>
              <a:t> </a:t>
            </a:r>
            <a:r>
              <a:rPr kumimoji="1" lang="en-US" sz="2400" dirty="0">
                <a:solidFill>
                  <a:prstClr val="black"/>
                </a:solidFill>
                <a:ea typeface="ＭＳ Ｐゴシック" pitchFamily="50" charset="-128"/>
              </a:rPr>
              <a:t>Using reversible pebble game, </a:t>
            </a:r>
            <a:r>
              <a:rPr kumimoji="1" lang="en-US" sz="2400" b="1" dirty="0">
                <a:solidFill>
                  <a:srgbClr val="0000FF"/>
                </a:solidFill>
                <a:ea typeface="ＭＳ Ｐゴシック" pitchFamily="50" charset="-128"/>
              </a:rPr>
              <a:t>[Bennett, SIAM J. Comp. 1989]   </a:t>
            </a:r>
          </a:p>
          <a:p>
            <a:pPr fontAlgn="base">
              <a:spcBef>
                <a:spcPct val="0"/>
              </a:spcBef>
              <a:spcAft>
                <a:spcPct val="0"/>
              </a:spcAft>
            </a:pPr>
            <a:r>
              <a:rPr kumimoji="1" lang="en-US" sz="2400" dirty="0">
                <a:solidFill>
                  <a:prstClr val="black"/>
                </a:solidFill>
                <a:ea typeface="ＭＳ Ｐゴシック" pitchFamily="50" charset="-128"/>
              </a:rPr>
              <a:t>   showed that for any </a:t>
            </a:r>
            <a:r>
              <a:rPr kumimoji="1" lang="el-GR" sz="2400" dirty="0">
                <a:solidFill>
                  <a:prstClr val="black"/>
                </a:solidFill>
                <a:ea typeface="ＭＳ Ｐゴシック" pitchFamily="50" charset="-128"/>
              </a:rPr>
              <a:t>ε</a:t>
            </a:r>
            <a:r>
              <a:rPr kumimoji="1" lang="en-US" sz="2400" dirty="0">
                <a:solidFill>
                  <a:prstClr val="black"/>
                </a:solidFill>
                <a:ea typeface="ＭＳ Ｐゴシック" pitchFamily="50" charset="-128"/>
              </a:rPr>
              <a:t>&gt;0 there is a reversible algorithm A’ with </a:t>
            </a:r>
          </a:p>
          <a:p>
            <a:pPr fontAlgn="base">
              <a:spcBef>
                <a:spcPct val="0"/>
              </a:spcBef>
              <a:spcAft>
                <a:spcPct val="0"/>
              </a:spcAft>
            </a:pPr>
            <a:r>
              <a:rPr kumimoji="1" lang="en-US" sz="2400" dirty="0">
                <a:solidFill>
                  <a:prstClr val="black"/>
                </a:solidFill>
                <a:ea typeface="ＭＳ Ｐゴシック" pitchFamily="50" charset="-128"/>
              </a:rPr>
              <a:t>   time complexity O(T</a:t>
            </a:r>
            <a:r>
              <a:rPr kumimoji="1" lang="en-US" sz="2400" baseline="30000" dirty="0">
                <a:solidFill>
                  <a:prstClr val="black"/>
                </a:solidFill>
                <a:ea typeface="ＭＳ Ｐゴシック" pitchFamily="50" charset="-128"/>
              </a:rPr>
              <a:t>1+</a:t>
            </a:r>
            <a:r>
              <a:rPr kumimoji="1" lang="el-GR" sz="2400" baseline="30000" dirty="0">
                <a:solidFill>
                  <a:prstClr val="black"/>
                </a:solidFill>
                <a:ea typeface="ＭＳ Ｐゴシック" pitchFamily="50" charset="-128"/>
              </a:rPr>
              <a:t> ε</a:t>
            </a:r>
            <a:r>
              <a:rPr kumimoji="1" lang="en-US" sz="2400" dirty="0">
                <a:solidFill>
                  <a:prstClr val="black"/>
                </a:solidFill>
                <a:ea typeface="ＭＳ Ｐゴシック" pitchFamily="50" charset="-128"/>
              </a:rPr>
              <a:t>) and space complexity O(S </a:t>
            </a:r>
            <a:r>
              <a:rPr kumimoji="1" lang="en-US" sz="2400" dirty="0" err="1">
                <a:solidFill>
                  <a:prstClr val="black"/>
                </a:solidFill>
                <a:ea typeface="ＭＳ Ｐゴシック" pitchFamily="50" charset="-128"/>
              </a:rPr>
              <a:t>ln</a:t>
            </a:r>
            <a:r>
              <a:rPr kumimoji="1" lang="en-US" sz="2400" dirty="0">
                <a:solidFill>
                  <a:prstClr val="black"/>
                </a:solidFill>
                <a:ea typeface="ＭＳ Ｐゴシック" pitchFamily="50" charset="-128"/>
              </a:rPr>
              <a:t>(T)).</a:t>
            </a:r>
          </a:p>
          <a:p>
            <a:pPr fontAlgn="base">
              <a:spcBef>
                <a:spcPct val="0"/>
              </a:spcBef>
              <a:spcAft>
                <a:spcPct val="0"/>
              </a:spcAft>
              <a:buFont typeface="Arial" pitchFamily="34" charset="0"/>
              <a:buChar char="•"/>
            </a:pPr>
            <a:endParaRPr kumimoji="1" lang="en-US" sz="800" dirty="0">
              <a:solidFill>
                <a:prstClr val="black"/>
              </a:solidFill>
              <a:ea typeface="ＭＳ Ｐゴシック" pitchFamily="50" charset="-128"/>
            </a:endParaRPr>
          </a:p>
          <a:p>
            <a:pPr fontAlgn="base">
              <a:spcBef>
                <a:spcPct val="0"/>
              </a:spcBef>
              <a:spcAft>
                <a:spcPct val="0"/>
              </a:spcAft>
              <a:buFont typeface="Arial" pitchFamily="34" charset="0"/>
              <a:buChar char="•"/>
            </a:pPr>
            <a:r>
              <a:rPr kumimoji="1" lang="en-US" sz="2400" dirty="0">
                <a:solidFill>
                  <a:prstClr val="black"/>
                </a:solidFill>
                <a:ea typeface="ＭＳ Ｐゴシック" pitchFamily="50" charset="-128"/>
              </a:rPr>
              <a:t> Issue: one cannot simply take the limit </a:t>
            </a:r>
            <a:r>
              <a:rPr kumimoji="1" lang="el-GR" sz="2400" dirty="0">
                <a:solidFill>
                  <a:prstClr val="black"/>
                </a:solidFill>
                <a:ea typeface="ＭＳ Ｐゴシック" pitchFamily="50" charset="-128"/>
              </a:rPr>
              <a:t>ε</a:t>
            </a:r>
            <a:r>
              <a:rPr kumimoji="1" lang="en-US" sz="2400" dirty="0">
                <a:solidFill>
                  <a:prstClr val="black"/>
                </a:solidFill>
                <a:ea typeface="ＭＳ Ｐゴシック" pitchFamily="50" charset="-128"/>
              </a:rPr>
              <a:t>→0. The space would   </a:t>
            </a:r>
          </a:p>
          <a:p>
            <a:pPr fontAlgn="base">
              <a:spcBef>
                <a:spcPct val="0"/>
              </a:spcBef>
              <a:spcAft>
                <a:spcPct val="0"/>
              </a:spcAft>
            </a:pPr>
            <a:r>
              <a:rPr kumimoji="1" lang="en-US" sz="2400" dirty="0">
                <a:solidFill>
                  <a:prstClr val="black"/>
                </a:solidFill>
                <a:ea typeface="ＭＳ Ｐゴシック" pitchFamily="50" charset="-128"/>
              </a:rPr>
              <a:t>  grow in an unbounded way (as O(</a:t>
            </a:r>
            <a:r>
              <a:rPr kumimoji="1" lang="el-GR" sz="2400" dirty="0">
                <a:solidFill>
                  <a:prstClr val="black"/>
                </a:solidFill>
                <a:ea typeface="ＭＳ Ｐゴシック" pitchFamily="50" charset="-128"/>
              </a:rPr>
              <a:t>ε</a:t>
            </a:r>
            <a:r>
              <a:rPr kumimoji="1" lang="en-US" sz="2400" dirty="0">
                <a:solidFill>
                  <a:prstClr val="black"/>
                </a:solidFill>
                <a:ea typeface="ＭＳ Ｐゴシック" pitchFamily="50" charset="-128"/>
              </a:rPr>
              <a:t>2</a:t>
            </a:r>
            <a:r>
              <a:rPr kumimoji="1" lang="en-US" sz="2400" baseline="30000" dirty="0">
                <a:solidFill>
                  <a:prstClr val="black"/>
                </a:solidFill>
                <a:ea typeface="ＭＳ Ｐゴシック" pitchFamily="50" charset="-128"/>
              </a:rPr>
              <a:t>1/</a:t>
            </a:r>
            <a:r>
              <a:rPr kumimoji="1" lang="el-GR" sz="2400" baseline="30000" dirty="0">
                <a:solidFill>
                  <a:prstClr val="black"/>
                </a:solidFill>
                <a:ea typeface="ＭＳ Ｐゴシック" pitchFamily="50" charset="-128"/>
              </a:rPr>
              <a:t>ε</a:t>
            </a:r>
            <a:r>
              <a:rPr kumimoji="1" lang="el-GR" sz="2400" dirty="0">
                <a:solidFill>
                  <a:prstClr val="black"/>
                </a:solidFill>
                <a:ea typeface="ＭＳ Ｐゴシック" pitchFamily="50" charset="-128"/>
              </a:rPr>
              <a:t> </a:t>
            </a:r>
            <a:r>
              <a:rPr kumimoji="1" lang="en-US" sz="2400" dirty="0">
                <a:solidFill>
                  <a:prstClr val="black"/>
                </a:solidFill>
                <a:ea typeface="ＭＳ Ｐゴシック" pitchFamily="50" charset="-128"/>
              </a:rPr>
              <a:t>S </a:t>
            </a:r>
            <a:r>
              <a:rPr kumimoji="1" lang="en-US" sz="2400" dirty="0" err="1">
                <a:solidFill>
                  <a:prstClr val="black"/>
                </a:solidFill>
                <a:ea typeface="ＭＳ Ｐゴシック" pitchFamily="50" charset="-128"/>
              </a:rPr>
              <a:t>ln</a:t>
            </a:r>
            <a:r>
              <a:rPr kumimoji="1" lang="en-US" sz="2400" dirty="0">
                <a:solidFill>
                  <a:prstClr val="black"/>
                </a:solidFill>
                <a:ea typeface="ＭＳ Ｐゴシック" pitchFamily="50" charset="-128"/>
              </a:rPr>
              <a:t>(T))). </a:t>
            </a:r>
          </a:p>
          <a:p>
            <a:pPr fontAlgn="base">
              <a:spcBef>
                <a:spcPct val="0"/>
              </a:spcBef>
              <a:spcAft>
                <a:spcPct val="0"/>
              </a:spcAft>
            </a:pPr>
            <a:endParaRPr kumimoji="1" lang="en-US" sz="800" dirty="0">
              <a:solidFill>
                <a:prstClr val="black"/>
              </a:solidFill>
              <a:ea typeface="ＭＳ Ｐゴシック" pitchFamily="50" charset="-128"/>
            </a:endParaRPr>
          </a:p>
          <a:p>
            <a:pPr fontAlgn="base">
              <a:spcBef>
                <a:spcPct val="0"/>
              </a:spcBef>
              <a:spcAft>
                <a:spcPct val="0"/>
              </a:spcAft>
              <a:buFont typeface="Arial" pitchFamily="34" charset="0"/>
              <a:buChar char="•"/>
            </a:pPr>
            <a:r>
              <a:rPr kumimoji="1" lang="en-US" sz="2400" dirty="0">
                <a:solidFill>
                  <a:prstClr val="black"/>
                </a:solidFill>
                <a:ea typeface="ＭＳ Ｐゴシック" pitchFamily="50" charset="-128"/>
              </a:rPr>
              <a:t> Improved analysis </a:t>
            </a:r>
            <a:r>
              <a:rPr kumimoji="1" lang="en-US" sz="2400" b="1" dirty="0">
                <a:solidFill>
                  <a:srgbClr val="0000FF"/>
                </a:solidFill>
                <a:ea typeface="ＭＳ Ｐゴシック" pitchFamily="50" charset="-128"/>
              </a:rPr>
              <a:t>[Levine, Sherman, SIAM J. Comp. 1990]</a:t>
            </a:r>
          </a:p>
          <a:p>
            <a:pPr fontAlgn="base">
              <a:spcBef>
                <a:spcPct val="0"/>
              </a:spcBef>
              <a:spcAft>
                <a:spcPct val="0"/>
              </a:spcAft>
            </a:pPr>
            <a:r>
              <a:rPr kumimoji="1" lang="en-US" sz="2400" dirty="0">
                <a:solidFill>
                  <a:prstClr val="black"/>
                </a:solidFill>
                <a:ea typeface="ＭＳ Ｐゴシック" pitchFamily="50" charset="-128"/>
              </a:rPr>
              <a:t>  showed that for any </a:t>
            </a:r>
            <a:r>
              <a:rPr kumimoji="1" lang="el-GR" sz="2400" dirty="0">
                <a:solidFill>
                  <a:prstClr val="black"/>
                </a:solidFill>
                <a:ea typeface="ＭＳ Ｐゴシック" pitchFamily="50" charset="-128"/>
              </a:rPr>
              <a:t>ε</a:t>
            </a:r>
            <a:r>
              <a:rPr kumimoji="1" lang="en-US" sz="2400" dirty="0">
                <a:solidFill>
                  <a:prstClr val="black"/>
                </a:solidFill>
                <a:ea typeface="ＭＳ Ｐゴシック" pitchFamily="50" charset="-128"/>
              </a:rPr>
              <a:t>&gt;0 there is a reversible algorithm  A’ with  </a:t>
            </a:r>
          </a:p>
          <a:p>
            <a:pPr fontAlgn="base">
              <a:spcBef>
                <a:spcPct val="0"/>
              </a:spcBef>
              <a:spcAft>
                <a:spcPct val="0"/>
              </a:spcAft>
            </a:pPr>
            <a:r>
              <a:rPr kumimoji="1" lang="en-US" sz="2400" dirty="0">
                <a:solidFill>
                  <a:prstClr val="black"/>
                </a:solidFill>
                <a:ea typeface="ＭＳ Ｐゴシック" pitchFamily="50" charset="-128"/>
              </a:rPr>
              <a:t>  time complexity O(T</a:t>
            </a:r>
            <a:r>
              <a:rPr kumimoji="1" lang="en-US" sz="2400" baseline="30000" dirty="0">
                <a:solidFill>
                  <a:prstClr val="black"/>
                </a:solidFill>
                <a:ea typeface="ＭＳ Ｐゴシック" pitchFamily="50" charset="-128"/>
              </a:rPr>
              <a:t>1+</a:t>
            </a:r>
            <a:r>
              <a:rPr kumimoji="1" lang="el-GR" sz="2400" baseline="30000" dirty="0">
                <a:solidFill>
                  <a:prstClr val="black"/>
                </a:solidFill>
                <a:ea typeface="ＭＳ Ｐゴシック" pitchFamily="50" charset="-128"/>
              </a:rPr>
              <a:t> ε</a:t>
            </a:r>
            <a:r>
              <a:rPr kumimoji="1" lang="en-US" sz="2400" dirty="0">
                <a:solidFill>
                  <a:prstClr val="black"/>
                </a:solidFill>
                <a:ea typeface="ＭＳ Ｐゴシック" pitchFamily="50" charset="-128"/>
              </a:rPr>
              <a:t>/S</a:t>
            </a:r>
            <a:r>
              <a:rPr kumimoji="1" lang="el-GR" sz="2400" baseline="30000" dirty="0">
                <a:solidFill>
                  <a:prstClr val="black"/>
                </a:solidFill>
                <a:ea typeface="ＭＳ Ｐゴシック" pitchFamily="50" charset="-128"/>
              </a:rPr>
              <a:t> ε</a:t>
            </a:r>
            <a:r>
              <a:rPr kumimoji="1" lang="en-US" sz="2400" dirty="0">
                <a:solidFill>
                  <a:prstClr val="black"/>
                </a:solidFill>
                <a:ea typeface="ＭＳ Ｐゴシック" pitchFamily="50" charset="-128"/>
              </a:rPr>
              <a:t>) and space complexity O(S (1+ln(T/S))).</a:t>
            </a:r>
          </a:p>
          <a:p>
            <a:pPr fontAlgn="base">
              <a:spcBef>
                <a:spcPct val="0"/>
              </a:spcBef>
              <a:spcAft>
                <a:spcPct val="0"/>
              </a:spcAft>
              <a:buFont typeface="Arial" pitchFamily="34" charset="0"/>
              <a:buChar char="•"/>
            </a:pPr>
            <a:r>
              <a:rPr kumimoji="1" lang="en-US" sz="2400" dirty="0">
                <a:solidFill>
                  <a:prstClr val="black"/>
                </a:solidFill>
                <a:ea typeface="ＭＳ Ｐゴシック" pitchFamily="50" charset="-128"/>
              </a:rPr>
              <a:t> Other time/space tradeoffs: </a:t>
            </a:r>
            <a:r>
              <a:rPr kumimoji="1" lang="en-US" sz="2400" b="1" dirty="0">
                <a:solidFill>
                  <a:srgbClr val="0000FF"/>
                </a:solidFill>
                <a:ea typeface="ＭＳ Ｐゴシック" pitchFamily="50" charset="-128"/>
              </a:rPr>
              <a:t>[</a:t>
            </a:r>
            <a:r>
              <a:rPr kumimoji="1" lang="en-US" sz="2400" b="1" dirty="0" err="1">
                <a:solidFill>
                  <a:srgbClr val="0000FF"/>
                </a:solidFill>
                <a:ea typeface="ＭＳ Ｐゴシック" pitchFamily="50" charset="-128"/>
              </a:rPr>
              <a:t>Buhrman</a:t>
            </a:r>
            <a:r>
              <a:rPr kumimoji="1" lang="en-US" sz="2400" b="1" dirty="0">
                <a:solidFill>
                  <a:srgbClr val="0000FF"/>
                </a:solidFill>
                <a:ea typeface="ＭＳ Ｐゴシック" pitchFamily="50" charset="-128"/>
              </a:rPr>
              <a:t>, Tromp, </a:t>
            </a:r>
            <a:r>
              <a:rPr kumimoji="1" lang="en-US" sz="2400" b="1" dirty="0" err="1">
                <a:solidFill>
                  <a:srgbClr val="0000FF"/>
                </a:solidFill>
                <a:ea typeface="ＭＳ Ｐゴシック" pitchFamily="50" charset="-128"/>
              </a:rPr>
              <a:t>Vitányi</a:t>
            </a:r>
            <a:r>
              <a:rPr kumimoji="1" lang="en-US" sz="2400" b="1" dirty="0">
                <a:solidFill>
                  <a:srgbClr val="0000FF"/>
                </a:solidFill>
                <a:ea typeface="ＭＳ Ｐゴシック" pitchFamily="50" charset="-128"/>
              </a:rPr>
              <a:t>, ICALP’01]</a:t>
            </a:r>
          </a:p>
          <a:p>
            <a:pPr fontAlgn="base">
              <a:spcBef>
                <a:spcPct val="0"/>
              </a:spcBef>
              <a:spcAft>
                <a:spcPct val="0"/>
              </a:spcAft>
              <a:buFont typeface="Arial" pitchFamily="34" charset="0"/>
              <a:buChar char="•"/>
            </a:pPr>
            <a:endParaRPr kumimoji="1" lang="en-US" sz="800" dirty="0">
              <a:solidFill>
                <a:prstClr val="black"/>
              </a:solidFill>
              <a:ea typeface="ＭＳ Ｐゴシック" pitchFamily="50" charset="-128"/>
            </a:endParaRPr>
          </a:p>
          <a:p>
            <a:pPr fontAlgn="base">
              <a:spcBef>
                <a:spcPct val="0"/>
              </a:spcBef>
              <a:spcAft>
                <a:spcPct val="0"/>
              </a:spcAft>
              <a:buFont typeface="Arial" pitchFamily="34" charset="0"/>
              <a:buChar char="•"/>
            </a:pPr>
            <a:endParaRPr kumimoji="1" lang="en-US" sz="800" dirty="0">
              <a:solidFill>
                <a:prstClr val="black"/>
              </a:solidFill>
              <a:ea typeface="ＭＳ Ｐゴシック" pitchFamily="50" charset="-128"/>
            </a:endParaRPr>
          </a:p>
          <a:p>
            <a:pPr fontAlgn="base">
              <a:spcBef>
                <a:spcPct val="0"/>
              </a:spcBef>
              <a:spcAft>
                <a:spcPct val="0"/>
              </a:spcAft>
            </a:pPr>
            <a:r>
              <a:rPr kumimoji="1" lang="en-US" sz="2400" b="1" dirty="0" smtClean="0">
                <a:solidFill>
                  <a:prstClr val="black"/>
                </a:solidFill>
                <a:ea typeface="ＭＳ Ｐゴシック" pitchFamily="50" charset="-128"/>
              </a:rPr>
              <a:t>Research:</a:t>
            </a:r>
            <a:r>
              <a:rPr kumimoji="1" lang="en-US" sz="2400" dirty="0" smtClean="0">
                <a:solidFill>
                  <a:prstClr val="black"/>
                </a:solidFill>
                <a:ea typeface="ＭＳ Ｐゴシック" pitchFamily="50" charset="-128"/>
              </a:rPr>
              <a:t> </a:t>
            </a:r>
            <a:r>
              <a:rPr kumimoji="1" lang="en-US" sz="2400" dirty="0">
                <a:solidFill>
                  <a:prstClr val="black"/>
                </a:solidFill>
                <a:ea typeface="ＭＳ Ｐゴシック" pitchFamily="50" charset="-128"/>
              </a:rPr>
              <a:t>develop a “compiler” that takes a classical combinational circuit as input and translates it into a reversible circuit, with respect to various resource constraints. </a:t>
            </a:r>
          </a:p>
        </p:txBody>
      </p:sp>
      <p:sp>
        <p:nvSpPr>
          <p:cNvPr id="2" name="Title 1"/>
          <p:cNvSpPr>
            <a:spLocks noGrp="1"/>
          </p:cNvSpPr>
          <p:nvPr>
            <p:ph type="title"/>
          </p:nvPr>
        </p:nvSpPr>
        <p:spPr>
          <a:xfrm>
            <a:off x="0" y="0"/>
            <a:ext cx="9612630" cy="715962"/>
          </a:xfrm>
        </p:spPr>
        <p:txBody>
          <a:bodyPr/>
          <a:lstStyle/>
          <a:p>
            <a:r>
              <a:rPr lang="en-US" b="0" dirty="0" smtClean="0">
                <a:solidFill>
                  <a:srgbClr val="002060"/>
                </a:solidFill>
                <a:latin typeface="Calibri Light" panose="020F0302020204030204" pitchFamily="34" charset="0"/>
              </a:rPr>
              <a:t>Optimizing circuits: time-space tradeoffs</a:t>
            </a:r>
            <a:endParaRPr lang="en-US" b="0" dirty="0">
              <a:solidFill>
                <a:srgbClr val="002060"/>
              </a:solidFill>
              <a:latin typeface="Calibri Light" panose="020F0302020204030204" pitchFamily="34" charset="0"/>
            </a:endParaRPr>
          </a:p>
        </p:txBody>
      </p:sp>
      <p:sp>
        <p:nvSpPr>
          <p:cNvPr id="3" name="Footer Placeholder 2"/>
          <p:cNvSpPr>
            <a:spLocks noGrp="1"/>
          </p:cNvSpPr>
          <p:nvPr>
            <p:ph type="ftr" sz="quarter" idx="11"/>
          </p:nvPr>
        </p:nvSpPr>
        <p:spPr/>
        <p:txBody>
          <a:body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Tree>
    <p:extLst>
      <p:ext uri="{BB962C8B-B14F-4D97-AF65-F5344CB8AC3E}">
        <p14:creationId xmlns:p14="http://schemas.microsoft.com/office/powerpoint/2010/main" val="18594618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7498" y="0"/>
            <a:ext cx="11625119" cy="1143000"/>
          </a:xfrm>
        </p:spPr>
        <p:txBody>
          <a:bodyPr>
            <a:noAutofit/>
          </a:bodyPr>
          <a:lstStyle/>
          <a:p>
            <a:r>
              <a:rPr lang="en-US" dirty="0" smtClean="0">
                <a:solidFill>
                  <a:schemeClr val="bg1"/>
                </a:solidFill>
                <a:cs typeface="Arial" panose="020B0604020202020204" pitchFamily="34" charset="0"/>
              </a:rPr>
              <a:t>A </a:t>
            </a:r>
            <a:r>
              <a:rPr lang="en-US" dirty="0">
                <a:solidFill>
                  <a:schemeClr val="bg1"/>
                </a:solidFill>
                <a:cs typeface="Arial" panose="020B0604020202020204" pitchFamily="34" charset="0"/>
              </a:rPr>
              <a:t>S</a:t>
            </a:r>
            <a:r>
              <a:rPr lang="en-US" dirty="0" smtClean="0">
                <a:solidFill>
                  <a:schemeClr val="bg1"/>
                </a:solidFill>
                <a:cs typeface="Arial" panose="020B0604020202020204" pitchFamily="34" charset="0"/>
              </a:rPr>
              <a:t>oftware Architecture for Quantum Computing</a:t>
            </a:r>
            <a:endParaRPr lang="en-US" dirty="0">
              <a:solidFill>
                <a:schemeClr val="bg1"/>
              </a:solidFill>
              <a:cs typeface="Arial" panose="020B0604020202020204" pitchFamily="34" charset="0"/>
            </a:endParaRPr>
          </a:p>
        </p:txBody>
      </p:sp>
      <p:pic>
        <p:nvPicPr>
          <p:cNvPr id="16" name="Picture 1" descr="image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557" y="1023649"/>
            <a:ext cx="4663601" cy="495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7" name="TextBox 16"/>
              <p:cNvSpPr txBox="1"/>
              <p:nvPr/>
            </p:nvSpPr>
            <p:spPr>
              <a:xfrm>
                <a:off x="1728857" y="5898606"/>
                <a:ext cx="2974838" cy="909699"/>
              </a:xfrm>
              <a:prstGeom prst="rect">
                <a:avLst/>
              </a:prstGeom>
              <a:noFill/>
            </p:spPr>
            <p:txBody>
              <a:bodyPr wrap="none" lIns="179285" tIns="143428" rIns="179285" bIns="143428" rtlCol="0">
                <a:spAutoFit/>
              </a:bodyPr>
              <a:lstStyle/>
              <a:p>
                <a:pPr algn="ctr">
                  <a:lnSpc>
                    <a:spcPct val="90000"/>
                  </a:lnSpc>
                  <a:spcAft>
                    <a:spcPts val="588"/>
                  </a:spcAft>
                </a:pPr>
                <a:r>
                  <a:rPr lang="en-US" sz="1961" dirty="0">
                    <a:solidFill>
                      <a:prstClr val="white"/>
                    </a:solidFill>
                  </a:rPr>
                  <a:t>The LIQ</a:t>
                </a:r>
                <a14:m>
                  <m:oMath xmlns:m="http://schemas.openxmlformats.org/officeDocument/2006/math" xmlns="">
                    <m:r>
                      <a:rPr lang="en-US" sz="1961" i="1" dirty="0">
                        <a:solidFill>
                          <a:prstClr val="white"/>
                        </a:solidFill>
                        <a:latin typeface="Cambria Math" panose="02040503050406030204" pitchFamily="18" charset="0"/>
                      </a:rPr>
                      <m:t>𝑈𝑖</m:t>
                    </m:r>
                    <m:r>
                      <a:rPr lang="en-US" sz="1961" i="1" dirty="0">
                        <a:solidFill>
                          <a:prstClr val="white"/>
                        </a:solidFill>
                        <a:latin typeface="Cambria Math" panose="02040503050406030204" pitchFamily="18" charset="0"/>
                      </a:rPr>
                      <m:t>|⟩</m:t>
                    </m:r>
                    <m:r>
                      <m:rPr>
                        <m:nor/>
                      </m:rPr>
                      <a:rPr lang="en-US" sz="1961" dirty="0">
                        <a:solidFill>
                          <a:prstClr val="white"/>
                        </a:solidFill>
                        <a:latin typeface="Cambria Math" panose="02040503050406030204" pitchFamily="18" charset="0"/>
                      </a:rPr>
                      <m:t> </m:t>
                    </m:r>
                    <m:r>
                      <m:rPr>
                        <m:nor/>
                      </m:rPr>
                      <a:rPr lang="en-US" sz="1961" dirty="0">
                        <a:solidFill>
                          <a:prstClr val="white"/>
                        </a:solidFill>
                      </a:rPr>
                      <m:t>platform</m:t>
                    </m:r>
                  </m:oMath>
                </a14:m>
                <a:endParaRPr lang="en-US" sz="1961" dirty="0">
                  <a:solidFill>
                    <a:prstClr val="white"/>
                  </a:solidFill>
                </a:endParaRPr>
              </a:p>
              <a:p>
                <a:pPr algn="ctr">
                  <a:lnSpc>
                    <a:spcPct val="90000"/>
                  </a:lnSpc>
                  <a:spcAft>
                    <a:spcPts val="588"/>
                  </a:spcAft>
                </a:pPr>
                <a:r>
                  <a:rPr lang="en-US" sz="1961" dirty="0">
                    <a:solidFill>
                      <a:prstClr val="white"/>
                    </a:solidFill>
                  </a:rPr>
                  <a:t>[</a:t>
                </a:r>
                <a:r>
                  <a:rPr lang="en-US" sz="1961" dirty="0" smtClean="0">
                    <a:solidFill>
                      <a:prstClr val="white"/>
                    </a:solidFill>
                  </a:rPr>
                  <a:t>Wecker and </a:t>
                </a:r>
                <a:r>
                  <a:rPr lang="en-US" sz="1961" dirty="0">
                    <a:solidFill>
                      <a:prstClr val="white"/>
                    </a:solidFill>
                  </a:rPr>
                  <a:t>Svore, 2014]</a:t>
                </a:r>
              </a:p>
            </p:txBody>
          </p:sp>
        </mc:Choice>
        <mc:Fallback xmlns="">
          <p:sp>
            <p:nvSpPr>
              <p:cNvPr id="17" name="TextBox 16"/>
              <p:cNvSpPr txBox="1">
                <a:spLocks noRot="1" noChangeAspect="1" noMove="1" noResize="1" noEditPoints="1" noAdjustHandles="1" noChangeArrowheads="1" noChangeShapeType="1" noTextEdit="1"/>
              </p:cNvSpPr>
              <p:nvPr/>
            </p:nvSpPr>
            <p:spPr>
              <a:xfrm>
                <a:off x="1728857" y="5898606"/>
                <a:ext cx="2974838" cy="909699"/>
              </a:xfrm>
              <a:prstGeom prst="rect">
                <a:avLst/>
              </a:prstGeom>
              <a:blipFill rotWithShape="0">
                <a:blip r:embed="rId4"/>
                <a:stretch>
                  <a:fillRect/>
                </a:stretch>
              </a:blipFill>
            </p:spPr>
            <p:txBody>
              <a:bodyPr/>
              <a:lstStyle/>
              <a:p>
                <a:r>
                  <a:rPr lang="en-US">
                    <a:noFill/>
                  </a:rPr>
                  <a:t> </a:t>
                </a:r>
              </a:p>
            </p:txBody>
          </p:sp>
        </mc:Fallback>
      </mc:AlternateContent>
      <p:sp>
        <p:nvSpPr>
          <p:cNvPr id="19" name="TextBox 18"/>
          <p:cNvSpPr txBox="1"/>
          <p:nvPr/>
        </p:nvSpPr>
        <p:spPr>
          <a:xfrm>
            <a:off x="6330460" y="1294104"/>
            <a:ext cx="3634156" cy="408623"/>
          </a:xfrm>
          <a:prstGeom prst="roundRect">
            <a:avLst/>
          </a:prstGeom>
          <a:solidFill>
            <a:srgbClr val="00FF00"/>
          </a:soli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b="1" u="sng" dirty="0">
                <a:solidFill>
                  <a:prstClr val="black"/>
                </a:solidFill>
              </a:rPr>
              <a:t>High-level Quantum Algorithm</a:t>
            </a:r>
          </a:p>
        </p:txBody>
      </p:sp>
      <p:sp>
        <p:nvSpPr>
          <p:cNvPr id="20" name="TextBox 19"/>
          <p:cNvSpPr txBox="1"/>
          <p:nvPr/>
        </p:nvSpPr>
        <p:spPr>
          <a:xfrm>
            <a:off x="6330460" y="1780779"/>
            <a:ext cx="3634323" cy="715089"/>
          </a:xfrm>
          <a:prstGeom prst="roundRect">
            <a:avLst/>
          </a:prstGeom>
          <a:solidFill>
            <a:srgbClr val="FFFF00"/>
          </a:solidFill>
          <a:ln>
            <a:solidFill>
              <a:srgbClr val="FFFF00"/>
            </a:solidFill>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a:solidFill>
                  <a:prstClr val="black"/>
                </a:solidFill>
              </a:rPr>
              <a:t>Quantum Gates</a:t>
            </a:r>
          </a:p>
          <a:p>
            <a:r>
              <a:rPr lang="en-US" dirty="0">
                <a:solidFill>
                  <a:prstClr val="black"/>
                </a:solidFill>
              </a:rPr>
              <a:t>Quantum Function Implementation</a:t>
            </a:r>
          </a:p>
        </p:txBody>
      </p:sp>
      <p:sp>
        <p:nvSpPr>
          <p:cNvPr id="21" name="TextBox 20"/>
          <p:cNvSpPr txBox="1"/>
          <p:nvPr/>
        </p:nvSpPr>
        <p:spPr>
          <a:xfrm>
            <a:off x="6330460" y="2557889"/>
            <a:ext cx="3350356" cy="1021556"/>
          </a:xfrm>
          <a:prstGeom prst="roundRect">
            <a:avLst/>
          </a:prstGeom>
          <a:solidFill>
            <a:srgbClr val="FF9999"/>
          </a:solidFill>
          <a:ln>
            <a:solidFill>
              <a:srgbClr val="FF9999"/>
            </a:solidFill>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b="1" u="sng" dirty="0">
                <a:solidFill>
                  <a:prstClr val="black"/>
                </a:solidFill>
              </a:rPr>
              <a:t>Quantum Circuit Decomposition</a:t>
            </a:r>
          </a:p>
          <a:p>
            <a:r>
              <a:rPr lang="en-US" dirty="0">
                <a:solidFill>
                  <a:prstClr val="black"/>
                </a:solidFill>
              </a:rPr>
              <a:t>Quantum Circuit Optimization</a:t>
            </a:r>
          </a:p>
          <a:p>
            <a:r>
              <a:rPr lang="en-US" b="1" u="sng" dirty="0">
                <a:solidFill>
                  <a:prstClr val="black"/>
                </a:solidFill>
              </a:rPr>
              <a:t>Quantum Error Correction</a:t>
            </a:r>
          </a:p>
        </p:txBody>
      </p:sp>
      <p:sp>
        <p:nvSpPr>
          <p:cNvPr id="22" name="TextBox 21"/>
          <p:cNvSpPr txBox="1"/>
          <p:nvPr/>
        </p:nvSpPr>
        <p:spPr>
          <a:xfrm>
            <a:off x="6330460" y="3620821"/>
            <a:ext cx="1218791" cy="408623"/>
          </a:xfrm>
          <a:prstGeom prst="roundRect">
            <a:avLst/>
          </a:prstGeom>
          <a:solidFill>
            <a:srgbClr val="CCCC00"/>
          </a:solidFill>
          <a:ln>
            <a:solidFill>
              <a:srgbClr val="CCCC00"/>
            </a:solidFill>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solidFill>
                  <a:prstClr val="black"/>
                </a:solidFill>
              </a:rPr>
              <a:t>Simulation</a:t>
            </a:r>
            <a:endParaRPr lang="en-US" dirty="0">
              <a:solidFill>
                <a:prstClr val="black"/>
              </a:solidFill>
            </a:endParaRPr>
          </a:p>
        </p:txBody>
      </p:sp>
      <p:sp>
        <p:nvSpPr>
          <p:cNvPr id="23" name="TextBox 22"/>
          <p:cNvSpPr txBox="1"/>
          <p:nvPr/>
        </p:nvSpPr>
        <p:spPr>
          <a:xfrm>
            <a:off x="6330460" y="4068121"/>
            <a:ext cx="2349812" cy="408623"/>
          </a:xfrm>
          <a:prstGeom prst="roundRect">
            <a:avLst/>
          </a:prstGeom>
          <a:solidFill>
            <a:srgbClr val="9999FF"/>
          </a:solidFill>
          <a:ln>
            <a:solidFill>
              <a:srgbClr val="9999FF"/>
            </a:solidFill>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a:solidFill>
                  <a:prstClr val="black"/>
                </a:solidFill>
              </a:rPr>
              <a:t>Runtime Environments</a:t>
            </a:r>
          </a:p>
        </p:txBody>
      </p:sp>
      <p:sp>
        <p:nvSpPr>
          <p:cNvPr id="24" name="TextBox 23"/>
          <p:cNvSpPr txBox="1"/>
          <p:nvPr/>
        </p:nvSpPr>
        <p:spPr>
          <a:xfrm>
            <a:off x="6305216" y="5270915"/>
            <a:ext cx="4765594" cy="715089"/>
          </a:xfrm>
          <a:prstGeom prst="roundRect">
            <a:avLst/>
          </a:prstGeom>
          <a:solidFill>
            <a:srgbClr val="FFCC99"/>
          </a:solidFill>
          <a:ln>
            <a:solidFill>
              <a:srgbClr val="FFCC99"/>
            </a:solidFill>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a:solidFill>
                  <a:prstClr val="black"/>
                </a:solidFill>
              </a:rPr>
              <a:t>Target-dependent Representation</a:t>
            </a:r>
          </a:p>
          <a:p>
            <a:r>
              <a:rPr lang="en-US" dirty="0" smtClean="0">
                <a:solidFill>
                  <a:prstClr val="black"/>
                </a:solidFill>
              </a:rPr>
              <a:t>Classical Control/Quantum </a:t>
            </a:r>
            <a:r>
              <a:rPr lang="en-US" dirty="0">
                <a:solidFill>
                  <a:prstClr val="black"/>
                </a:solidFill>
              </a:rPr>
              <a:t>Machine </a:t>
            </a:r>
            <a:r>
              <a:rPr lang="en-US" dirty="0" smtClean="0">
                <a:solidFill>
                  <a:prstClr val="black"/>
                </a:solidFill>
              </a:rPr>
              <a:t>Instructions</a:t>
            </a:r>
            <a:endParaRPr lang="en-US" dirty="0">
              <a:solidFill>
                <a:prstClr val="black"/>
              </a:solidFill>
            </a:endParaRPr>
          </a:p>
        </p:txBody>
      </p:sp>
      <p:sp>
        <p:nvSpPr>
          <p:cNvPr id="11" name="TextBox 10"/>
          <p:cNvSpPr txBox="1"/>
          <p:nvPr/>
        </p:nvSpPr>
        <p:spPr>
          <a:xfrm>
            <a:off x="6305216" y="4518120"/>
            <a:ext cx="3188539" cy="715089"/>
          </a:xfrm>
          <a:prstGeom prst="roundRect">
            <a:avLst/>
          </a:prstGeom>
          <a:ln/>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solidFill>
                  <a:prstClr val="black"/>
                </a:solidFill>
              </a:rPr>
              <a:t>Target-dependent </a:t>
            </a:r>
            <a:r>
              <a:rPr lang="en-US" dirty="0" smtClean="0">
                <a:solidFill>
                  <a:prstClr val="black"/>
                </a:solidFill>
              </a:rPr>
              <a:t>Optimization</a:t>
            </a:r>
            <a:endParaRPr lang="en-US" dirty="0">
              <a:solidFill>
                <a:prstClr val="black"/>
              </a:solidFill>
            </a:endParaRPr>
          </a:p>
          <a:p>
            <a:r>
              <a:rPr lang="en-US" dirty="0" smtClean="0">
                <a:solidFill>
                  <a:prstClr val="black"/>
                </a:solidFill>
              </a:rPr>
              <a:t>Layout, Scheduling, Control</a:t>
            </a:r>
            <a:endParaRPr lang="en-US" dirty="0">
              <a:solidFill>
                <a:prstClr val="black"/>
              </a:solidFill>
            </a:endParaRPr>
          </a:p>
        </p:txBody>
      </p:sp>
      <p:sp>
        <p:nvSpPr>
          <p:cNvPr id="3" name="Rectangle 2"/>
          <p:cNvSpPr/>
          <p:nvPr/>
        </p:nvSpPr>
        <p:spPr>
          <a:xfrm>
            <a:off x="6244046" y="2495868"/>
            <a:ext cx="3553098" cy="1124954"/>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1887169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11"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4689" y="-27384"/>
            <a:ext cx="9144000" cy="1143000"/>
          </a:xfrm>
        </p:spPr>
        <p:txBody>
          <a:bodyPr>
            <a:normAutofit/>
          </a:bodyPr>
          <a:lstStyle/>
          <a:p>
            <a:r>
              <a:rPr lang="en-US" dirty="0" smtClean="0">
                <a:solidFill>
                  <a:schemeClr val="bg1"/>
                </a:solidFill>
              </a:rPr>
              <a:t>Quantum Hardware: What’s the catch?</a:t>
            </a:r>
            <a:endParaRPr lang="en-US" dirty="0">
              <a:solidFill>
                <a:schemeClr val="bg1"/>
              </a:solidFill>
            </a:endParaRPr>
          </a:p>
        </p:txBody>
      </p:sp>
      <p:sp>
        <p:nvSpPr>
          <p:cNvPr id="28" name="Line 2"/>
          <p:cNvSpPr>
            <a:spLocks noChangeShapeType="1"/>
          </p:cNvSpPr>
          <p:nvPr/>
        </p:nvSpPr>
        <p:spPr bwMode="auto">
          <a:xfrm>
            <a:off x="4522256" y="2585331"/>
            <a:ext cx="457200" cy="838200"/>
          </a:xfrm>
          <a:prstGeom prst="line">
            <a:avLst/>
          </a:prstGeom>
          <a:noFill/>
          <a:ln w="38100">
            <a:solidFill>
              <a:schemeClr val="bg1"/>
            </a:solidFill>
            <a:round/>
            <a:headEnd/>
            <a:tailEnd type="triangle" w="med" len="med"/>
          </a:ln>
          <a:effectLst/>
        </p:spPr>
        <p:txBody>
          <a:bodyPr/>
          <a:lstStyle/>
          <a:p>
            <a:pPr fontAlgn="base">
              <a:spcBef>
                <a:spcPct val="0"/>
              </a:spcBef>
              <a:spcAft>
                <a:spcPct val="0"/>
              </a:spcAft>
            </a:pPr>
            <a:endParaRPr lang="en-US" sz="2400">
              <a:solidFill>
                <a:srgbClr val="000000"/>
              </a:solidFill>
            </a:endParaRPr>
          </a:p>
        </p:txBody>
      </p:sp>
      <p:sp>
        <p:nvSpPr>
          <p:cNvPr id="29" name="Oval 18"/>
          <p:cNvSpPr>
            <a:spLocks noChangeArrowheads="1"/>
          </p:cNvSpPr>
          <p:nvPr/>
        </p:nvSpPr>
        <p:spPr bwMode="auto">
          <a:xfrm flipV="1">
            <a:off x="4536543" y="2861556"/>
            <a:ext cx="381000" cy="381000"/>
          </a:xfrm>
          <a:prstGeom prst="ellipse">
            <a:avLst/>
          </a:prstGeom>
          <a:solidFill>
            <a:schemeClr val="accent2"/>
          </a:solidFill>
          <a:ln w="9525">
            <a:solidFill>
              <a:schemeClr val="tx1"/>
            </a:solidFill>
            <a:round/>
            <a:headEnd/>
            <a:tailEnd/>
          </a:ln>
          <a:effectLst/>
        </p:spPr>
        <p:txBody>
          <a:bodyPr wrap="none" anchor="ctr"/>
          <a:lstStyle/>
          <a:p>
            <a:pPr algn="ctr" fontAlgn="base">
              <a:spcBef>
                <a:spcPct val="0"/>
              </a:spcBef>
              <a:spcAft>
                <a:spcPct val="0"/>
              </a:spcAft>
            </a:pPr>
            <a:endParaRPr lang="en-US" sz="2400">
              <a:solidFill>
                <a:srgbClr val="000000"/>
              </a:solidFill>
            </a:endParaRPr>
          </a:p>
        </p:txBody>
      </p:sp>
      <p:sp>
        <p:nvSpPr>
          <p:cNvPr id="30" name="Line 2"/>
          <p:cNvSpPr>
            <a:spLocks noChangeShapeType="1"/>
          </p:cNvSpPr>
          <p:nvPr/>
        </p:nvSpPr>
        <p:spPr bwMode="auto">
          <a:xfrm rot="5400000" flipV="1">
            <a:off x="6189947" y="1950789"/>
            <a:ext cx="457200" cy="838200"/>
          </a:xfrm>
          <a:prstGeom prst="line">
            <a:avLst/>
          </a:prstGeom>
          <a:noFill/>
          <a:ln w="38100">
            <a:solidFill>
              <a:schemeClr val="bg1"/>
            </a:solidFill>
            <a:round/>
            <a:headEnd/>
            <a:tailEnd type="triangle" w="med" len="med"/>
          </a:ln>
          <a:effectLst/>
        </p:spPr>
        <p:txBody>
          <a:bodyPr/>
          <a:lstStyle/>
          <a:p>
            <a:pPr fontAlgn="base">
              <a:spcBef>
                <a:spcPct val="0"/>
              </a:spcBef>
              <a:spcAft>
                <a:spcPct val="0"/>
              </a:spcAft>
            </a:pPr>
            <a:endParaRPr lang="en-US" sz="2400">
              <a:solidFill>
                <a:srgbClr val="000000"/>
              </a:solidFill>
            </a:endParaRPr>
          </a:p>
        </p:txBody>
      </p:sp>
      <p:sp>
        <p:nvSpPr>
          <p:cNvPr id="31" name="Oval 18"/>
          <p:cNvSpPr>
            <a:spLocks noChangeArrowheads="1"/>
          </p:cNvSpPr>
          <p:nvPr/>
        </p:nvSpPr>
        <p:spPr bwMode="auto">
          <a:xfrm rot="5400000">
            <a:off x="6204234" y="2227014"/>
            <a:ext cx="381000" cy="381000"/>
          </a:xfrm>
          <a:prstGeom prst="ellipse">
            <a:avLst/>
          </a:prstGeom>
          <a:solidFill>
            <a:schemeClr val="accent2"/>
          </a:solidFill>
          <a:ln w="9525">
            <a:solidFill>
              <a:schemeClr val="tx1"/>
            </a:solidFill>
            <a:round/>
            <a:headEnd/>
            <a:tailEnd/>
          </a:ln>
          <a:effectLst/>
        </p:spPr>
        <p:txBody>
          <a:bodyPr wrap="none" anchor="ctr"/>
          <a:lstStyle/>
          <a:p>
            <a:pPr algn="ctr" fontAlgn="base">
              <a:spcBef>
                <a:spcPct val="0"/>
              </a:spcBef>
              <a:spcAft>
                <a:spcPct val="0"/>
              </a:spcAft>
            </a:pPr>
            <a:endParaRPr lang="en-US" sz="2400">
              <a:solidFill>
                <a:srgbClr val="000000"/>
              </a:solidFill>
            </a:endParaRPr>
          </a:p>
        </p:txBody>
      </p:sp>
      <p:sp>
        <p:nvSpPr>
          <p:cNvPr id="32" name="Line 2"/>
          <p:cNvSpPr>
            <a:spLocks noChangeShapeType="1"/>
          </p:cNvSpPr>
          <p:nvPr/>
        </p:nvSpPr>
        <p:spPr bwMode="auto">
          <a:xfrm flipH="1" flipV="1">
            <a:off x="5641307" y="3877098"/>
            <a:ext cx="457200" cy="838200"/>
          </a:xfrm>
          <a:prstGeom prst="line">
            <a:avLst/>
          </a:prstGeom>
          <a:noFill/>
          <a:ln w="38100">
            <a:solidFill>
              <a:schemeClr val="bg1"/>
            </a:solidFill>
            <a:round/>
            <a:headEnd/>
            <a:tailEnd type="triangle" w="med" len="med"/>
          </a:ln>
          <a:effectLst/>
        </p:spPr>
        <p:txBody>
          <a:bodyPr/>
          <a:lstStyle/>
          <a:p>
            <a:pPr fontAlgn="base">
              <a:spcBef>
                <a:spcPct val="0"/>
              </a:spcBef>
              <a:spcAft>
                <a:spcPct val="0"/>
              </a:spcAft>
            </a:pPr>
            <a:endParaRPr lang="en-US" sz="2400">
              <a:solidFill>
                <a:srgbClr val="000000"/>
              </a:solidFill>
            </a:endParaRPr>
          </a:p>
        </p:txBody>
      </p:sp>
      <p:sp>
        <p:nvSpPr>
          <p:cNvPr id="33" name="Oval 18"/>
          <p:cNvSpPr>
            <a:spLocks noChangeArrowheads="1"/>
          </p:cNvSpPr>
          <p:nvPr/>
        </p:nvSpPr>
        <p:spPr bwMode="auto">
          <a:xfrm rot="16200000" flipH="1">
            <a:off x="5655594" y="4153323"/>
            <a:ext cx="381000" cy="381000"/>
          </a:xfrm>
          <a:prstGeom prst="ellipse">
            <a:avLst/>
          </a:prstGeom>
          <a:solidFill>
            <a:schemeClr val="accent2"/>
          </a:solidFill>
          <a:ln w="9525">
            <a:solidFill>
              <a:schemeClr val="tx1"/>
            </a:solidFill>
            <a:round/>
            <a:headEnd/>
            <a:tailEnd/>
          </a:ln>
          <a:effectLst/>
        </p:spPr>
        <p:txBody>
          <a:bodyPr wrap="none" anchor="ctr"/>
          <a:lstStyle/>
          <a:p>
            <a:pPr algn="ctr" fontAlgn="base">
              <a:spcBef>
                <a:spcPct val="0"/>
              </a:spcBef>
              <a:spcAft>
                <a:spcPct val="0"/>
              </a:spcAft>
            </a:pPr>
            <a:endParaRPr lang="en-US" sz="2400">
              <a:solidFill>
                <a:srgbClr val="000000"/>
              </a:solidFill>
            </a:endParaRPr>
          </a:p>
        </p:txBody>
      </p:sp>
      <p:sp>
        <p:nvSpPr>
          <p:cNvPr id="34" name="Line 2"/>
          <p:cNvSpPr>
            <a:spLocks noChangeShapeType="1"/>
          </p:cNvSpPr>
          <p:nvPr/>
        </p:nvSpPr>
        <p:spPr bwMode="auto">
          <a:xfrm flipV="1">
            <a:off x="6837647" y="3051486"/>
            <a:ext cx="457200" cy="838200"/>
          </a:xfrm>
          <a:prstGeom prst="line">
            <a:avLst/>
          </a:prstGeom>
          <a:noFill/>
          <a:ln w="38100">
            <a:solidFill>
              <a:schemeClr val="bg1"/>
            </a:solidFill>
            <a:round/>
            <a:headEnd/>
            <a:tailEnd type="triangle" w="med" len="med"/>
          </a:ln>
          <a:effectLst/>
        </p:spPr>
        <p:txBody>
          <a:bodyPr/>
          <a:lstStyle/>
          <a:p>
            <a:pPr fontAlgn="base">
              <a:spcBef>
                <a:spcPct val="0"/>
              </a:spcBef>
              <a:spcAft>
                <a:spcPct val="0"/>
              </a:spcAft>
            </a:pPr>
            <a:endParaRPr lang="en-US" sz="2400">
              <a:solidFill>
                <a:srgbClr val="000000"/>
              </a:solidFill>
            </a:endParaRPr>
          </a:p>
        </p:txBody>
      </p:sp>
      <p:sp>
        <p:nvSpPr>
          <p:cNvPr id="35" name="Oval 18"/>
          <p:cNvSpPr>
            <a:spLocks noChangeArrowheads="1"/>
          </p:cNvSpPr>
          <p:nvPr/>
        </p:nvSpPr>
        <p:spPr bwMode="auto">
          <a:xfrm>
            <a:off x="6851934" y="3327711"/>
            <a:ext cx="381000" cy="381000"/>
          </a:xfrm>
          <a:prstGeom prst="ellipse">
            <a:avLst/>
          </a:prstGeom>
          <a:solidFill>
            <a:schemeClr val="accent2"/>
          </a:solidFill>
          <a:ln w="9525">
            <a:solidFill>
              <a:schemeClr val="tx1"/>
            </a:solidFill>
            <a:round/>
            <a:headEnd/>
            <a:tailEnd/>
          </a:ln>
          <a:effectLst/>
        </p:spPr>
        <p:txBody>
          <a:bodyPr wrap="none" anchor="ctr"/>
          <a:lstStyle/>
          <a:p>
            <a:pPr algn="ctr" fontAlgn="base">
              <a:spcBef>
                <a:spcPct val="0"/>
              </a:spcBef>
              <a:spcAft>
                <a:spcPct val="0"/>
              </a:spcAft>
            </a:pPr>
            <a:endParaRPr lang="en-US" sz="2400">
              <a:solidFill>
                <a:srgbClr val="000000"/>
              </a:solidFill>
            </a:endParaRPr>
          </a:p>
        </p:txBody>
      </p:sp>
      <p:sp>
        <p:nvSpPr>
          <p:cNvPr id="36" name="Line 2"/>
          <p:cNvSpPr>
            <a:spLocks noChangeShapeType="1"/>
          </p:cNvSpPr>
          <p:nvPr/>
        </p:nvSpPr>
        <p:spPr bwMode="auto">
          <a:xfrm>
            <a:off x="8169922" y="2670486"/>
            <a:ext cx="457200" cy="838200"/>
          </a:xfrm>
          <a:prstGeom prst="line">
            <a:avLst/>
          </a:prstGeom>
          <a:noFill/>
          <a:ln w="38100">
            <a:solidFill>
              <a:schemeClr val="bg1"/>
            </a:solidFill>
            <a:round/>
            <a:headEnd/>
            <a:tailEnd type="triangle" w="med" len="med"/>
          </a:ln>
          <a:effectLst/>
        </p:spPr>
        <p:txBody>
          <a:bodyPr/>
          <a:lstStyle/>
          <a:p>
            <a:pPr fontAlgn="base">
              <a:spcBef>
                <a:spcPct val="0"/>
              </a:spcBef>
              <a:spcAft>
                <a:spcPct val="0"/>
              </a:spcAft>
            </a:pPr>
            <a:endParaRPr lang="en-US" sz="2400">
              <a:solidFill>
                <a:srgbClr val="000000"/>
              </a:solidFill>
            </a:endParaRPr>
          </a:p>
        </p:txBody>
      </p:sp>
      <p:sp>
        <p:nvSpPr>
          <p:cNvPr id="37" name="Oval 18"/>
          <p:cNvSpPr>
            <a:spLocks noChangeArrowheads="1"/>
          </p:cNvSpPr>
          <p:nvPr/>
        </p:nvSpPr>
        <p:spPr bwMode="auto">
          <a:xfrm flipV="1">
            <a:off x="8184209" y="2946711"/>
            <a:ext cx="381000" cy="381000"/>
          </a:xfrm>
          <a:prstGeom prst="ellipse">
            <a:avLst/>
          </a:prstGeom>
          <a:solidFill>
            <a:schemeClr val="accent2"/>
          </a:solidFill>
          <a:ln w="9525">
            <a:solidFill>
              <a:schemeClr val="tx1"/>
            </a:solidFill>
            <a:round/>
            <a:headEnd/>
            <a:tailEnd/>
          </a:ln>
          <a:effectLst/>
        </p:spPr>
        <p:txBody>
          <a:bodyPr wrap="none" anchor="ctr"/>
          <a:lstStyle/>
          <a:p>
            <a:pPr algn="ctr" fontAlgn="base">
              <a:spcBef>
                <a:spcPct val="0"/>
              </a:spcBef>
              <a:spcAft>
                <a:spcPct val="0"/>
              </a:spcAft>
            </a:pPr>
            <a:endParaRPr lang="en-US" sz="2400">
              <a:solidFill>
                <a:srgbClr val="000000"/>
              </a:solidFill>
            </a:endParaRPr>
          </a:p>
        </p:txBody>
      </p:sp>
      <mc:AlternateContent xmlns:mc="http://schemas.openxmlformats.org/markup-compatibility/2006" xmlns:a14="http://schemas.microsoft.com/office/drawing/2010/main">
        <mc:Choice Requires="a14">
          <p:sp>
            <p:nvSpPr>
              <p:cNvPr id="20" name="TextBox 19"/>
              <p:cNvSpPr txBox="1"/>
              <p:nvPr/>
            </p:nvSpPr>
            <p:spPr>
              <a:xfrm>
                <a:off x="3041145" y="2735970"/>
                <a:ext cx="930511" cy="523220"/>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r>
                        <a:rPr lang="en-US" sz="2800" i="1" smtClean="0">
                          <a:solidFill>
                            <a:prstClr val="white"/>
                          </a:solidFill>
                          <a:latin typeface="Cambria Math" panose="02040503050406030204" pitchFamily="18" charset="0"/>
                        </a:rPr>
                        <m:t>|</m:t>
                      </m:r>
                      <m:sSub>
                        <m:sSubPr>
                          <m:ctrlPr>
                            <a:rPr lang="en-US" sz="2800" i="1" smtClean="0">
                              <a:solidFill>
                                <a:prstClr val="white"/>
                              </a:solidFill>
                              <a:latin typeface="Cambria Math" panose="02040503050406030204" pitchFamily="18" charset="0"/>
                            </a:rPr>
                          </m:ctrlPr>
                        </m:sSubPr>
                        <m:e>
                          <m:r>
                            <a:rPr lang="en-US" sz="2800" i="1" smtClean="0">
                              <a:solidFill>
                                <a:prstClr val="white"/>
                              </a:solidFill>
                              <a:latin typeface="Cambria Math" panose="02040503050406030204" pitchFamily="18" charset="0"/>
                            </a:rPr>
                            <m:t>𝜓</m:t>
                          </m:r>
                        </m:e>
                        <m:sub>
                          <m:r>
                            <a:rPr lang="en-US" sz="2800" i="1" smtClean="0">
                              <a:solidFill>
                                <a:prstClr val="white"/>
                              </a:solidFill>
                              <a:latin typeface="Cambria Math" panose="02040503050406030204" pitchFamily="18" charset="0"/>
                            </a:rPr>
                            <m:t>0</m:t>
                          </m:r>
                        </m:sub>
                      </m:sSub>
                      <m:r>
                        <a:rPr lang="en-US" sz="2800" i="1" smtClean="0">
                          <a:solidFill>
                            <a:prstClr val="white"/>
                          </a:solidFill>
                          <a:latin typeface="Cambria Math" panose="02040503050406030204" pitchFamily="18" charset="0"/>
                        </a:rPr>
                        <m:t>〉</m:t>
                      </m:r>
                    </m:oMath>
                  </m:oMathPara>
                </a14:m>
                <a:endParaRPr lang="en-US" sz="2800" dirty="0">
                  <a:solidFill>
                    <a:prstClr val="white"/>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3041145" y="2735970"/>
                <a:ext cx="930511" cy="52322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304166" y="1382896"/>
                <a:ext cx="922240" cy="523220"/>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r>
                        <a:rPr lang="en-US" sz="2800" i="1" smtClean="0">
                          <a:solidFill>
                            <a:prstClr val="white"/>
                          </a:solidFill>
                          <a:latin typeface="Cambria Math" panose="02040503050406030204" pitchFamily="18" charset="0"/>
                        </a:rPr>
                        <m:t>|</m:t>
                      </m:r>
                      <m:sSub>
                        <m:sSubPr>
                          <m:ctrlPr>
                            <a:rPr lang="en-US" sz="2800" i="1" smtClean="0">
                              <a:solidFill>
                                <a:prstClr val="white"/>
                              </a:solidFill>
                              <a:latin typeface="Cambria Math" panose="02040503050406030204" pitchFamily="18" charset="0"/>
                            </a:rPr>
                          </m:ctrlPr>
                        </m:sSubPr>
                        <m:e>
                          <m:r>
                            <a:rPr lang="en-US" sz="2800" i="1" smtClean="0">
                              <a:solidFill>
                                <a:prstClr val="white"/>
                              </a:solidFill>
                              <a:latin typeface="Cambria Math" panose="02040503050406030204" pitchFamily="18" charset="0"/>
                            </a:rPr>
                            <m:t>𝜓</m:t>
                          </m:r>
                        </m:e>
                        <m:sub>
                          <m:r>
                            <a:rPr lang="en-US" sz="2800" i="1" smtClean="0">
                              <a:solidFill>
                                <a:prstClr val="white"/>
                              </a:solidFill>
                              <a:latin typeface="Cambria Math" panose="02040503050406030204" pitchFamily="18" charset="0"/>
                            </a:rPr>
                            <m:t>1</m:t>
                          </m:r>
                        </m:sub>
                      </m:sSub>
                      <m:r>
                        <a:rPr lang="en-US" sz="2800" i="1" smtClean="0">
                          <a:solidFill>
                            <a:prstClr val="white"/>
                          </a:solidFill>
                          <a:latin typeface="Cambria Math" panose="02040503050406030204" pitchFamily="18" charset="0"/>
                        </a:rPr>
                        <m:t>〉</m:t>
                      </m:r>
                    </m:oMath>
                  </m:oMathPara>
                </a14:m>
                <a:endParaRPr lang="en-US" sz="2800" dirty="0">
                  <a:solidFill>
                    <a:prstClr val="white"/>
                  </a:solidFil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304166" y="1382896"/>
                <a:ext cx="922240" cy="52322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4456423" y="4371088"/>
                <a:ext cx="916469" cy="523220"/>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r>
                        <a:rPr lang="en-US" sz="2800" i="1" smtClean="0">
                          <a:solidFill>
                            <a:prstClr val="white"/>
                          </a:solidFill>
                          <a:latin typeface="Cambria Math" panose="02040503050406030204" pitchFamily="18" charset="0"/>
                        </a:rPr>
                        <m:t>|</m:t>
                      </m:r>
                      <m:sSub>
                        <m:sSubPr>
                          <m:ctrlPr>
                            <a:rPr lang="en-US" sz="2800" i="1" smtClean="0">
                              <a:solidFill>
                                <a:prstClr val="white"/>
                              </a:solidFill>
                              <a:latin typeface="Cambria Math" panose="02040503050406030204" pitchFamily="18" charset="0"/>
                            </a:rPr>
                          </m:ctrlPr>
                        </m:sSubPr>
                        <m:e>
                          <m:r>
                            <a:rPr lang="en-US" sz="2800" i="1" smtClean="0">
                              <a:solidFill>
                                <a:prstClr val="white"/>
                              </a:solidFill>
                              <a:latin typeface="Cambria Math" panose="02040503050406030204" pitchFamily="18" charset="0"/>
                            </a:rPr>
                            <m:t>𝜓</m:t>
                          </m:r>
                        </m:e>
                        <m:sub>
                          <m:r>
                            <a:rPr lang="en-US" sz="2800" i="1" smtClean="0">
                              <a:solidFill>
                                <a:prstClr val="white"/>
                              </a:solidFill>
                              <a:latin typeface="Cambria Math" panose="02040503050406030204" pitchFamily="18" charset="0"/>
                            </a:rPr>
                            <m:t>4</m:t>
                          </m:r>
                        </m:sub>
                      </m:sSub>
                      <m:r>
                        <a:rPr lang="en-US" sz="2800" i="1" smtClean="0">
                          <a:solidFill>
                            <a:prstClr val="white"/>
                          </a:solidFill>
                          <a:latin typeface="Cambria Math" panose="02040503050406030204" pitchFamily="18" charset="0"/>
                        </a:rPr>
                        <m:t>〉</m:t>
                      </m:r>
                    </m:oMath>
                  </m:oMathPara>
                </a14:m>
                <a:endParaRPr lang="en-US" sz="2800" dirty="0">
                  <a:solidFill>
                    <a:prstClr val="white"/>
                  </a:solidFill>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4456423" y="4371088"/>
                <a:ext cx="916469" cy="52322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7196282" y="3944210"/>
                <a:ext cx="930511" cy="523220"/>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r>
                        <a:rPr lang="en-US" sz="2800" i="1" smtClean="0">
                          <a:solidFill>
                            <a:prstClr val="white"/>
                          </a:solidFill>
                          <a:latin typeface="Cambria Math" panose="02040503050406030204" pitchFamily="18" charset="0"/>
                        </a:rPr>
                        <m:t>|</m:t>
                      </m:r>
                      <m:sSub>
                        <m:sSubPr>
                          <m:ctrlPr>
                            <a:rPr lang="en-US" sz="2800" i="1" smtClean="0">
                              <a:solidFill>
                                <a:prstClr val="white"/>
                              </a:solidFill>
                              <a:latin typeface="Cambria Math" panose="02040503050406030204" pitchFamily="18" charset="0"/>
                            </a:rPr>
                          </m:ctrlPr>
                        </m:sSubPr>
                        <m:e>
                          <m:r>
                            <a:rPr lang="en-US" sz="2800" i="1" smtClean="0">
                              <a:solidFill>
                                <a:prstClr val="white"/>
                              </a:solidFill>
                              <a:latin typeface="Cambria Math" panose="02040503050406030204" pitchFamily="18" charset="0"/>
                            </a:rPr>
                            <m:t>𝜓</m:t>
                          </m:r>
                        </m:e>
                        <m:sub>
                          <m:r>
                            <a:rPr lang="en-US" sz="2800" i="1" smtClean="0">
                              <a:solidFill>
                                <a:prstClr val="white"/>
                              </a:solidFill>
                              <a:latin typeface="Cambria Math" panose="02040503050406030204" pitchFamily="18" charset="0"/>
                            </a:rPr>
                            <m:t>3</m:t>
                          </m:r>
                        </m:sub>
                      </m:sSub>
                      <m:r>
                        <a:rPr lang="en-US" sz="2800" i="1" smtClean="0">
                          <a:solidFill>
                            <a:prstClr val="white"/>
                          </a:solidFill>
                          <a:latin typeface="Cambria Math" panose="02040503050406030204" pitchFamily="18" charset="0"/>
                        </a:rPr>
                        <m:t>〉</m:t>
                      </m:r>
                    </m:oMath>
                  </m:oMathPara>
                </a14:m>
                <a:endParaRPr lang="en-US" sz="2800" dirty="0">
                  <a:solidFill>
                    <a:prstClr val="white"/>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7196282" y="3944210"/>
                <a:ext cx="930511" cy="52322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8532556" y="2212750"/>
                <a:ext cx="930511" cy="523220"/>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r>
                        <a:rPr lang="en-US" sz="2800" i="1" smtClean="0">
                          <a:solidFill>
                            <a:prstClr val="white"/>
                          </a:solidFill>
                          <a:latin typeface="Cambria Math" panose="02040503050406030204" pitchFamily="18" charset="0"/>
                        </a:rPr>
                        <m:t>|</m:t>
                      </m:r>
                      <m:sSub>
                        <m:sSubPr>
                          <m:ctrlPr>
                            <a:rPr lang="en-US" sz="2800" i="1" smtClean="0">
                              <a:solidFill>
                                <a:prstClr val="white"/>
                              </a:solidFill>
                              <a:latin typeface="Cambria Math" panose="02040503050406030204" pitchFamily="18" charset="0"/>
                            </a:rPr>
                          </m:ctrlPr>
                        </m:sSubPr>
                        <m:e>
                          <m:r>
                            <a:rPr lang="en-US" sz="2800" i="1" smtClean="0">
                              <a:solidFill>
                                <a:prstClr val="white"/>
                              </a:solidFill>
                              <a:latin typeface="Cambria Math" panose="02040503050406030204" pitchFamily="18" charset="0"/>
                            </a:rPr>
                            <m:t>𝜓</m:t>
                          </m:r>
                        </m:e>
                        <m:sub>
                          <m:r>
                            <a:rPr lang="en-US" sz="2800" i="1" smtClean="0">
                              <a:solidFill>
                                <a:prstClr val="white"/>
                              </a:solidFill>
                              <a:latin typeface="Cambria Math" panose="02040503050406030204" pitchFamily="18" charset="0"/>
                            </a:rPr>
                            <m:t>2</m:t>
                          </m:r>
                        </m:sub>
                      </m:sSub>
                      <m:r>
                        <a:rPr lang="en-US" sz="2800" i="1" smtClean="0">
                          <a:solidFill>
                            <a:prstClr val="white"/>
                          </a:solidFill>
                          <a:latin typeface="Cambria Math" panose="02040503050406030204" pitchFamily="18" charset="0"/>
                        </a:rPr>
                        <m:t>〉</m:t>
                      </m:r>
                    </m:oMath>
                  </m:oMathPara>
                </a14:m>
                <a:endParaRPr lang="en-US" sz="2800" dirty="0">
                  <a:solidFill>
                    <a:prstClr val="white"/>
                  </a:solidFill>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8532556" y="2212750"/>
                <a:ext cx="930511" cy="523220"/>
              </a:xfrm>
              <a:prstGeom prst="rect">
                <a:avLst/>
              </a:prstGeom>
              <a:blipFill rotWithShape="0">
                <a:blip r:embed="rId8"/>
                <a:stretch>
                  <a:fillRect/>
                </a:stretch>
              </a:blipFill>
            </p:spPr>
            <p:txBody>
              <a:bodyPr/>
              <a:lstStyle/>
              <a:p>
                <a:r>
                  <a:rPr lang="en-US">
                    <a:noFill/>
                  </a:rPr>
                  <a:t> </a:t>
                </a:r>
              </a:p>
            </p:txBody>
          </p:sp>
        </mc:Fallback>
      </mc:AlternateContent>
      <p:sp>
        <p:nvSpPr>
          <p:cNvPr id="43" name="TextBox 42"/>
          <p:cNvSpPr txBox="1"/>
          <p:nvPr/>
        </p:nvSpPr>
        <p:spPr>
          <a:xfrm>
            <a:off x="-6958" y="6491578"/>
            <a:ext cx="2525756" cy="338554"/>
          </a:xfrm>
          <a:prstGeom prst="rect">
            <a:avLst/>
          </a:prstGeom>
          <a:noFill/>
        </p:spPr>
        <p:txBody>
          <a:bodyPr wrap="none" rtlCol="0">
            <a:spAutoFit/>
          </a:bodyPr>
          <a:lstStyle/>
          <a:p>
            <a:r>
              <a:rPr lang="en-US" sz="1600" dirty="0" smtClean="0">
                <a:solidFill>
                  <a:prstClr val="white"/>
                </a:solidFill>
                <a:latin typeface="Segoe UI" pitchFamily="34" charset="0"/>
                <a:ea typeface="Segoe UI" pitchFamily="34" charset="0"/>
                <a:cs typeface="Segoe UI" pitchFamily="34" charset="0"/>
              </a:rPr>
              <a:t>Thanks to Rob Schoelkopf</a:t>
            </a:r>
            <a:endParaRPr lang="en-US" sz="1600" dirty="0">
              <a:solidFill>
                <a:prstClr val="white"/>
              </a:solidFill>
              <a:latin typeface="Segoe UI" pitchFamily="34" charset="0"/>
              <a:ea typeface="Segoe UI" pitchFamily="34" charset="0"/>
              <a:cs typeface="Segoe UI" pitchFamily="34" charset="0"/>
            </a:endParaRPr>
          </a:p>
        </p:txBody>
      </p:sp>
      <p:cxnSp>
        <p:nvCxnSpPr>
          <p:cNvPr id="7" name="Straight Arrow Connector 6"/>
          <p:cNvCxnSpPr/>
          <p:nvPr/>
        </p:nvCxnSpPr>
        <p:spPr>
          <a:xfrm flipV="1">
            <a:off x="4979456" y="2442754"/>
            <a:ext cx="1019991" cy="50395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7407047" y="3298953"/>
            <a:ext cx="679123" cy="2412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6018455" y="2812559"/>
            <a:ext cx="285711" cy="12664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6982178" y="2614619"/>
            <a:ext cx="1023228" cy="2303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5107297" y="3189388"/>
            <a:ext cx="432008" cy="8218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6122337" y="4019942"/>
            <a:ext cx="514743" cy="4282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flipV="1">
            <a:off x="6585234" y="2692673"/>
            <a:ext cx="401628" cy="4681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80386" y="4637047"/>
            <a:ext cx="2188741" cy="954107"/>
          </a:xfrm>
          <a:prstGeom prst="rect">
            <a:avLst/>
          </a:prstGeom>
          <a:noFill/>
        </p:spPr>
        <p:txBody>
          <a:bodyPr wrap="none" rtlCol="0">
            <a:spAutoFit/>
          </a:bodyPr>
          <a:lstStyle/>
          <a:p>
            <a:r>
              <a:rPr lang="en-US" sz="2800" dirty="0">
                <a:solidFill>
                  <a:srgbClr val="FFC000"/>
                </a:solidFill>
              </a:rPr>
              <a:t>D</a:t>
            </a:r>
            <a:r>
              <a:rPr lang="en-US" sz="2800" dirty="0" smtClean="0">
                <a:solidFill>
                  <a:srgbClr val="FFC000"/>
                </a:solidFill>
              </a:rPr>
              <a:t>ecoherence </a:t>
            </a:r>
          </a:p>
          <a:p>
            <a:r>
              <a:rPr lang="en-US" sz="2800" dirty="0" smtClean="0">
                <a:solidFill>
                  <a:srgbClr val="FFC000"/>
                </a:solidFill>
              </a:rPr>
              <a:t>and errors!</a:t>
            </a:r>
            <a:endParaRPr lang="en-US" sz="2800" dirty="0">
              <a:solidFill>
                <a:srgbClr val="FFC000"/>
              </a:solidFill>
            </a:endParaRPr>
          </a:p>
        </p:txBody>
      </p:sp>
      <p:sp>
        <p:nvSpPr>
          <p:cNvPr id="3" name="Cloud 2"/>
          <p:cNvSpPr/>
          <p:nvPr/>
        </p:nvSpPr>
        <p:spPr>
          <a:xfrm>
            <a:off x="3041145" y="1060196"/>
            <a:ext cx="6520866" cy="4553664"/>
          </a:xfrm>
          <a:prstGeom prst="cloud">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Explosion 1 3"/>
          <p:cNvSpPr/>
          <p:nvPr/>
        </p:nvSpPr>
        <p:spPr>
          <a:xfrm>
            <a:off x="2369127" y="4715298"/>
            <a:ext cx="526473" cy="660266"/>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Explosion 1 55"/>
          <p:cNvSpPr/>
          <p:nvPr/>
        </p:nvSpPr>
        <p:spPr>
          <a:xfrm>
            <a:off x="2979927" y="5045431"/>
            <a:ext cx="526473" cy="660266"/>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7" name="Explosion 1 56"/>
          <p:cNvSpPr/>
          <p:nvPr/>
        </p:nvSpPr>
        <p:spPr>
          <a:xfrm>
            <a:off x="2629869" y="3972432"/>
            <a:ext cx="526473" cy="660266"/>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58" name="Straight Arrow Connector 57"/>
          <p:cNvCxnSpPr/>
          <p:nvPr/>
        </p:nvCxnSpPr>
        <p:spPr>
          <a:xfrm flipV="1">
            <a:off x="3546606" y="4448168"/>
            <a:ext cx="641402" cy="77089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3213771" y="4079019"/>
            <a:ext cx="834687" cy="19841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3030773" y="4302565"/>
            <a:ext cx="899311" cy="65117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9234534" y="1014885"/>
            <a:ext cx="2848665" cy="954107"/>
          </a:xfrm>
          <a:prstGeom prst="rect">
            <a:avLst/>
          </a:prstGeom>
          <a:noFill/>
        </p:spPr>
        <p:txBody>
          <a:bodyPr wrap="none" rtlCol="0">
            <a:spAutoFit/>
          </a:bodyPr>
          <a:lstStyle/>
          <a:p>
            <a:r>
              <a:rPr lang="en-US" sz="2800" dirty="0" smtClean="0">
                <a:solidFill>
                  <a:srgbClr val="FFC000"/>
                </a:solidFill>
              </a:rPr>
              <a:t>Need strongly</a:t>
            </a:r>
          </a:p>
          <a:p>
            <a:r>
              <a:rPr lang="en-US" sz="2800" dirty="0">
                <a:solidFill>
                  <a:srgbClr val="FFC000"/>
                </a:solidFill>
              </a:rPr>
              <a:t>i</a:t>
            </a:r>
            <a:r>
              <a:rPr lang="en-US" sz="2800" dirty="0" smtClean="0">
                <a:solidFill>
                  <a:srgbClr val="FFC000"/>
                </a:solidFill>
              </a:rPr>
              <a:t>nteracting system</a:t>
            </a:r>
          </a:p>
        </p:txBody>
      </p:sp>
      <p:sp>
        <p:nvSpPr>
          <p:cNvPr id="62" name="TextBox 61"/>
          <p:cNvSpPr txBox="1"/>
          <p:nvPr/>
        </p:nvSpPr>
        <p:spPr>
          <a:xfrm>
            <a:off x="545292" y="986406"/>
            <a:ext cx="2353721" cy="954107"/>
          </a:xfrm>
          <a:prstGeom prst="rect">
            <a:avLst/>
          </a:prstGeom>
          <a:noFill/>
        </p:spPr>
        <p:txBody>
          <a:bodyPr wrap="none" rtlCol="0">
            <a:spAutoFit/>
          </a:bodyPr>
          <a:lstStyle/>
          <a:p>
            <a:r>
              <a:rPr lang="en-US" sz="2800" dirty="0" smtClean="0">
                <a:solidFill>
                  <a:srgbClr val="FFC000"/>
                </a:solidFill>
              </a:rPr>
              <a:t>Need coherent</a:t>
            </a:r>
          </a:p>
          <a:p>
            <a:r>
              <a:rPr lang="en-US" sz="2800" dirty="0" smtClean="0">
                <a:solidFill>
                  <a:srgbClr val="FFC000"/>
                </a:solidFill>
              </a:rPr>
              <a:t>control</a:t>
            </a:r>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72357" y="1515177"/>
            <a:ext cx="1064001" cy="1064001"/>
          </a:xfrm>
          <a:prstGeom prst="rect">
            <a:avLst/>
          </a:prstGeom>
        </p:spPr>
      </p:pic>
      <p:cxnSp>
        <p:nvCxnSpPr>
          <p:cNvPr id="64" name="Straight Arrow Connector 63"/>
          <p:cNvCxnSpPr/>
          <p:nvPr/>
        </p:nvCxnSpPr>
        <p:spPr>
          <a:xfrm>
            <a:off x="2896877" y="2158992"/>
            <a:ext cx="1273979" cy="302711"/>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8685995" y="4130983"/>
            <a:ext cx="3399777" cy="3108543"/>
          </a:xfrm>
          <a:prstGeom prst="rect">
            <a:avLst/>
          </a:prstGeom>
          <a:noFill/>
        </p:spPr>
        <p:txBody>
          <a:bodyPr wrap="none" rtlCol="0">
            <a:spAutoFit/>
          </a:bodyPr>
          <a:lstStyle/>
          <a:p>
            <a:r>
              <a:rPr lang="en-US" sz="2800" dirty="0" smtClean="0">
                <a:solidFill>
                  <a:srgbClr val="FFC000"/>
                </a:solidFill>
              </a:rPr>
              <a:t>Avoid interaction with</a:t>
            </a:r>
          </a:p>
          <a:p>
            <a:r>
              <a:rPr lang="en-US" sz="2800" dirty="0">
                <a:solidFill>
                  <a:srgbClr val="FFC000"/>
                </a:solidFill>
              </a:rPr>
              <a:t>o</a:t>
            </a:r>
            <a:r>
              <a:rPr lang="en-US" sz="2800" dirty="0" smtClean="0">
                <a:solidFill>
                  <a:srgbClr val="FFC000"/>
                </a:solidFill>
              </a:rPr>
              <a:t>utside environment!</a:t>
            </a:r>
          </a:p>
          <a:p>
            <a:endParaRPr lang="en-US" sz="2800" dirty="0">
              <a:solidFill>
                <a:srgbClr val="FFC000"/>
              </a:solidFill>
            </a:endParaRPr>
          </a:p>
          <a:p>
            <a:r>
              <a:rPr lang="en-US" sz="2800" dirty="0" smtClean="0">
                <a:solidFill>
                  <a:srgbClr val="FFC000"/>
                </a:solidFill>
              </a:rPr>
              <a:t>Can’t perform an </a:t>
            </a:r>
          </a:p>
          <a:p>
            <a:r>
              <a:rPr lang="en-US" sz="2800" dirty="0" smtClean="0">
                <a:solidFill>
                  <a:srgbClr val="FFC000"/>
                </a:solidFill>
              </a:rPr>
              <a:t>arbitrary size unitary!</a:t>
            </a:r>
          </a:p>
          <a:p>
            <a:r>
              <a:rPr lang="en-US" sz="2800" dirty="0" smtClean="0">
                <a:solidFill>
                  <a:srgbClr val="FFC000"/>
                </a:solidFill>
              </a:rPr>
              <a:t>(coming in Part II)</a:t>
            </a:r>
          </a:p>
          <a:p>
            <a:endParaRPr lang="en-US" sz="2800" dirty="0" smtClean="0">
              <a:solidFill>
                <a:srgbClr val="FFC000"/>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3250889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6" grpId="0" animBg="1"/>
      <p:bldP spid="57" grpId="0" animBg="1"/>
      <p:bldP spid="61" grpId="0"/>
      <p:bldP spid="62" grpId="0"/>
      <p:bldP spid="65"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11200" y="63500"/>
            <a:ext cx="8229600" cy="990600"/>
          </a:xfrm>
        </p:spPr>
        <p:txBody>
          <a:bodyPr/>
          <a:lstStyle/>
          <a:p>
            <a:pPr algn="ctr"/>
            <a:r>
              <a:rPr lang="en-US" dirty="0" smtClean="0">
                <a:solidFill>
                  <a:schemeClr val="bg1"/>
                </a:solidFill>
              </a:rPr>
              <a:t>Classical Error Correction</a:t>
            </a:r>
            <a:endParaRPr lang="en-US" dirty="0">
              <a:solidFill>
                <a:schemeClr val="bg1"/>
              </a:solidFill>
            </a:endParaRPr>
          </a:p>
        </p:txBody>
      </p:sp>
      <p:sp>
        <p:nvSpPr>
          <p:cNvPr id="41" name="TextBox 40"/>
          <p:cNvSpPr txBox="1"/>
          <p:nvPr/>
        </p:nvSpPr>
        <p:spPr>
          <a:xfrm>
            <a:off x="6819355" y="1637308"/>
            <a:ext cx="2569613" cy="707886"/>
          </a:xfrm>
          <a:prstGeom prst="rect">
            <a:avLst/>
          </a:prstGeom>
          <a:noFill/>
        </p:spPr>
        <p:txBody>
          <a:bodyPr wrap="none" rtlCol="0">
            <a:spAutoFit/>
          </a:bodyPr>
          <a:lstStyle/>
          <a:p>
            <a:pPr algn="ctr" defTabSz="457200"/>
            <a:r>
              <a:rPr lang="en-US" sz="2000" dirty="0">
                <a:solidFill>
                  <a:prstClr val="white"/>
                </a:solidFill>
              </a:rPr>
              <a:t>Probability </a:t>
            </a:r>
            <a:r>
              <a:rPr lang="en-US" sz="2000" i="1" dirty="0">
                <a:solidFill>
                  <a:prstClr val="white"/>
                </a:solidFill>
              </a:rPr>
              <a:t>p</a:t>
            </a:r>
            <a:r>
              <a:rPr lang="en-US" sz="2000" dirty="0">
                <a:solidFill>
                  <a:prstClr val="white"/>
                </a:solidFill>
              </a:rPr>
              <a:t> of having </a:t>
            </a:r>
          </a:p>
          <a:p>
            <a:pPr algn="ctr" defTabSz="457200"/>
            <a:r>
              <a:rPr lang="en-US" sz="2000" dirty="0">
                <a:solidFill>
                  <a:prstClr val="white"/>
                </a:solidFill>
              </a:rPr>
              <a:t>a bit flipped</a:t>
            </a:r>
          </a:p>
        </p:txBody>
      </p:sp>
      <p:grpSp>
        <p:nvGrpSpPr>
          <p:cNvPr id="3" name="Group 2"/>
          <p:cNvGrpSpPr/>
          <p:nvPr/>
        </p:nvGrpSpPr>
        <p:grpSpPr>
          <a:xfrm>
            <a:off x="1808629" y="2913336"/>
            <a:ext cx="8033225" cy="1271679"/>
            <a:chOff x="839383" y="3314481"/>
            <a:chExt cx="8033225" cy="1271679"/>
          </a:xfrm>
        </p:grpSpPr>
        <p:grpSp>
          <p:nvGrpSpPr>
            <p:cNvPr id="4" name="Group 8"/>
            <p:cNvGrpSpPr/>
            <p:nvPr/>
          </p:nvGrpSpPr>
          <p:grpSpPr>
            <a:xfrm>
              <a:off x="3880795" y="3755163"/>
              <a:ext cx="1220206" cy="830997"/>
              <a:chOff x="3517646" y="2130720"/>
              <a:chExt cx="1220206" cy="830997"/>
            </a:xfrm>
          </p:grpSpPr>
          <p:sp>
            <p:nvSpPr>
              <p:cNvPr id="5" name="TextBox 4"/>
              <p:cNvSpPr txBox="1"/>
              <p:nvPr/>
            </p:nvSpPr>
            <p:spPr>
              <a:xfrm>
                <a:off x="3517646" y="2130720"/>
                <a:ext cx="1220206" cy="830997"/>
              </a:xfrm>
              <a:prstGeom prst="rect">
                <a:avLst/>
              </a:prstGeom>
              <a:noFill/>
            </p:spPr>
            <p:txBody>
              <a:bodyPr wrap="none" rtlCol="0">
                <a:spAutoFit/>
              </a:bodyPr>
              <a:lstStyle/>
              <a:p>
                <a:pPr defTabSz="457200"/>
                <a:r>
                  <a:rPr lang="en-US" sz="2400" dirty="0">
                    <a:solidFill>
                      <a:prstClr val="white"/>
                    </a:solidFill>
                  </a:rPr>
                  <a:t>0      000</a:t>
                </a:r>
              </a:p>
              <a:p>
                <a:pPr defTabSz="457200"/>
                <a:r>
                  <a:rPr lang="en-US" sz="2400" dirty="0">
                    <a:solidFill>
                      <a:prstClr val="white"/>
                    </a:solidFill>
                  </a:rPr>
                  <a:t>1      111</a:t>
                </a:r>
              </a:p>
            </p:txBody>
          </p:sp>
          <p:cxnSp>
            <p:nvCxnSpPr>
              <p:cNvPr id="6" name="Straight Arrow Connector 5"/>
              <p:cNvCxnSpPr/>
              <p:nvPr/>
            </p:nvCxnSpPr>
            <p:spPr>
              <a:xfrm>
                <a:off x="3899402" y="2366023"/>
                <a:ext cx="289274" cy="0"/>
              </a:xfrm>
              <a:prstGeom prst="straightConnector1">
                <a:avLst/>
              </a:prstGeom>
              <a:ln w="19050" cmpd="sng">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3899402" y="2744029"/>
                <a:ext cx="289274" cy="0"/>
              </a:xfrm>
              <a:prstGeom prst="straightConnector1">
                <a:avLst/>
              </a:prstGeom>
              <a:ln w="19050" cmpd="sng">
                <a:solidFill>
                  <a:schemeClr val="bg1"/>
                </a:solidFill>
                <a:tailEnd type="arrow"/>
              </a:ln>
            </p:spPr>
            <p:style>
              <a:lnRef idx="2">
                <a:schemeClr val="accent1"/>
              </a:lnRef>
              <a:fillRef idx="0">
                <a:schemeClr val="accent1"/>
              </a:fillRef>
              <a:effectRef idx="1">
                <a:schemeClr val="accent1"/>
              </a:effectRef>
              <a:fontRef idx="minor">
                <a:schemeClr val="tx1"/>
              </a:fontRef>
            </p:style>
          </p:cxnSp>
        </p:grpSp>
        <p:sp>
          <p:nvSpPr>
            <p:cNvPr id="49" name="TextBox 48"/>
            <p:cNvSpPr txBox="1"/>
            <p:nvPr/>
          </p:nvSpPr>
          <p:spPr>
            <a:xfrm>
              <a:off x="839383" y="3314481"/>
              <a:ext cx="8033225" cy="523220"/>
            </a:xfrm>
            <a:prstGeom prst="rect">
              <a:avLst/>
            </a:prstGeom>
            <a:noFill/>
          </p:spPr>
          <p:txBody>
            <a:bodyPr wrap="none" rtlCol="0">
              <a:spAutoFit/>
            </a:bodyPr>
            <a:lstStyle/>
            <a:p>
              <a:pPr defTabSz="457200"/>
              <a:r>
                <a:rPr lang="en-US" sz="2800" b="1" dirty="0">
                  <a:solidFill>
                    <a:prstClr val="white"/>
                  </a:solidFill>
                </a:rPr>
                <a:t>Repetition code</a:t>
              </a:r>
              <a:r>
                <a:rPr lang="en-US" sz="2800" dirty="0">
                  <a:solidFill>
                    <a:prstClr val="white"/>
                  </a:solidFill>
                </a:rPr>
                <a:t>: redundantly encode, majority voting</a:t>
              </a:r>
            </a:p>
          </p:txBody>
        </p:sp>
      </p:grpSp>
      <p:sp>
        <p:nvSpPr>
          <p:cNvPr id="50" name="TextBox 49"/>
          <p:cNvSpPr txBox="1"/>
          <p:nvPr/>
        </p:nvSpPr>
        <p:spPr>
          <a:xfrm>
            <a:off x="3456136" y="4256358"/>
            <a:ext cx="4290405" cy="400110"/>
          </a:xfrm>
          <a:prstGeom prst="rect">
            <a:avLst/>
          </a:prstGeom>
          <a:noFill/>
        </p:spPr>
        <p:txBody>
          <a:bodyPr wrap="none" rtlCol="0">
            <a:spAutoFit/>
          </a:bodyPr>
          <a:lstStyle/>
          <a:p>
            <a:pPr algn="ctr" defTabSz="457200"/>
            <a:r>
              <a:rPr lang="en-US" sz="2000" dirty="0">
                <a:solidFill>
                  <a:prstClr val="white"/>
                </a:solidFill>
              </a:rPr>
              <a:t>Reduces classical error rate to 3</a:t>
            </a:r>
            <a:r>
              <a:rPr lang="en-US" sz="2000" i="1" dirty="0">
                <a:solidFill>
                  <a:prstClr val="white"/>
                </a:solidFill>
              </a:rPr>
              <a:t>p</a:t>
            </a:r>
            <a:r>
              <a:rPr lang="en-US" sz="2000" baseline="30000" dirty="0">
                <a:solidFill>
                  <a:prstClr val="white"/>
                </a:solidFill>
              </a:rPr>
              <a:t>2</a:t>
            </a:r>
            <a:r>
              <a:rPr lang="en-US" sz="2000" dirty="0">
                <a:solidFill>
                  <a:prstClr val="white"/>
                </a:solidFill>
              </a:rPr>
              <a:t> – 2</a:t>
            </a:r>
            <a:r>
              <a:rPr lang="en-US" sz="2000" i="1" dirty="0">
                <a:solidFill>
                  <a:prstClr val="white"/>
                </a:solidFill>
              </a:rPr>
              <a:t>p</a:t>
            </a:r>
            <a:r>
              <a:rPr lang="en-US" sz="2000" baseline="30000" dirty="0">
                <a:solidFill>
                  <a:prstClr val="white"/>
                </a:solidFill>
              </a:rPr>
              <a:t>3</a:t>
            </a:r>
          </a:p>
        </p:txBody>
      </p:sp>
      <p:grpSp>
        <p:nvGrpSpPr>
          <p:cNvPr id="7" name="Group 58"/>
          <p:cNvGrpSpPr/>
          <p:nvPr/>
        </p:nvGrpSpPr>
        <p:grpSpPr>
          <a:xfrm>
            <a:off x="3529360" y="1231900"/>
            <a:ext cx="2827848" cy="1610100"/>
            <a:chOff x="3168459" y="1633045"/>
            <a:chExt cx="2827848" cy="1610100"/>
          </a:xfrm>
        </p:grpSpPr>
        <p:grpSp>
          <p:nvGrpSpPr>
            <p:cNvPr id="9" name="Group 50"/>
            <p:cNvGrpSpPr/>
            <p:nvPr/>
          </p:nvGrpSpPr>
          <p:grpSpPr>
            <a:xfrm>
              <a:off x="3663980" y="1633045"/>
              <a:ext cx="1800361" cy="1610100"/>
              <a:chOff x="2926411" y="1633045"/>
              <a:chExt cx="1800361" cy="1610100"/>
            </a:xfrm>
          </p:grpSpPr>
          <p:sp>
            <p:nvSpPr>
              <p:cNvPr id="35" name="TextBox 34"/>
              <p:cNvSpPr txBox="1"/>
              <p:nvPr/>
            </p:nvSpPr>
            <p:spPr>
              <a:xfrm>
                <a:off x="3584496" y="1633045"/>
                <a:ext cx="490840" cy="369332"/>
              </a:xfrm>
              <a:prstGeom prst="rect">
                <a:avLst/>
              </a:prstGeom>
              <a:noFill/>
            </p:spPr>
            <p:txBody>
              <a:bodyPr wrap="none" rtlCol="0">
                <a:spAutoFit/>
              </a:bodyPr>
              <a:lstStyle/>
              <a:p>
                <a:pPr defTabSz="457200"/>
                <a:r>
                  <a:rPr lang="en-US" dirty="0">
                    <a:solidFill>
                      <a:prstClr val="white"/>
                    </a:solidFill>
                  </a:rPr>
                  <a:t>1-</a:t>
                </a:r>
                <a:r>
                  <a:rPr lang="en-US" i="1" dirty="0">
                    <a:solidFill>
                      <a:prstClr val="white"/>
                    </a:solidFill>
                  </a:rPr>
                  <a:t>p</a:t>
                </a:r>
              </a:p>
            </p:txBody>
          </p:sp>
          <p:grpSp>
            <p:nvGrpSpPr>
              <p:cNvPr id="10" name="Group 45"/>
              <p:cNvGrpSpPr/>
              <p:nvPr/>
            </p:nvGrpSpPr>
            <p:grpSpPr>
              <a:xfrm>
                <a:off x="2926411" y="1754832"/>
                <a:ext cx="1800361" cy="1488313"/>
                <a:chOff x="2926411" y="1754832"/>
                <a:chExt cx="1800361" cy="1488313"/>
              </a:xfrm>
            </p:grpSpPr>
            <p:sp>
              <p:nvSpPr>
                <p:cNvPr id="13" name="TextBox 12"/>
                <p:cNvSpPr txBox="1"/>
                <p:nvPr/>
              </p:nvSpPr>
              <p:spPr>
                <a:xfrm>
                  <a:off x="2926411" y="1754832"/>
                  <a:ext cx="340158" cy="461665"/>
                </a:xfrm>
                <a:prstGeom prst="rect">
                  <a:avLst/>
                </a:prstGeom>
                <a:noFill/>
              </p:spPr>
              <p:txBody>
                <a:bodyPr wrap="none" rtlCol="0">
                  <a:spAutoFit/>
                </a:bodyPr>
                <a:lstStyle/>
                <a:p>
                  <a:pPr defTabSz="457200"/>
                  <a:r>
                    <a:rPr lang="en-US" sz="2400" dirty="0">
                      <a:solidFill>
                        <a:prstClr val="white"/>
                      </a:solidFill>
                    </a:rPr>
                    <a:t>0</a:t>
                  </a:r>
                </a:p>
              </p:txBody>
            </p:sp>
            <p:sp>
              <p:nvSpPr>
                <p:cNvPr id="14" name="TextBox 13"/>
                <p:cNvSpPr txBox="1"/>
                <p:nvPr/>
              </p:nvSpPr>
              <p:spPr>
                <a:xfrm>
                  <a:off x="2926411" y="2637314"/>
                  <a:ext cx="340158" cy="461665"/>
                </a:xfrm>
                <a:prstGeom prst="rect">
                  <a:avLst/>
                </a:prstGeom>
                <a:noFill/>
              </p:spPr>
              <p:txBody>
                <a:bodyPr wrap="none" rtlCol="0">
                  <a:spAutoFit/>
                </a:bodyPr>
                <a:lstStyle/>
                <a:p>
                  <a:pPr defTabSz="457200"/>
                  <a:r>
                    <a:rPr lang="en-US" sz="2400" dirty="0">
                      <a:solidFill>
                        <a:prstClr val="white"/>
                      </a:solidFill>
                    </a:rPr>
                    <a:t>1</a:t>
                  </a:r>
                </a:p>
              </p:txBody>
            </p:sp>
            <p:cxnSp>
              <p:nvCxnSpPr>
                <p:cNvPr id="16" name="Straight Arrow Connector 15"/>
                <p:cNvCxnSpPr>
                  <a:stCxn id="13" idx="3"/>
                  <a:endCxn id="19" idx="1"/>
                </p:cNvCxnSpPr>
                <p:nvPr/>
              </p:nvCxnSpPr>
              <p:spPr>
                <a:xfrm>
                  <a:off x="3266569" y="1985665"/>
                  <a:ext cx="1120045" cy="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386614" y="2637314"/>
                  <a:ext cx="340158" cy="461665"/>
                </a:xfrm>
                <a:prstGeom prst="rect">
                  <a:avLst/>
                </a:prstGeom>
                <a:noFill/>
              </p:spPr>
              <p:txBody>
                <a:bodyPr wrap="none" rtlCol="0">
                  <a:spAutoFit/>
                </a:bodyPr>
                <a:lstStyle/>
                <a:p>
                  <a:pPr defTabSz="457200"/>
                  <a:r>
                    <a:rPr lang="en-US" sz="2400" dirty="0">
                      <a:solidFill>
                        <a:prstClr val="white"/>
                      </a:solidFill>
                    </a:rPr>
                    <a:t>1</a:t>
                  </a:r>
                </a:p>
              </p:txBody>
            </p:sp>
            <p:sp>
              <p:nvSpPr>
                <p:cNvPr id="19" name="TextBox 18"/>
                <p:cNvSpPr txBox="1"/>
                <p:nvPr/>
              </p:nvSpPr>
              <p:spPr>
                <a:xfrm>
                  <a:off x="4386614" y="1754832"/>
                  <a:ext cx="340158" cy="461665"/>
                </a:xfrm>
                <a:prstGeom prst="rect">
                  <a:avLst/>
                </a:prstGeom>
                <a:noFill/>
              </p:spPr>
              <p:txBody>
                <a:bodyPr wrap="none" rtlCol="0">
                  <a:spAutoFit/>
                </a:bodyPr>
                <a:lstStyle/>
                <a:p>
                  <a:pPr defTabSz="457200"/>
                  <a:r>
                    <a:rPr lang="en-US" sz="2400" dirty="0">
                      <a:solidFill>
                        <a:prstClr val="white"/>
                      </a:solidFill>
                    </a:rPr>
                    <a:t>0</a:t>
                  </a:r>
                </a:p>
              </p:txBody>
            </p:sp>
            <p:cxnSp>
              <p:nvCxnSpPr>
                <p:cNvPr id="22" name="Straight Arrow Connector 21"/>
                <p:cNvCxnSpPr/>
                <p:nvPr/>
              </p:nvCxnSpPr>
              <p:spPr>
                <a:xfrm>
                  <a:off x="3282248" y="2097299"/>
                  <a:ext cx="1104366" cy="651750"/>
                </a:xfrm>
                <a:prstGeom prst="straightConnector1">
                  <a:avLst/>
                </a:prstGeom>
                <a:ln w="12700" cmpd="sng">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4" idx="3"/>
                  <a:endCxn id="18" idx="1"/>
                </p:cNvCxnSpPr>
                <p:nvPr/>
              </p:nvCxnSpPr>
              <p:spPr>
                <a:xfrm>
                  <a:off x="3266569" y="2868147"/>
                  <a:ext cx="1120045" cy="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3282248" y="2097299"/>
                  <a:ext cx="1104366" cy="646331"/>
                </a:xfrm>
                <a:prstGeom prst="straightConnector1">
                  <a:avLst/>
                </a:prstGeom>
                <a:ln w="12700" cmpd="sng">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3592843" y="2873813"/>
                  <a:ext cx="490840" cy="369332"/>
                </a:xfrm>
                <a:prstGeom prst="rect">
                  <a:avLst/>
                </a:prstGeom>
                <a:noFill/>
              </p:spPr>
              <p:txBody>
                <a:bodyPr wrap="none" rtlCol="0">
                  <a:spAutoFit/>
                </a:bodyPr>
                <a:lstStyle/>
                <a:p>
                  <a:pPr defTabSz="457200"/>
                  <a:r>
                    <a:rPr lang="en-US" dirty="0">
                      <a:solidFill>
                        <a:prstClr val="white"/>
                      </a:solidFill>
                    </a:rPr>
                    <a:t>1-</a:t>
                  </a:r>
                  <a:r>
                    <a:rPr lang="en-US" i="1" dirty="0">
                      <a:solidFill>
                        <a:prstClr val="white"/>
                      </a:solidFill>
                    </a:rPr>
                    <a:t>p</a:t>
                  </a:r>
                </a:p>
              </p:txBody>
            </p:sp>
            <p:sp>
              <p:nvSpPr>
                <p:cNvPr id="37" name="TextBox 36"/>
                <p:cNvSpPr txBox="1"/>
                <p:nvPr/>
              </p:nvSpPr>
              <p:spPr>
                <a:xfrm rot="2085252">
                  <a:off x="3471762" y="2097299"/>
                  <a:ext cx="184666" cy="369332"/>
                </a:xfrm>
                <a:prstGeom prst="rect">
                  <a:avLst/>
                </a:prstGeom>
                <a:noFill/>
              </p:spPr>
              <p:txBody>
                <a:bodyPr wrap="none" rtlCol="0">
                  <a:spAutoFit/>
                </a:bodyPr>
                <a:lstStyle/>
                <a:p>
                  <a:pPr defTabSz="457200"/>
                  <a:endParaRPr lang="en-US" dirty="0">
                    <a:solidFill>
                      <a:prstClr val="white"/>
                    </a:solidFill>
                  </a:endParaRPr>
                </a:p>
              </p:txBody>
            </p:sp>
            <p:sp>
              <p:nvSpPr>
                <p:cNvPr id="39" name="TextBox 38"/>
                <p:cNvSpPr txBox="1"/>
                <p:nvPr/>
              </p:nvSpPr>
              <p:spPr>
                <a:xfrm>
                  <a:off x="3689475" y="2027471"/>
                  <a:ext cx="303288" cy="369332"/>
                </a:xfrm>
                <a:prstGeom prst="rect">
                  <a:avLst/>
                </a:prstGeom>
                <a:noFill/>
              </p:spPr>
              <p:txBody>
                <a:bodyPr wrap="none" rtlCol="0">
                  <a:spAutoFit/>
                </a:bodyPr>
                <a:lstStyle/>
                <a:p>
                  <a:pPr defTabSz="457200"/>
                  <a:r>
                    <a:rPr lang="en-US" i="1" dirty="0">
                      <a:solidFill>
                        <a:prstClr val="white"/>
                      </a:solidFill>
                    </a:rPr>
                    <a:t>p</a:t>
                  </a:r>
                </a:p>
              </p:txBody>
            </p:sp>
            <p:sp>
              <p:nvSpPr>
                <p:cNvPr id="40" name="TextBox 39"/>
                <p:cNvSpPr txBox="1"/>
                <p:nvPr/>
              </p:nvSpPr>
              <p:spPr>
                <a:xfrm>
                  <a:off x="3689475" y="2387087"/>
                  <a:ext cx="303288" cy="369332"/>
                </a:xfrm>
                <a:prstGeom prst="rect">
                  <a:avLst/>
                </a:prstGeom>
                <a:noFill/>
              </p:spPr>
              <p:txBody>
                <a:bodyPr wrap="none" rtlCol="0">
                  <a:spAutoFit/>
                </a:bodyPr>
                <a:lstStyle/>
                <a:p>
                  <a:pPr defTabSz="457200"/>
                  <a:r>
                    <a:rPr lang="en-US" i="1" dirty="0">
                      <a:solidFill>
                        <a:prstClr val="white"/>
                      </a:solidFill>
                    </a:rPr>
                    <a:t>p</a:t>
                  </a:r>
                </a:p>
              </p:txBody>
            </p:sp>
          </p:grpSp>
        </p:grpSp>
        <p:sp>
          <p:nvSpPr>
            <p:cNvPr id="52" name="TextBox 51"/>
            <p:cNvSpPr txBox="1"/>
            <p:nvPr/>
          </p:nvSpPr>
          <p:spPr>
            <a:xfrm rot="16200000">
              <a:off x="3051856" y="2254823"/>
              <a:ext cx="602537" cy="369332"/>
            </a:xfrm>
            <a:prstGeom prst="rect">
              <a:avLst/>
            </a:prstGeom>
            <a:noFill/>
          </p:spPr>
          <p:txBody>
            <a:bodyPr wrap="none" rtlCol="0">
              <a:spAutoFit/>
            </a:bodyPr>
            <a:lstStyle/>
            <a:p>
              <a:pPr defTabSz="457200"/>
              <a:r>
                <a:rPr lang="en-US" dirty="0">
                  <a:solidFill>
                    <a:prstClr val="white"/>
                  </a:solidFill>
                </a:rPr>
                <a:t>Sent</a:t>
              </a:r>
            </a:p>
          </p:txBody>
        </p:sp>
        <p:sp>
          <p:nvSpPr>
            <p:cNvPr id="53" name="TextBox 52"/>
            <p:cNvSpPr txBox="1"/>
            <p:nvPr/>
          </p:nvSpPr>
          <p:spPr>
            <a:xfrm rot="5400000">
              <a:off x="5298455" y="2244151"/>
              <a:ext cx="1026371" cy="369332"/>
            </a:xfrm>
            <a:prstGeom prst="rect">
              <a:avLst/>
            </a:prstGeom>
            <a:noFill/>
          </p:spPr>
          <p:txBody>
            <a:bodyPr wrap="none" rtlCol="0">
              <a:spAutoFit/>
            </a:bodyPr>
            <a:lstStyle/>
            <a:p>
              <a:pPr defTabSz="457200"/>
              <a:r>
                <a:rPr lang="en-US" dirty="0">
                  <a:solidFill>
                    <a:prstClr val="white"/>
                  </a:solidFill>
                </a:rPr>
                <a:t>Received</a:t>
              </a:r>
            </a:p>
          </p:txBody>
        </p:sp>
      </p:grpSp>
      <p:sp>
        <p:nvSpPr>
          <p:cNvPr id="56" name="Content Placeholder 2"/>
          <p:cNvSpPr>
            <a:spLocks noGrp="1"/>
          </p:cNvSpPr>
          <p:nvPr>
            <p:ph idx="1"/>
          </p:nvPr>
        </p:nvSpPr>
        <p:spPr>
          <a:xfrm>
            <a:off x="573634" y="5293717"/>
            <a:ext cx="5911450" cy="1152128"/>
          </a:xfrm>
        </p:spPr>
        <p:txBody>
          <a:bodyPr>
            <a:noAutofit/>
          </a:bodyPr>
          <a:lstStyle/>
          <a:p>
            <a:pPr lvl="1"/>
            <a:r>
              <a:rPr lang="en-US" dirty="0" smtClean="0">
                <a:solidFill>
                  <a:schemeClr val="bg1"/>
                </a:solidFill>
              </a:rPr>
              <a:t>“No cloning” theorem</a:t>
            </a:r>
          </a:p>
          <a:p>
            <a:pPr lvl="1"/>
            <a:r>
              <a:rPr lang="en-US" dirty="0" smtClean="0">
                <a:solidFill>
                  <a:schemeClr val="bg1"/>
                </a:solidFill>
              </a:rPr>
              <a:t>Errors seem to be continuous</a:t>
            </a:r>
          </a:p>
          <a:p>
            <a:pPr lvl="1"/>
            <a:r>
              <a:rPr lang="en-US" dirty="0" smtClean="0">
                <a:solidFill>
                  <a:schemeClr val="bg1"/>
                </a:solidFill>
              </a:rPr>
              <a:t>Measurements change the state</a:t>
            </a:r>
            <a:endParaRPr lang="en-US" dirty="0">
              <a:solidFill>
                <a:schemeClr val="bg1"/>
              </a:solidFill>
            </a:endParaRPr>
          </a:p>
        </p:txBody>
      </p:sp>
      <p:sp>
        <p:nvSpPr>
          <p:cNvPr id="58" name="Rectangle 57"/>
          <p:cNvSpPr/>
          <p:nvPr/>
        </p:nvSpPr>
        <p:spPr>
          <a:xfrm>
            <a:off x="436598" y="4770497"/>
            <a:ext cx="10584327" cy="523220"/>
          </a:xfrm>
          <a:prstGeom prst="rect">
            <a:avLst/>
          </a:prstGeom>
        </p:spPr>
        <p:txBody>
          <a:bodyPr wrap="square">
            <a:spAutoFit/>
          </a:bodyPr>
          <a:lstStyle/>
          <a:p>
            <a:pPr algn="ctr" defTabSz="457200"/>
            <a:r>
              <a:rPr lang="en-US" sz="2800" dirty="0">
                <a:solidFill>
                  <a:srgbClr val="FFC000"/>
                </a:solidFill>
              </a:rPr>
              <a:t>Can we do this for quantum computing?  </a:t>
            </a:r>
            <a:r>
              <a:rPr lang="en-US" sz="2800" dirty="0" smtClean="0">
                <a:solidFill>
                  <a:srgbClr val="FFC000"/>
                </a:solidFill>
              </a:rPr>
              <a:t>Maybe </a:t>
            </a:r>
            <a:r>
              <a:rPr lang="en-US" sz="2800" b="1" dirty="0" smtClean="0">
                <a:solidFill>
                  <a:srgbClr val="FFC000"/>
                </a:solidFill>
              </a:rPr>
              <a:t>not</a:t>
            </a:r>
            <a:r>
              <a:rPr lang="en-US" sz="2800" dirty="0" smtClean="0">
                <a:solidFill>
                  <a:srgbClr val="FFC000"/>
                </a:solidFill>
              </a:rPr>
              <a:t>:</a:t>
            </a:r>
            <a:endParaRPr lang="en-US" sz="2800" dirty="0">
              <a:solidFill>
                <a:srgbClr val="FFC000"/>
              </a:solidFill>
            </a:endParaRPr>
          </a:p>
        </p:txBody>
      </p:sp>
      <p:sp>
        <p:nvSpPr>
          <p:cNvPr id="11" name="Footer Placeholder 10"/>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935661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uild="p"/>
      <p:bldP spid="58"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6154" y="-43441"/>
            <a:ext cx="9722038" cy="1143000"/>
          </a:xfrm>
        </p:spPr>
        <p:txBody>
          <a:bodyPr>
            <a:noAutofit/>
          </a:bodyPr>
          <a:lstStyle/>
          <a:p>
            <a:r>
              <a:rPr lang="en-US" dirty="0" smtClean="0">
                <a:solidFill>
                  <a:schemeClr val="bg1"/>
                </a:solidFill>
              </a:rPr>
              <a:t>Possible Error </a:t>
            </a:r>
            <a:r>
              <a:rPr lang="en-US" dirty="0">
                <a:solidFill>
                  <a:schemeClr val="bg1"/>
                </a:solidFill>
              </a:rPr>
              <a:t>Correction Architectures</a:t>
            </a:r>
          </a:p>
        </p:txBody>
      </p:sp>
      <p:pic>
        <p:nvPicPr>
          <p:cNvPr id="4" name="Picture 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0601" y="1219201"/>
            <a:ext cx="2381375" cy="236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69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905001" y="1280267"/>
            <a:ext cx="2704949" cy="2260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 name="TextBox 68"/>
          <p:cNvSpPr txBox="1"/>
          <p:nvPr/>
        </p:nvSpPr>
        <p:spPr>
          <a:xfrm>
            <a:off x="2504002" y="944719"/>
            <a:ext cx="1305999" cy="276999"/>
          </a:xfrm>
          <a:prstGeom prst="rect">
            <a:avLst/>
          </a:prstGeom>
        </p:spPr>
        <p:txBody>
          <a:bodyPr wrap="none" lIns="0" tIns="0" rIns="0" bIns="0" rtlCol="0">
            <a:spAutoFit/>
          </a:bodyPr>
          <a:lstStyle/>
          <a:p>
            <a:pPr marL="342900" indent="-342900" eaLnBrk="0" fontAlgn="base" hangingPunct="0">
              <a:spcAft>
                <a:spcPct val="0"/>
              </a:spcAft>
            </a:pPr>
            <a:r>
              <a:rPr lang="en-US" b="1" dirty="0">
                <a:solidFill>
                  <a:srgbClr val="FFC000"/>
                </a:solidFill>
                <a:ea typeface="宋体" charset="-122"/>
              </a:rPr>
              <a:t>Standard QEC</a:t>
            </a:r>
          </a:p>
        </p:txBody>
      </p:sp>
      <p:sp>
        <p:nvSpPr>
          <p:cNvPr id="71" name="TextBox 70"/>
          <p:cNvSpPr txBox="1"/>
          <p:nvPr/>
        </p:nvSpPr>
        <p:spPr>
          <a:xfrm>
            <a:off x="5306578" y="944719"/>
            <a:ext cx="1246623" cy="276999"/>
          </a:xfrm>
          <a:prstGeom prst="rect">
            <a:avLst/>
          </a:prstGeom>
        </p:spPr>
        <p:txBody>
          <a:bodyPr wrap="none" lIns="0" tIns="0" rIns="0" bIns="0" rtlCol="0">
            <a:spAutoFit/>
          </a:bodyPr>
          <a:lstStyle/>
          <a:p>
            <a:pPr marL="342900" indent="-342900" eaLnBrk="0" fontAlgn="base" hangingPunct="0">
              <a:spcAft>
                <a:spcPct val="0"/>
              </a:spcAft>
            </a:pPr>
            <a:r>
              <a:rPr lang="en-US" b="1" dirty="0">
                <a:solidFill>
                  <a:srgbClr val="FFC000"/>
                </a:solidFill>
                <a:ea typeface="宋体" charset="-122"/>
              </a:rPr>
              <a:t>Surface Code</a:t>
            </a:r>
          </a:p>
        </p:txBody>
      </p:sp>
      <p:sp>
        <p:nvSpPr>
          <p:cNvPr id="72" name="TextBox 71"/>
          <p:cNvSpPr txBox="1"/>
          <p:nvPr/>
        </p:nvSpPr>
        <p:spPr>
          <a:xfrm>
            <a:off x="8029311" y="902833"/>
            <a:ext cx="1798954" cy="276999"/>
          </a:xfrm>
          <a:prstGeom prst="rect">
            <a:avLst/>
          </a:prstGeom>
        </p:spPr>
        <p:txBody>
          <a:bodyPr wrap="none" lIns="0" tIns="0" rIns="0" bIns="0" rtlCol="0">
            <a:spAutoFit/>
          </a:bodyPr>
          <a:lstStyle/>
          <a:p>
            <a:pPr marL="342900" indent="-342900" eaLnBrk="0" fontAlgn="base" hangingPunct="0">
              <a:spcAft>
                <a:spcPct val="0"/>
              </a:spcAft>
            </a:pPr>
            <a:r>
              <a:rPr lang="en-US" b="1" dirty="0">
                <a:solidFill>
                  <a:srgbClr val="FFC000"/>
                </a:solidFill>
                <a:ea typeface="宋体" charset="-122"/>
              </a:rPr>
              <a:t>Modular Approach</a:t>
            </a:r>
          </a:p>
        </p:txBody>
      </p:sp>
      <p:sp>
        <p:nvSpPr>
          <p:cNvPr id="74" name="TextBox 73"/>
          <p:cNvSpPr txBox="1"/>
          <p:nvPr/>
        </p:nvSpPr>
        <p:spPr>
          <a:xfrm>
            <a:off x="1752600" y="3707012"/>
            <a:ext cx="2381374" cy="2769989"/>
          </a:xfrm>
          <a:prstGeom prst="rect">
            <a:avLst/>
          </a:prstGeom>
        </p:spPr>
        <p:txBody>
          <a:bodyPr wrap="square" lIns="0" tIns="0" rIns="0" bIns="0" rtlCol="0">
            <a:spAutoFit/>
          </a:bodyPr>
          <a:lstStyle/>
          <a:p>
            <a:pPr marL="342900" indent="-342900" eaLnBrk="0" fontAlgn="base" hangingPunct="0">
              <a:spcAft>
                <a:spcPct val="0"/>
              </a:spcAft>
              <a:buFont typeface="Arial" pitchFamily="34" charset="0"/>
              <a:buChar char="•"/>
            </a:pPr>
            <a:r>
              <a:rPr lang="en-US" sz="2000" dirty="0">
                <a:solidFill>
                  <a:prstClr val="white"/>
                </a:solidFill>
                <a:ea typeface="宋体" charset="-122"/>
                <a:cs typeface="Arial" pitchFamily="34" charset="0"/>
              </a:rPr>
              <a:t>7 or 9 physical </a:t>
            </a:r>
            <a:r>
              <a:rPr lang="en-US" sz="2000" dirty="0" err="1">
                <a:solidFill>
                  <a:prstClr val="white"/>
                </a:solidFill>
                <a:ea typeface="宋体" charset="-122"/>
                <a:cs typeface="Arial" pitchFamily="34" charset="0"/>
              </a:rPr>
              <a:t>qubits</a:t>
            </a:r>
            <a:r>
              <a:rPr lang="en-US" sz="2000" dirty="0">
                <a:solidFill>
                  <a:prstClr val="white"/>
                </a:solidFill>
                <a:ea typeface="宋体" charset="-122"/>
                <a:cs typeface="Arial" pitchFamily="34" charset="0"/>
              </a:rPr>
              <a:t> per logical</a:t>
            </a:r>
            <a:br>
              <a:rPr lang="en-US" sz="2000" dirty="0">
                <a:solidFill>
                  <a:prstClr val="white"/>
                </a:solidFill>
                <a:ea typeface="宋体" charset="-122"/>
                <a:cs typeface="Arial" pitchFamily="34" charset="0"/>
              </a:rPr>
            </a:br>
            <a:r>
              <a:rPr lang="en-US" sz="2000" dirty="0">
                <a:solidFill>
                  <a:prstClr val="white"/>
                </a:solidFill>
                <a:ea typeface="宋体" charset="-122"/>
                <a:cs typeface="Arial" pitchFamily="34" charset="0"/>
              </a:rPr>
              <a:t>(+ concatenation!)</a:t>
            </a:r>
          </a:p>
          <a:p>
            <a:pPr marL="342900" indent="-342900" eaLnBrk="0" fontAlgn="base" hangingPunct="0">
              <a:spcAft>
                <a:spcPct val="0"/>
              </a:spcAft>
              <a:buFont typeface="Arial" pitchFamily="34" charset="0"/>
              <a:buChar char="•"/>
            </a:pPr>
            <a:endParaRPr lang="en-US" sz="2000" dirty="0">
              <a:solidFill>
                <a:prstClr val="white"/>
              </a:solidFill>
              <a:ea typeface="宋体" charset="-122"/>
              <a:cs typeface="Arial" pitchFamily="34" charset="0"/>
            </a:endParaRPr>
          </a:p>
          <a:p>
            <a:pPr marL="342900" indent="-342900" eaLnBrk="0" fontAlgn="base" hangingPunct="0">
              <a:spcAft>
                <a:spcPct val="0"/>
              </a:spcAft>
              <a:buFont typeface="Arial" pitchFamily="34" charset="0"/>
              <a:buChar char="•"/>
            </a:pPr>
            <a:r>
              <a:rPr lang="en-US" sz="2000" dirty="0">
                <a:solidFill>
                  <a:prstClr val="white"/>
                </a:solidFill>
                <a:ea typeface="宋体" charset="-122"/>
                <a:cs typeface="Arial" pitchFamily="34" charset="0"/>
              </a:rPr>
              <a:t>threshold ~ 10</a:t>
            </a:r>
            <a:r>
              <a:rPr lang="en-US" sz="2000" baseline="30000" dirty="0">
                <a:solidFill>
                  <a:prstClr val="white"/>
                </a:solidFill>
                <a:ea typeface="宋体" charset="-122"/>
                <a:cs typeface="Arial" pitchFamily="34" charset="0"/>
              </a:rPr>
              <a:t>-4</a:t>
            </a:r>
          </a:p>
          <a:p>
            <a:pPr marL="342900" indent="-342900" eaLnBrk="0" fontAlgn="base" hangingPunct="0">
              <a:spcAft>
                <a:spcPct val="0"/>
              </a:spcAft>
              <a:buFont typeface="Arial" pitchFamily="34" charset="0"/>
              <a:buChar char="•"/>
            </a:pPr>
            <a:endParaRPr lang="en-US" sz="2000" dirty="0">
              <a:solidFill>
                <a:prstClr val="white"/>
              </a:solidFill>
              <a:ea typeface="宋体" charset="-122"/>
              <a:cs typeface="Arial" pitchFamily="34" charset="0"/>
            </a:endParaRPr>
          </a:p>
          <a:p>
            <a:pPr marL="342900" indent="-342900" eaLnBrk="0" fontAlgn="base" hangingPunct="0">
              <a:spcAft>
                <a:spcPct val="0"/>
              </a:spcAft>
              <a:buFont typeface="Arial" pitchFamily="34" charset="0"/>
              <a:buChar char="•"/>
            </a:pPr>
            <a:r>
              <a:rPr lang="en-US" sz="2000" dirty="0">
                <a:solidFill>
                  <a:prstClr val="white"/>
                </a:solidFill>
                <a:ea typeface="宋体" charset="-122"/>
                <a:cs typeface="Arial" pitchFamily="34" charset="0"/>
              </a:rPr>
              <a:t>many </a:t>
            </a:r>
            <a:r>
              <a:rPr lang="en-US" sz="2000" dirty="0" smtClean="0">
                <a:solidFill>
                  <a:prstClr val="white"/>
                </a:solidFill>
                <a:ea typeface="宋体" charset="-122"/>
                <a:cs typeface="Arial" pitchFamily="34" charset="0"/>
              </a:rPr>
              <a:t>operations, </a:t>
            </a:r>
            <a:r>
              <a:rPr lang="en-US" sz="2000" dirty="0">
                <a:solidFill>
                  <a:prstClr val="white"/>
                </a:solidFill>
                <a:ea typeface="宋体" charset="-122"/>
                <a:cs typeface="Arial" pitchFamily="34" charset="0"/>
              </a:rPr>
              <a:t>syndromes per QEC cycle</a:t>
            </a:r>
          </a:p>
        </p:txBody>
      </p:sp>
      <p:grpSp>
        <p:nvGrpSpPr>
          <p:cNvPr id="3" name="Group 117"/>
          <p:cNvGrpSpPr/>
          <p:nvPr/>
        </p:nvGrpSpPr>
        <p:grpSpPr>
          <a:xfrm>
            <a:off x="8043611" y="1403416"/>
            <a:ext cx="2220685" cy="2061482"/>
            <a:chOff x="4294914" y="3429000"/>
            <a:chExt cx="3244947" cy="3012315"/>
          </a:xfrm>
        </p:grpSpPr>
        <p:cxnSp>
          <p:nvCxnSpPr>
            <p:cNvPr id="119" name="Straight Connector 118"/>
            <p:cNvCxnSpPr/>
            <p:nvPr/>
          </p:nvCxnSpPr>
          <p:spPr>
            <a:xfrm>
              <a:off x="4343400" y="3595202"/>
              <a:ext cx="816024"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5" name="Group 119"/>
            <p:cNvGrpSpPr/>
            <p:nvPr/>
          </p:nvGrpSpPr>
          <p:grpSpPr>
            <a:xfrm>
              <a:off x="5600701" y="3501346"/>
              <a:ext cx="1939160" cy="2854710"/>
              <a:chOff x="5372101" y="3729944"/>
              <a:chExt cx="1939160" cy="2854710"/>
            </a:xfrm>
          </p:grpSpPr>
          <p:grpSp>
            <p:nvGrpSpPr>
              <p:cNvPr id="6" name="Group 125"/>
              <p:cNvGrpSpPr/>
              <p:nvPr/>
            </p:nvGrpSpPr>
            <p:grpSpPr>
              <a:xfrm>
                <a:off x="5372101" y="4644346"/>
                <a:ext cx="1939160" cy="641055"/>
                <a:chOff x="4930673" y="4114798"/>
                <a:chExt cx="1939160" cy="641055"/>
              </a:xfrm>
            </p:grpSpPr>
            <p:sp>
              <p:nvSpPr>
                <p:cNvPr id="139" name="Freeform 138"/>
                <p:cNvSpPr/>
                <p:nvPr/>
              </p:nvSpPr>
              <p:spPr>
                <a:xfrm rot="16200000">
                  <a:off x="5217123" y="3904551"/>
                  <a:ext cx="474854" cy="1047753"/>
                </a:xfrm>
                <a:custGeom>
                  <a:avLst/>
                  <a:gdLst>
                    <a:gd name="connsiteX0" fmla="*/ 0 w 790575"/>
                    <a:gd name="connsiteY0" fmla="*/ 9525 h 628650"/>
                    <a:gd name="connsiteX1" fmla="*/ 0 w 790575"/>
                    <a:gd name="connsiteY1" fmla="*/ 628650 h 628650"/>
                    <a:gd name="connsiteX2" fmla="*/ 790575 w 790575"/>
                    <a:gd name="connsiteY2" fmla="*/ 628650 h 628650"/>
                    <a:gd name="connsiteX3" fmla="*/ 790575 w 790575"/>
                    <a:gd name="connsiteY3" fmla="*/ 0 h 628650"/>
                  </a:gdLst>
                  <a:ahLst/>
                  <a:cxnLst>
                    <a:cxn ang="0">
                      <a:pos x="connsiteX0" y="connsiteY0"/>
                    </a:cxn>
                    <a:cxn ang="0">
                      <a:pos x="connsiteX1" y="connsiteY1"/>
                    </a:cxn>
                    <a:cxn ang="0">
                      <a:pos x="connsiteX2" y="connsiteY2"/>
                    </a:cxn>
                    <a:cxn ang="0">
                      <a:pos x="connsiteX3" y="connsiteY3"/>
                    </a:cxn>
                  </a:cxnLst>
                  <a:rect l="l" t="t" r="r" b="b"/>
                  <a:pathLst>
                    <a:path w="790575" h="628650">
                      <a:moveTo>
                        <a:pt x="0" y="9525"/>
                      </a:moveTo>
                      <a:lnTo>
                        <a:pt x="0" y="628650"/>
                      </a:lnTo>
                      <a:lnTo>
                        <a:pt x="790575" y="628650"/>
                      </a:lnTo>
                      <a:lnTo>
                        <a:pt x="790575" y="0"/>
                      </a:lnTo>
                    </a:path>
                  </a:pathLst>
                </a:custGeom>
                <a:noFill/>
                <a:ln>
                  <a:solidFill>
                    <a:schemeClr val="tx1"/>
                  </a:solidFill>
                </a:ln>
              </p:spPr>
              <p:txBody>
                <a:bodyPr rtlCol="0" anchor="ctr"/>
                <a:lstStyle/>
                <a:p>
                  <a:pPr algn="ctr" fontAlgn="base">
                    <a:spcBef>
                      <a:spcPct val="0"/>
                    </a:spcBef>
                    <a:spcAft>
                      <a:spcPct val="0"/>
                    </a:spcAft>
                  </a:pPr>
                  <a:endParaRPr lang="en-US">
                    <a:solidFill>
                      <a:prstClr val="black"/>
                    </a:solidFill>
                    <a:latin typeface="Arial" charset="0"/>
                    <a:ea typeface="宋体" charset="-122"/>
                  </a:endParaRPr>
                </a:p>
              </p:txBody>
            </p:sp>
            <p:cxnSp>
              <p:nvCxnSpPr>
                <p:cNvPr id="140" name="Straight Connector 139"/>
                <p:cNvCxnSpPr>
                  <a:stCxn id="142" idx="0"/>
                </p:cNvCxnSpPr>
                <p:nvPr/>
              </p:nvCxnSpPr>
              <p:spPr>
                <a:xfrm>
                  <a:off x="5873650" y="4447358"/>
                  <a:ext cx="69532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Isosceles Triangle 140"/>
                <p:cNvSpPr/>
                <p:nvPr/>
              </p:nvSpPr>
              <p:spPr>
                <a:xfrm rot="5400000">
                  <a:off x="6110366" y="3954709"/>
                  <a:ext cx="536216" cy="982718"/>
                </a:xfrm>
                <a:prstGeom prst="triangle">
                  <a:avLst/>
                </a:prstGeom>
                <a:solidFill>
                  <a:schemeClr val="bg1"/>
                </a:solidFill>
                <a:ln>
                  <a:solidFill>
                    <a:schemeClr val="tx1"/>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sp>
              <p:nvSpPr>
                <p:cNvPr id="142" name="Oval 141"/>
                <p:cNvSpPr/>
                <p:nvPr/>
              </p:nvSpPr>
              <p:spPr>
                <a:xfrm rot="16200000">
                  <a:off x="5864124" y="4342583"/>
                  <a:ext cx="228602" cy="209550"/>
                </a:xfrm>
                <a:prstGeom prst="ellipse">
                  <a:avLst/>
                </a:prstGeom>
                <a:no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a:solidFill>
                      <a:prstClr val="black"/>
                    </a:solidFill>
                    <a:latin typeface="Arial" charset="0"/>
                    <a:ea typeface="宋体" charset="-122"/>
                  </a:endParaRPr>
                </a:p>
              </p:txBody>
            </p:sp>
            <p:sp>
              <p:nvSpPr>
                <p:cNvPr id="143" name="Rectangle 142"/>
                <p:cNvSpPr/>
                <p:nvPr/>
              </p:nvSpPr>
              <p:spPr>
                <a:xfrm rot="16200000">
                  <a:off x="5662660" y="4230541"/>
                  <a:ext cx="641055" cy="409569"/>
                </a:xfrm>
                <a:prstGeom prst="rect">
                  <a:avLst/>
                </a:prstGeom>
                <a:solidFill>
                  <a:srgbClr val="DCE6F2">
                    <a:alpha val="78039"/>
                  </a:srgbClr>
                </a:solid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a:solidFill>
                      <a:prstClr val="black"/>
                    </a:solidFill>
                    <a:latin typeface="Arial" charset="0"/>
                    <a:ea typeface="宋体" charset="-122"/>
                  </a:endParaRPr>
                </a:p>
              </p:txBody>
            </p:sp>
          </p:grpSp>
          <p:grpSp>
            <p:nvGrpSpPr>
              <p:cNvPr id="7" name="Group 126"/>
              <p:cNvGrpSpPr/>
              <p:nvPr/>
            </p:nvGrpSpPr>
            <p:grpSpPr>
              <a:xfrm>
                <a:off x="5372101" y="5943599"/>
                <a:ext cx="1939160" cy="641055"/>
                <a:chOff x="4930673" y="4114798"/>
                <a:chExt cx="1939160" cy="641055"/>
              </a:xfrm>
            </p:grpSpPr>
            <p:sp>
              <p:nvSpPr>
                <p:cNvPr id="134" name="Freeform 133"/>
                <p:cNvSpPr/>
                <p:nvPr/>
              </p:nvSpPr>
              <p:spPr>
                <a:xfrm rot="16200000">
                  <a:off x="5217123" y="3904551"/>
                  <a:ext cx="474854" cy="1047753"/>
                </a:xfrm>
                <a:custGeom>
                  <a:avLst/>
                  <a:gdLst>
                    <a:gd name="connsiteX0" fmla="*/ 0 w 790575"/>
                    <a:gd name="connsiteY0" fmla="*/ 9525 h 628650"/>
                    <a:gd name="connsiteX1" fmla="*/ 0 w 790575"/>
                    <a:gd name="connsiteY1" fmla="*/ 628650 h 628650"/>
                    <a:gd name="connsiteX2" fmla="*/ 790575 w 790575"/>
                    <a:gd name="connsiteY2" fmla="*/ 628650 h 628650"/>
                    <a:gd name="connsiteX3" fmla="*/ 790575 w 790575"/>
                    <a:gd name="connsiteY3" fmla="*/ 0 h 628650"/>
                  </a:gdLst>
                  <a:ahLst/>
                  <a:cxnLst>
                    <a:cxn ang="0">
                      <a:pos x="connsiteX0" y="connsiteY0"/>
                    </a:cxn>
                    <a:cxn ang="0">
                      <a:pos x="connsiteX1" y="connsiteY1"/>
                    </a:cxn>
                    <a:cxn ang="0">
                      <a:pos x="connsiteX2" y="connsiteY2"/>
                    </a:cxn>
                    <a:cxn ang="0">
                      <a:pos x="connsiteX3" y="connsiteY3"/>
                    </a:cxn>
                  </a:cxnLst>
                  <a:rect l="l" t="t" r="r" b="b"/>
                  <a:pathLst>
                    <a:path w="790575" h="628650">
                      <a:moveTo>
                        <a:pt x="0" y="9525"/>
                      </a:moveTo>
                      <a:lnTo>
                        <a:pt x="0" y="628650"/>
                      </a:lnTo>
                      <a:lnTo>
                        <a:pt x="790575" y="628650"/>
                      </a:lnTo>
                      <a:lnTo>
                        <a:pt x="790575" y="0"/>
                      </a:lnTo>
                    </a:path>
                  </a:pathLst>
                </a:custGeom>
                <a:noFill/>
                <a:ln>
                  <a:solidFill>
                    <a:schemeClr val="tx1"/>
                  </a:solidFill>
                </a:ln>
              </p:spPr>
              <p:txBody>
                <a:bodyPr rtlCol="0" anchor="ctr"/>
                <a:lstStyle/>
                <a:p>
                  <a:pPr algn="ctr" fontAlgn="base">
                    <a:spcBef>
                      <a:spcPct val="0"/>
                    </a:spcBef>
                    <a:spcAft>
                      <a:spcPct val="0"/>
                    </a:spcAft>
                  </a:pPr>
                  <a:endParaRPr lang="en-US">
                    <a:solidFill>
                      <a:prstClr val="black"/>
                    </a:solidFill>
                    <a:latin typeface="Arial" charset="0"/>
                    <a:ea typeface="宋体" charset="-122"/>
                  </a:endParaRPr>
                </a:p>
              </p:txBody>
            </p:sp>
            <p:cxnSp>
              <p:nvCxnSpPr>
                <p:cNvPr id="135" name="Straight Connector 134"/>
                <p:cNvCxnSpPr>
                  <a:stCxn id="137" idx="0"/>
                </p:cNvCxnSpPr>
                <p:nvPr/>
              </p:nvCxnSpPr>
              <p:spPr>
                <a:xfrm>
                  <a:off x="5873650" y="4447358"/>
                  <a:ext cx="69532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6" name="Isosceles Triangle 135"/>
                <p:cNvSpPr/>
                <p:nvPr/>
              </p:nvSpPr>
              <p:spPr>
                <a:xfrm rot="5400000">
                  <a:off x="6110366" y="3954709"/>
                  <a:ext cx="536216" cy="982719"/>
                </a:xfrm>
                <a:prstGeom prst="triangle">
                  <a:avLst/>
                </a:prstGeom>
                <a:solidFill>
                  <a:schemeClr val="bg1"/>
                </a:solidFill>
                <a:ln>
                  <a:solidFill>
                    <a:schemeClr val="tx1"/>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sp>
              <p:nvSpPr>
                <p:cNvPr id="137" name="Oval 136"/>
                <p:cNvSpPr/>
                <p:nvPr/>
              </p:nvSpPr>
              <p:spPr>
                <a:xfrm rot="16200000">
                  <a:off x="5864124" y="4342583"/>
                  <a:ext cx="228602" cy="209550"/>
                </a:xfrm>
                <a:prstGeom prst="ellipse">
                  <a:avLst/>
                </a:prstGeom>
                <a:no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a:solidFill>
                      <a:prstClr val="black"/>
                    </a:solidFill>
                    <a:latin typeface="Arial" charset="0"/>
                    <a:ea typeface="宋体" charset="-122"/>
                  </a:endParaRPr>
                </a:p>
              </p:txBody>
            </p:sp>
            <p:sp>
              <p:nvSpPr>
                <p:cNvPr id="138" name="Rectangle 137"/>
                <p:cNvSpPr/>
                <p:nvPr/>
              </p:nvSpPr>
              <p:spPr>
                <a:xfrm rot="16200000">
                  <a:off x="5662660" y="4230541"/>
                  <a:ext cx="641055" cy="409569"/>
                </a:xfrm>
                <a:prstGeom prst="rect">
                  <a:avLst/>
                </a:prstGeom>
                <a:solidFill>
                  <a:srgbClr val="DCE6F2">
                    <a:alpha val="78039"/>
                  </a:srgbClr>
                </a:solid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a:solidFill>
                      <a:prstClr val="black"/>
                    </a:solidFill>
                    <a:latin typeface="Arial" charset="0"/>
                    <a:ea typeface="宋体" charset="-122"/>
                  </a:endParaRPr>
                </a:p>
              </p:txBody>
            </p:sp>
          </p:grpSp>
          <p:grpSp>
            <p:nvGrpSpPr>
              <p:cNvPr id="8" name="Group 127"/>
              <p:cNvGrpSpPr/>
              <p:nvPr/>
            </p:nvGrpSpPr>
            <p:grpSpPr>
              <a:xfrm>
                <a:off x="5372101" y="3729944"/>
                <a:ext cx="1939160" cy="641055"/>
                <a:chOff x="4930673" y="4114798"/>
                <a:chExt cx="1939160" cy="641055"/>
              </a:xfrm>
            </p:grpSpPr>
            <p:sp>
              <p:nvSpPr>
                <p:cNvPr id="129" name="Freeform 128"/>
                <p:cNvSpPr/>
                <p:nvPr/>
              </p:nvSpPr>
              <p:spPr>
                <a:xfrm rot="16200000">
                  <a:off x="5217123" y="3904551"/>
                  <a:ext cx="474854" cy="1047753"/>
                </a:xfrm>
                <a:custGeom>
                  <a:avLst/>
                  <a:gdLst>
                    <a:gd name="connsiteX0" fmla="*/ 0 w 790575"/>
                    <a:gd name="connsiteY0" fmla="*/ 9525 h 628650"/>
                    <a:gd name="connsiteX1" fmla="*/ 0 w 790575"/>
                    <a:gd name="connsiteY1" fmla="*/ 628650 h 628650"/>
                    <a:gd name="connsiteX2" fmla="*/ 790575 w 790575"/>
                    <a:gd name="connsiteY2" fmla="*/ 628650 h 628650"/>
                    <a:gd name="connsiteX3" fmla="*/ 790575 w 790575"/>
                    <a:gd name="connsiteY3" fmla="*/ 0 h 628650"/>
                  </a:gdLst>
                  <a:ahLst/>
                  <a:cxnLst>
                    <a:cxn ang="0">
                      <a:pos x="connsiteX0" y="connsiteY0"/>
                    </a:cxn>
                    <a:cxn ang="0">
                      <a:pos x="connsiteX1" y="connsiteY1"/>
                    </a:cxn>
                    <a:cxn ang="0">
                      <a:pos x="connsiteX2" y="connsiteY2"/>
                    </a:cxn>
                    <a:cxn ang="0">
                      <a:pos x="connsiteX3" y="connsiteY3"/>
                    </a:cxn>
                  </a:cxnLst>
                  <a:rect l="l" t="t" r="r" b="b"/>
                  <a:pathLst>
                    <a:path w="790575" h="628650">
                      <a:moveTo>
                        <a:pt x="0" y="9525"/>
                      </a:moveTo>
                      <a:lnTo>
                        <a:pt x="0" y="628650"/>
                      </a:lnTo>
                      <a:lnTo>
                        <a:pt x="790575" y="628650"/>
                      </a:lnTo>
                      <a:lnTo>
                        <a:pt x="790575" y="0"/>
                      </a:lnTo>
                    </a:path>
                  </a:pathLst>
                </a:custGeom>
                <a:noFill/>
                <a:ln>
                  <a:solidFill>
                    <a:schemeClr val="tx1"/>
                  </a:solidFill>
                </a:ln>
              </p:spPr>
              <p:txBody>
                <a:bodyPr rtlCol="0" anchor="ctr"/>
                <a:lstStyle/>
                <a:p>
                  <a:pPr algn="ctr" fontAlgn="base">
                    <a:spcBef>
                      <a:spcPct val="0"/>
                    </a:spcBef>
                    <a:spcAft>
                      <a:spcPct val="0"/>
                    </a:spcAft>
                  </a:pPr>
                  <a:endParaRPr lang="en-US">
                    <a:solidFill>
                      <a:prstClr val="black"/>
                    </a:solidFill>
                    <a:latin typeface="Arial" charset="0"/>
                    <a:ea typeface="宋体" charset="-122"/>
                  </a:endParaRPr>
                </a:p>
              </p:txBody>
            </p:sp>
            <p:cxnSp>
              <p:nvCxnSpPr>
                <p:cNvPr id="130" name="Straight Connector 129"/>
                <p:cNvCxnSpPr>
                  <a:stCxn id="132" idx="0"/>
                </p:cNvCxnSpPr>
                <p:nvPr/>
              </p:nvCxnSpPr>
              <p:spPr>
                <a:xfrm>
                  <a:off x="5873650" y="4447358"/>
                  <a:ext cx="69532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Isosceles Triangle 130"/>
                <p:cNvSpPr/>
                <p:nvPr/>
              </p:nvSpPr>
              <p:spPr>
                <a:xfrm rot="5400000">
                  <a:off x="6110366" y="3954709"/>
                  <a:ext cx="536216" cy="982719"/>
                </a:xfrm>
                <a:prstGeom prst="triangle">
                  <a:avLst/>
                </a:prstGeom>
                <a:solidFill>
                  <a:schemeClr val="bg1"/>
                </a:solidFill>
                <a:ln>
                  <a:solidFill>
                    <a:schemeClr val="tx1"/>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sp>
              <p:nvSpPr>
                <p:cNvPr id="132" name="Oval 131"/>
                <p:cNvSpPr/>
                <p:nvPr/>
              </p:nvSpPr>
              <p:spPr>
                <a:xfrm rot="16200000">
                  <a:off x="5864124" y="4342583"/>
                  <a:ext cx="228602" cy="209550"/>
                </a:xfrm>
                <a:prstGeom prst="ellipse">
                  <a:avLst/>
                </a:prstGeom>
                <a:no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a:solidFill>
                      <a:prstClr val="black"/>
                    </a:solidFill>
                    <a:latin typeface="Arial" charset="0"/>
                    <a:ea typeface="宋体" charset="-122"/>
                  </a:endParaRPr>
                </a:p>
              </p:txBody>
            </p:sp>
            <p:sp>
              <p:nvSpPr>
                <p:cNvPr id="133" name="Rectangle 132"/>
                <p:cNvSpPr/>
                <p:nvPr/>
              </p:nvSpPr>
              <p:spPr>
                <a:xfrm rot="16200000">
                  <a:off x="5662660" y="4230541"/>
                  <a:ext cx="641055" cy="409569"/>
                </a:xfrm>
                <a:prstGeom prst="rect">
                  <a:avLst/>
                </a:prstGeom>
                <a:solidFill>
                  <a:srgbClr val="DCE6F2">
                    <a:alpha val="78039"/>
                  </a:srgbClr>
                </a:solid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a:solidFill>
                      <a:prstClr val="black"/>
                    </a:solidFill>
                    <a:latin typeface="Arial" charset="0"/>
                    <a:ea typeface="宋体" charset="-122"/>
                  </a:endParaRPr>
                </a:p>
              </p:txBody>
            </p:sp>
          </p:grpSp>
        </p:grpSp>
        <p:sp>
          <p:nvSpPr>
            <p:cNvPr id="121" name="TextBox 120"/>
            <p:cNvSpPr txBox="1"/>
            <p:nvPr/>
          </p:nvSpPr>
          <p:spPr>
            <a:xfrm rot="5400000">
              <a:off x="6589972" y="5068954"/>
              <a:ext cx="363068" cy="629628"/>
            </a:xfrm>
            <a:prstGeom prst="rect">
              <a:avLst/>
            </a:prstGeom>
          </p:spPr>
          <p:txBody>
            <a:bodyPr wrap="none" lIns="0" tIns="0" rIns="0" bIns="0" rtlCol="0">
              <a:spAutoFit/>
            </a:bodyPr>
            <a:lstStyle/>
            <a:p>
              <a:pPr marL="342900" indent="-342900" eaLnBrk="0" fontAlgn="base" hangingPunct="0">
                <a:spcAft>
                  <a:spcPct val="0"/>
                </a:spcAft>
              </a:pPr>
              <a:r>
                <a:rPr lang="en-US" sz="2800" dirty="0">
                  <a:solidFill>
                    <a:prstClr val="black"/>
                  </a:solidFill>
                  <a:ea typeface="宋体" charset="-122"/>
                </a:rPr>
                <a:t>…</a:t>
              </a:r>
            </a:p>
          </p:txBody>
        </p:sp>
        <p:cxnSp>
          <p:nvCxnSpPr>
            <p:cNvPr id="122" name="Straight Connector 121"/>
            <p:cNvCxnSpPr/>
            <p:nvPr/>
          </p:nvCxnSpPr>
          <p:spPr>
            <a:xfrm>
              <a:off x="4294914" y="4966727"/>
              <a:ext cx="816024"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4294914" y="5791125"/>
              <a:ext cx="816024"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4294914" y="6265980"/>
              <a:ext cx="816024"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5" name="Rectangle 124"/>
            <p:cNvSpPr/>
            <p:nvPr/>
          </p:nvSpPr>
          <p:spPr>
            <a:xfrm>
              <a:off x="4762499" y="3429000"/>
              <a:ext cx="1143002" cy="3012315"/>
            </a:xfrm>
            <a:prstGeom prst="rect">
              <a:avLst/>
            </a:prstGeom>
            <a:solidFill>
              <a:srgbClr val="DCE6F2"/>
            </a:solidFill>
            <a:ln w="28575">
              <a:solidFill>
                <a:schemeClr val="accent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dirty="0">
                <a:solidFill>
                  <a:prstClr val="black"/>
                </a:solidFill>
                <a:latin typeface="Arial" charset="0"/>
                <a:ea typeface="宋体" charset="-122"/>
              </a:endParaRPr>
            </a:p>
          </p:txBody>
        </p:sp>
      </p:grpSp>
      <p:sp>
        <p:nvSpPr>
          <p:cNvPr id="144" name="Rectangle 143"/>
          <p:cNvSpPr/>
          <p:nvPr/>
        </p:nvSpPr>
        <p:spPr>
          <a:xfrm>
            <a:off x="8306062" y="2550664"/>
            <a:ext cx="925254" cy="461665"/>
          </a:xfrm>
          <a:prstGeom prst="rect">
            <a:avLst/>
          </a:prstGeom>
        </p:spPr>
        <p:txBody>
          <a:bodyPr wrap="none">
            <a:spAutoFit/>
          </a:bodyPr>
          <a:lstStyle/>
          <a:p>
            <a:pPr algn="ctr" fontAlgn="base">
              <a:spcBef>
                <a:spcPct val="0"/>
              </a:spcBef>
              <a:spcAft>
                <a:spcPct val="0"/>
              </a:spcAft>
            </a:pPr>
            <a:r>
              <a:rPr lang="en-US" sz="1200" dirty="0">
                <a:solidFill>
                  <a:prstClr val="black"/>
                </a:solidFill>
                <a:latin typeface="Arial" charset="0"/>
                <a:ea typeface="宋体" charset="-122"/>
              </a:rPr>
              <a:t>Switchable</a:t>
            </a:r>
            <a:br>
              <a:rPr lang="en-US" sz="1200" dirty="0">
                <a:solidFill>
                  <a:prstClr val="black"/>
                </a:solidFill>
                <a:latin typeface="Arial" charset="0"/>
                <a:ea typeface="宋体" charset="-122"/>
              </a:rPr>
            </a:br>
            <a:r>
              <a:rPr lang="en-US" sz="1200" dirty="0">
                <a:solidFill>
                  <a:prstClr val="black"/>
                </a:solidFill>
                <a:latin typeface="Arial" charset="0"/>
                <a:ea typeface="宋体" charset="-122"/>
              </a:rPr>
              <a:t>Router</a:t>
            </a:r>
          </a:p>
        </p:txBody>
      </p:sp>
      <p:cxnSp>
        <p:nvCxnSpPr>
          <p:cNvPr id="145" name="Straight Connector 144"/>
          <p:cNvCxnSpPr/>
          <p:nvPr/>
        </p:nvCxnSpPr>
        <p:spPr>
          <a:xfrm flipV="1">
            <a:off x="8360346" y="1830045"/>
            <a:ext cx="785473" cy="6326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8367071" y="1505076"/>
            <a:ext cx="785265" cy="121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8367070" y="3016292"/>
            <a:ext cx="7787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8363707" y="3344907"/>
            <a:ext cx="7787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a:off x="8651291" y="1515650"/>
            <a:ext cx="208590" cy="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a:off x="8627784" y="3341341"/>
            <a:ext cx="208590" cy="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a:off x="8651291" y="3015590"/>
            <a:ext cx="208590" cy="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flipV="1">
            <a:off x="8659950" y="2010190"/>
            <a:ext cx="252834" cy="20905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9" name="Group 72"/>
          <p:cNvGrpSpPr/>
          <p:nvPr/>
        </p:nvGrpSpPr>
        <p:grpSpPr>
          <a:xfrm>
            <a:off x="7707140" y="1126024"/>
            <a:ext cx="423537" cy="636064"/>
            <a:chOff x="5256066" y="1687942"/>
            <a:chExt cx="909578" cy="1459617"/>
          </a:xfrm>
        </p:grpSpPr>
        <p:sp>
          <p:nvSpPr>
            <p:cNvPr id="76" name="Rounded Rectangle 75"/>
            <p:cNvSpPr/>
            <p:nvPr/>
          </p:nvSpPr>
          <p:spPr>
            <a:xfrm>
              <a:off x="5410200" y="2085158"/>
              <a:ext cx="609600" cy="658042"/>
            </a:xfrm>
            <a:prstGeom prst="roundRect">
              <a:avLst/>
            </a:prstGeom>
            <a:noFill/>
            <a:ln w="28575">
              <a:solidFill>
                <a:schemeClr val="accent1">
                  <a:lumMod val="60000"/>
                  <a:lumOff val="4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a:solidFill>
                  <a:prstClr val="black"/>
                </a:solidFill>
                <a:latin typeface="Arial" charset="0"/>
                <a:ea typeface="宋体" charset="-122"/>
              </a:endParaRPr>
            </a:p>
          </p:txBody>
        </p:sp>
        <p:sp>
          <p:nvSpPr>
            <p:cNvPr id="77" name="Oval 76"/>
            <p:cNvSpPr/>
            <p:nvPr/>
          </p:nvSpPr>
          <p:spPr>
            <a:xfrm>
              <a:off x="5436068" y="1867943"/>
              <a:ext cx="557867" cy="1092471"/>
            </a:xfrm>
            <a:prstGeom prst="ellipse">
              <a:avLst/>
            </a:prstGeom>
            <a:solidFill>
              <a:schemeClr val="accent2">
                <a:lumMod val="60000"/>
                <a:lumOff val="40000"/>
              </a:schemeClr>
            </a:solidFill>
            <a:ln>
              <a:solidFill>
                <a:schemeClr val="accent2">
                  <a:lumMod val="75000"/>
                </a:schemeClr>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sp>
          <p:nvSpPr>
            <p:cNvPr id="78" name="Oval 77"/>
            <p:cNvSpPr/>
            <p:nvPr/>
          </p:nvSpPr>
          <p:spPr>
            <a:xfrm>
              <a:off x="5607777" y="2055088"/>
              <a:ext cx="557867" cy="1092471"/>
            </a:xfrm>
            <a:prstGeom prst="ellipse">
              <a:avLst/>
            </a:prstGeom>
            <a:solidFill>
              <a:schemeClr val="accent3">
                <a:lumMod val="60000"/>
                <a:lumOff val="40000"/>
              </a:schemeClr>
            </a:solidFill>
            <a:ln>
              <a:solidFill>
                <a:schemeClr val="accent3">
                  <a:lumMod val="75000"/>
                </a:schemeClr>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sp>
          <p:nvSpPr>
            <p:cNvPr id="79" name="Oval 78"/>
            <p:cNvSpPr/>
            <p:nvPr/>
          </p:nvSpPr>
          <p:spPr>
            <a:xfrm>
              <a:off x="5256066" y="2055086"/>
              <a:ext cx="557867" cy="1092471"/>
            </a:xfrm>
            <a:prstGeom prst="ellipse">
              <a:avLst/>
            </a:prstGeom>
            <a:solidFill>
              <a:schemeClr val="bg1">
                <a:lumMod val="75000"/>
              </a:schemeClr>
            </a:solidFill>
            <a:ln>
              <a:solidFill>
                <a:schemeClr val="tx1">
                  <a:lumMod val="50000"/>
                  <a:lumOff val="50000"/>
                </a:schemeClr>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sp>
          <p:nvSpPr>
            <p:cNvPr id="80" name="Oval 79"/>
            <p:cNvSpPr/>
            <p:nvPr/>
          </p:nvSpPr>
          <p:spPr>
            <a:xfrm>
              <a:off x="5256066" y="1687942"/>
              <a:ext cx="557867" cy="1092471"/>
            </a:xfrm>
            <a:prstGeom prst="ellipse">
              <a:avLst/>
            </a:prstGeom>
            <a:solidFill>
              <a:schemeClr val="bg1">
                <a:lumMod val="75000"/>
              </a:schemeClr>
            </a:solidFill>
            <a:ln>
              <a:solidFill>
                <a:schemeClr val="tx1">
                  <a:lumMod val="50000"/>
                  <a:lumOff val="50000"/>
                </a:schemeClr>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sp>
          <p:nvSpPr>
            <p:cNvPr id="81" name="Oval 80"/>
            <p:cNvSpPr/>
            <p:nvPr/>
          </p:nvSpPr>
          <p:spPr>
            <a:xfrm>
              <a:off x="5602754" y="1687942"/>
              <a:ext cx="557867" cy="1092471"/>
            </a:xfrm>
            <a:prstGeom prst="ellipse">
              <a:avLst/>
            </a:prstGeom>
            <a:solidFill>
              <a:schemeClr val="bg1">
                <a:lumMod val="75000"/>
              </a:schemeClr>
            </a:solidFill>
            <a:ln>
              <a:solidFill>
                <a:schemeClr val="tx1">
                  <a:lumMod val="50000"/>
                  <a:lumOff val="50000"/>
                </a:schemeClr>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grpSp>
      <p:grpSp>
        <p:nvGrpSpPr>
          <p:cNvPr id="10" name="Group 81"/>
          <p:cNvGrpSpPr/>
          <p:nvPr/>
        </p:nvGrpSpPr>
        <p:grpSpPr>
          <a:xfrm>
            <a:off x="7707140" y="1442261"/>
            <a:ext cx="423537" cy="636064"/>
            <a:chOff x="5256066" y="1687942"/>
            <a:chExt cx="909578" cy="1459617"/>
          </a:xfrm>
        </p:grpSpPr>
        <p:sp>
          <p:nvSpPr>
            <p:cNvPr id="83" name="Rounded Rectangle 82"/>
            <p:cNvSpPr/>
            <p:nvPr/>
          </p:nvSpPr>
          <p:spPr>
            <a:xfrm>
              <a:off x="5410200" y="2085158"/>
              <a:ext cx="609600" cy="658042"/>
            </a:xfrm>
            <a:prstGeom prst="roundRect">
              <a:avLst/>
            </a:prstGeom>
            <a:noFill/>
            <a:ln w="28575">
              <a:solidFill>
                <a:schemeClr val="accent1">
                  <a:lumMod val="60000"/>
                  <a:lumOff val="4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a:solidFill>
                  <a:prstClr val="black"/>
                </a:solidFill>
                <a:latin typeface="Arial" charset="0"/>
                <a:ea typeface="宋体" charset="-122"/>
              </a:endParaRPr>
            </a:p>
          </p:txBody>
        </p:sp>
        <p:sp>
          <p:nvSpPr>
            <p:cNvPr id="84" name="Oval 83"/>
            <p:cNvSpPr/>
            <p:nvPr/>
          </p:nvSpPr>
          <p:spPr>
            <a:xfrm>
              <a:off x="5436068" y="1867943"/>
              <a:ext cx="557867" cy="1092471"/>
            </a:xfrm>
            <a:prstGeom prst="ellipse">
              <a:avLst/>
            </a:prstGeom>
            <a:solidFill>
              <a:schemeClr val="accent2">
                <a:lumMod val="60000"/>
                <a:lumOff val="40000"/>
              </a:schemeClr>
            </a:solidFill>
            <a:ln>
              <a:solidFill>
                <a:schemeClr val="accent2">
                  <a:lumMod val="75000"/>
                </a:schemeClr>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sp>
          <p:nvSpPr>
            <p:cNvPr id="85" name="Oval 84"/>
            <p:cNvSpPr/>
            <p:nvPr/>
          </p:nvSpPr>
          <p:spPr>
            <a:xfrm>
              <a:off x="5607777" y="2055088"/>
              <a:ext cx="557867" cy="1092471"/>
            </a:xfrm>
            <a:prstGeom prst="ellipse">
              <a:avLst/>
            </a:prstGeom>
            <a:solidFill>
              <a:schemeClr val="accent3">
                <a:lumMod val="60000"/>
                <a:lumOff val="40000"/>
              </a:schemeClr>
            </a:solidFill>
            <a:ln>
              <a:solidFill>
                <a:schemeClr val="accent3">
                  <a:lumMod val="75000"/>
                </a:schemeClr>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sp>
          <p:nvSpPr>
            <p:cNvPr id="86" name="Oval 85"/>
            <p:cNvSpPr/>
            <p:nvPr/>
          </p:nvSpPr>
          <p:spPr>
            <a:xfrm>
              <a:off x="5256066" y="2055086"/>
              <a:ext cx="557867" cy="1092471"/>
            </a:xfrm>
            <a:prstGeom prst="ellipse">
              <a:avLst/>
            </a:prstGeom>
            <a:solidFill>
              <a:schemeClr val="bg1">
                <a:lumMod val="75000"/>
              </a:schemeClr>
            </a:solidFill>
            <a:ln>
              <a:solidFill>
                <a:schemeClr val="tx1">
                  <a:lumMod val="50000"/>
                  <a:lumOff val="50000"/>
                </a:schemeClr>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sp>
          <p:nvSpPr>
            <p:cNvPr id="87" name="Oval 86"/>
            <p:cNvSpPr/>
            <p:nvPr/>
          </p:nvSpPr>
          <p:spPr>
            <a:xfrm>
              <a:off x="5256066" y="1687942"/>
              <a:ext cx="557867" cy="1092471"/>
            </a:xfrm>
            <a:prstGeom prst="ellipse">
              <a:avLst/>
            </a:prstGeom>
            <a:solidFill>
              <a:schemeClr val="bg1">
                <a:lumMod val="75000"/>
              </a:schemeClr>
            </a:solidFill>
            <a:ln>
              <a:solidFill>
                <a:schemeClr val="tx1">
                  <a:lumMod val="50000"/>
                  <a:lumOff val="50000"/>
                </a:schemeClr>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sp>
          <p:nvSpPr>
            <p:cNvPr id="88" name="Oval 87"/>
            <p:cNvSpPr/>
            <p:nvPr/>
          </p:nvSpPr>
          <p:spPr>
            <a:xfrm>
              <a:off x="5602754" y="1687942"/>
              <a:ext cx="557867" cy="1092471"/>
            </a:xfrm>
            <a:prstGeom prst="ellipse">
              <a:avLst/>
            </a:prstGeom>
            <a:solidFill>
              <a:schemeClr val="bg1">
                <a:lumMod val="75000"/>
              </a:schemeClr>
            </a:solidFill>
            <a:ln>
              <a:solidFill>
                <a:schemeClr val="tx1">
                  <a:lumMod val="50000"/>
                  <a:lumOff val="50000"/>
                </a:schemeClr>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grpSp>
      <p:grpSp>
        <p:nvGrpSpPr>
          <p:cNvPr id="11" name="Group 88"/>
          <p:cNvGrpSpPr/>
          <p:nvPr/>
        </p:nvGrpSpPr>
        <p:grpSpPr>
          <a:xfrm>
            <a:off x="7707140" y="1751795"/>
            <a:ext cx="423537" cy="636064"/>
            <a:chOff x="5256066" y="1687942"/>
            <a:chExt cx="909578" cy="1459617"/>
          </a:xfrm>
        </p:grpSpPr>
        <p:sp>
          <p:nvSpPr>
            <p:cNvPr id="90" name="Rounded Rectangle 89"/>
            <p:cNvSpPr/>
            <p:nvPr/>
          </p:nvSpPr>
          <p:spPr>
            <a:xfrm>
              <a:off x="5410200" y="2085158"/>
              <a:ext cx="609600" cy="658042"/>
            </a:xfrm>
            <a:prstGeom prst="roundRect">
              <a:avLst/>
            </a:prstGeom>
            <a:noFill/>
            <a:ln w="28575">
              <a:solidFill>
                <a:schemeClr val="accent1">
                  <a:lumMod val="60000"/>
                  <a:lumOff val="4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a:solidFill>
                  <a:prstClr val="black"/>
                </a:solidFill>
                <a:latin typeface="Arial" charset="0"/>
                <a:ea typeface="宋体" charset="-122"/>
              </a:endParaRPr>
            </a:p>
          </p:txBody>
        </p:sp>
        <p:sp>
          <p:nvSpPr>
            <p:cNvPr id="91" name="Oval 90"/>
            <p:cNvSpPr/>
            <p:nvPr/>
          </p:nvSpPr>
          <p:spPr>
            <a:xfrm>
              <a:off x="5436068" y="1867943"/>
              <a:ext cx="557867" cy="1092471"/>
            </a:xfrm>
            <a:prstGeom prst="ellipse">
              <a:avLst/>
            </a:prstGeom>
            <a:solidFill>
              <a:schemeClr val="accent2">
                <a:lumMod val="60000"/>
                <a:lumOff val="40000"/>
              </a:schemeClr>
            </a:solidFill>
            <a:ln>
              <a:solidFill>
                <a:schemeClr val="accent2">
                  <a:lumMod val="75000"/>
                </a:schemeClr>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sp>
          <p:nvSpPr>
            <p:cNvPr id="92" name="Oval 91"/>
            <p:cNvSpPr/>
            <p:nvPr/>
          </p:nvSpPr>
          <p:spPr>
            <a:xfrm>
              <a:off x="5607777" y="2055088"/>
              <a:ext cx="557867" cy="1092471"/>
            </a:xfrm>
            <a:prstGeom prst="ellipse">
              <a:avLst/>
            </a:prstGeom>
            <a:solidFill>
              <a:schemeClr val="accent3">
                <a:lumMod val="60000"/>
                <a:lumOff val="40000"/>
              </a:schemeClr>
            </a:solidFill>
            <a:ln>
              <a:solidFill>
                <a:schemeClr val="accent3">
                  <a:lumMod val="75000"/>
                </a:schemeClr>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sp>
          <p:nvSpPr>
            <p:cNvPr id="93" name="Oval 92"/>
            <p:cNvSpPr/>
            <p:nvPr/>
          </p:nvSpPr>
          <p:spPr>
            <a:xfrm>
              <a:off x="5256066" y="2055086"/>
              <a:ext cx="557867" cy="1092471"/>
            </a:xfrm>
            <a:prstGeom prst="ellipse">
              <a:avLst/>
            </a:prstGeom>
            <a:solidFill>
              <a:schemeClr val="bg1">
                <a:lumMod val="75000"/>
              </a:schemeClr>
            </a:solidFill>
            <a:ln>
              <a:solidFill>
                <a:schemeClr val="tx1">
                  <a:lumMod val="50000"/>
                  <a:lumOff val="50000"/>
                </a:schemeClr>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sp>
          <p:nvSpPr>
            <p:cNvPr id="94" name="Oval 93"/>
            <p:cNvSpPr/>
            <p:nvPr/>
          </p:nvSpPr>
          <p:spPr>
            <a:xfrm>
              <a:off x="5256066" y="1687942"/>
              <a:ext cx="557867" cy="1092471"/>
            </a:xfrm>
            <a:prstGeom prst="ellipse">
              <a:avLst/>
            </a:prstGeom>
            <a:solidFill>
              <a:schemeClr val="bg1">
                <a:lumMod val="75000"/>
              </a:schemeClr>
            </a:solidFill>
            <a:ln>
              <a:solidFill>
                <a:schemeClr val="tx1">
                  <a:lumMod val="50000"/>
                  <a:lumOff val="50000"/>
                </a:schemeClr>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sp>
          <p:nvSpPr>
            <p:cNvPr id="95" name="Oval 94"/>
            <p:cNvSpPr/>
            <p:nvPr/>
          </p:nvSpPr>
          <p:spPr>
            <a:xfrm>
              <a:off x="5602754" y="1687942"/>
              <a:ext cx="557867" cy="1092471"/>
            </a:xfrm>
            <a:prstGeom prst="ellipse">
              <a:avLst/>
            </a:prstGeom>
            <a:solidFill>
              <a:schemeClr val="bg1">
                <a:lumMod val="75000"/>
              </a:schemeClr>
            </a:solidFill>
            <a:ln>
              <a:solidFill>
                <a:schemeClr val="tx1">
                  <a:lumMod val="50000"/>
                  <a:lumOff val="50000"/>
                </a:schemeClr>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grpSp>
      <p:grpSp>
        <p:nvGrpSpPr>
          <p:cNvPr id="12" name="Group 95"/>
          <p:cNvGrpSpPr/>
          <p:nvPr/>
        </p:nvGrpSpPr>
        <p:grpSpPr>
          <a:xfrm>
            <a:off x="7707140" y="2064680"/>
            <a:ext cx="423537" cy="636064"/>
            <a:chOff x="5256066" y="1687942"/>
            <a:chExt cx="909578" cy="1459617"/>
          </a:xfrm>
        </p:grpSpPr>
        <p:sp>
          <p:nvSpPr>
            <p:cNvPr id="97" name="Rounded Rectangle 96"/>
            <p:cNvSpPr/>
            <p:nvPr/>
          </p:nvSpPr>
          <p:spPr>
            <a:xfrm>
              <a:off x="5410200" y="2085158"/>
              <a:ext cx="609600" cy="658042"/>
            </a:xfrm>
            <a:prstGeom prst="roundRect">
              <a:avLst/>
            </a:prstGeom>
            <a:noFill/>
            <a:ln w="28575">
              <a:solidFill>
                <a:schemeClr val="accent1">
                  <a:lumMod val="60000"/>
                  <a:lumOff val="4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a:solidFill>
                  <a:prstClr val="black"/>
                </a:solidFill>
                <a:latin typeface="Arial" charset="0"/>
                <a:ea typeface="宋体" charset="-122"/>
              </a:endParaRPr>
            </a:p>
          </p:txBody>
        </p:sp>
        <p:sp>
          <p:nvSpPr>
            <p:cNvPr id="98" name="Oval 97"/>
            <p:cNvSpPr/>
            <p:nvPr/>
          </p:nvSpPr>
          <p:spPr>
            <a:xfrm>
              <a:off x="5436068" y="1867943"/>
              <a:ext cx="557867" cy="1092471"/>
            </a:xfrm>
            <a:prstGeom prst="ellipse">
              <a:avLst/>
            </a:prstGeom>
            <a:solidFill>
              <a:schemeClr val="accent2">
                <a:lumMod val="60000"/>
                <a:lumOff val="40000"/>
              </a:schemeClr>
            </a:solidFill>
            <a:ln>
              <a:solidFill>
                <a:schemeClr val="accent2">
                  <a:lumMod val="75000"/>
                </a:schemeClr>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sp>
          <p:nvSpPr>
            <p:cNvPr id="99" name="Oval 98"/>
            <p:cNvSpPr/>
            <p:nvPr/>
          </p:nvSpPr>
          <p:spPr>
            <a:xfrm>
              <a:off x="5607777" y="2055088"/>
              <a:ext cx="557867" cy="1092471"/>
            </a:xfrm>
            <a:prstGeom prst="ellipse">
              <a:avLst/>
            </a:prstGeom>
            <a:solidFill>
              <a:schemeClr val="accent3">
                <a:lumMod val="60000"/>
                <a:lumOff val="40000"/>
              </a:schemeClr>
            </a:solidFill>
            <a:ln>
              <a:solidFill>
                <a:schemeClr val="accent3">
                  <a:lumMod val="75000"/>
                </a:schemeClr>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sp>
          <p:nvSpPr>
            <p:cNvPr id="100" name="Oval 99"/>
            <p:cNvSpPr/>
            <p:nvPr/>
          </p:nvSpPr>
          <p:spPr>
            <a:xfrm>
              <a:off x="5256066" y="2055086"/>
              <a:ext cx="557867" cy="1092471"/>
            </a:xfrm>
            <a:prstGeom prst="ellipse">
              <a:avLst/>
            </a:prstGeom>
            <a:solidFill>
              <a:schemeClr val="bg1">
                <a:lumMod val="75000"/>
              </a:schemeClr>
            </a:solidFill>
            <a:ln>
              <a:solidFill>
                <a:schemeClr val="tx1">
                  <a:lumMod val="50000"/>
                  <a:lumOff val="50000"/>
                </a:schemeClr>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sp>
          <p:nvSpPr>
            <p:cNvPr id="101" name="Oval 100"/>
            <p:cNvSpPr/>
            <p:nvPr/>
          </p:nvSpPr>
          <p:spPr>
            <a:xfrm>
              <a:off x="5256066" y="1687942"/>
              <a:ext cx="557867" cy="1092471"/>
            </a:xfrm>
            <a:prstGeom prst="ellipse">
              <a:avLst/>
            </a:prstGeom>
            <a:solidFill>
              <a:schemeClr val="bg1">
                <a:lumMod val="75000"/>
              </a:schemeClr>
            </a:solidFill>
            <a:ln>
              <a:solidFill>
                <a:schemeClr val="tx1">
                  <a:lumMod val="50000"/>
                  <a:lumOff val="50000"/>
                </a:schemeClr>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sp>
          <p:nvSpPr>
            <p:cNvPr id="102" name="Oval 101"/>
            <p:cNvSpPr/>
            <p:nvPr/>
          </p:nvSpPr>
          <p:spPr>
            <a:xfrm>
              <a:off x="5602754" y="1687942"/>
              <a:ext cx="557867" cy="1092471"/>
            </a:xfrm>
            <a:prstGeom prst="ellipse">
              <a:avLst/>
            </a:prstGeom>
            <a:solidFill>
              <a:schemeClr val="bg1">
                <a:lumMod val="75000"/>
              </a:schemeClr>
            </a:solidFill>
            <a:ln>
              <a:solidFill>
                <a:schemeClr val="tx1">
                  <a:lumMod val="50000"/>
                  <a:lumOff val="50000"/>
                </a:schemeClr>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grpSp>
      <p:grpSp>
        <p:nvGrpSpPr>
          <p:cNvPr id="13" name="Group 102"/>
          <p:cNvGrpSpPr/>
          <p:nvPr/>
        </p:nvGrpSpPr>
        <p:grpSpPr>
          <a:xfrm>
            <a:off x="7707140" y="2612283"/>
            <a:ext cx="423537" cy="636064"/>
            <a:chOff x="5256066" y="1687942"/>
            <a:chExt cx="909578" cy="1459617"/>
          </a:xfrm>
        </p:grpSpPr>
        <p:sp>
          <p:nvSpPr>
            <p:cNvPr id="104" name="Rounded Rectangle 103"/>
            <p:cNvSpPr/>
            <p:nvPr/>
          </p:nvSpPr>
          <p:spPr>
            <a:xfrm>
              <a:off x="5410200" y="2085158"/>
              <a:ext cx="609600" cy="658042"/>
            </a:xfrm>
            <a:prstGeom prst="roundRect">
              <a:avLst/>
            </a:prstGeom>
            <a:noFill/>
            <a:ln w="28575">
              <a:solidFill>
                <a:schemeClr val="accent1">
                  <a:lumMod val="60000"/>
                  <a:lumOff val="4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a:solidFill>
                  <a:prstClr val="black"/>
                </a:solidFill>
                <a:latin typeface="Arial" charset="0"/>
                <a:ea typeface="宋体" charset="-122"/>
              </a:endParaRPr>
            </a:p>
          </p:txBody>
        </p:sp>
        <p:sp>
          <p:nvSpPr>
            <p:cNvPr id="105" name="Oval 104"/>
            <p:cNvSpPr/>
            <p:nvPr/>
          </p:nvSpPr>
          <p:spPr>
            <a:xfrm>
              <a:off x="5436068" y="1867943"/>
              <a:ext cx="557867" cy="1092471"/>
            </a:xfrm>
            <a:prstGeom prst="ellipse">
              <a:avLst/>
            </a:prstGeom>
            <a:solidFill>
              <a:schemeClr val="accent2">
                <a:lumMod val="60000"/>
                <a:lumOff val="40000"/>
              </a:schemeClr>
            </a:solidFill>
            <a:ln>
              <a:solidFill>
                <a:schemeClr val="accent2">
                  <a:lumMod val="75000"/>
                </a:schemeClr>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sp>
          <p:nvSpPr>
            <p:cNvPr id="106" name="Oval 105"/>
            <p:cNvSpPr/>
            <p:nvPr/>
          </p:nvSpPr>
          <p:spPr>
            <a:xfrm>
              <a:off x="5607777" y="2055088"/>
              <a:ext cx="557867" cy="1092471"/>
            </a:xfrm>
            <a:prstGeom prst="ellipse">
              <a:avLst/>
            </a:prstGeom>
            <a:solidFill>
              <a:schemeClr val="accent3">
                <a:lumMod val="60000"/>
                <a:lumOff val="40000"/>
              </a:schemeClr>
            </a:solidFill>
            <a:ln>
              <a:solidFill>
                <a:schemeClr val="accent3">
                  <a:lumMod val="75000"/>
                </a:schemeClr>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sp>
          <p:nvSpPr>
            <p:cNvPr id="107" name="Oval 106"/>
            <p:cNvSpPr/>
            <p:nvPr/>
          </p:nvSpPr>
          <p:spPr>
            <a:xfrm>
              <a:off x="5256066" y="2055086"/>
              <a:ext cx="557867" cy="1092471"/>
            </a:xfrm>
            <a:prstGeom prst="ellipse">
              <a:avLst/>
            </a:prstGeom>
            <a:solidFill>
              <a:schemeClr val="bg1">
                <a:lumMod val="75000"/>
              </a:schemeClr>
            </a:solidFill>
            <a:ln>
              <a:solidFill>
                <a:schemeClr val="tx1">
                  <a:lumMod val="50000"/>
                  <a:lumOff val="50000"/>
                </a:schemeClr>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sp>
          <p:nvSpPr>
            <p:cNvPr id="108" name="Oval 107"/>
            <p:cNvSpPr/>
            <p:nvPr/>
          </p:nvSpPr>
          <p:spPr>
            <a:xfrm>
              <a:off x="5256066" y="1687942"/>
              <a:ext cx="557867" cy="1092471"/>
            </a:xfrm>
            <a:prstGeom prst="ellipse">
              <a:avLst/>
            </a:prstGeom>
            <a:solidFill>
              <a:schemeClr val="bg1">
                <a:lumMod val="75000"/>
              </a:schemeClr>
            </a:solidFill>
            <a:ln>
              <a:solidFill>
                <a:schemeClr val="tx1">
                  <a:lumMod val="50000"/>
                  <a:lumOff val="50000"/>
                </a:schemeClr>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sp>
          <p:nvSpPr>
            <p:cNvPr id="109" name="Oval 108"/>
            <p:cNvSpPr/>
            <p:nvPr/>
          </p:nvSpPr>
          <p:spPr>
            <a:xfrm>
              <a:off x="5602754" y="1687942"/>
              <a:ext cx="557867" cy="1092471"/>
            </a:xfrm>
            <a:prstGeom prst="ellipse">
              <a:avLst/>
            </a:prstGeom>
            <a:solidFill>
              <a:schemeClr val="bg1">
                <a:lumMod val="75000"/>
              </a:schemeClr>
            </a:solidFill>
            <a:ln>
              <a:solidFill>
                <a:schemeClr val="tx1">
                  <a:lumMod val="50000"/>
                  <a:lumOff val="50000"/>
                </a:schemeClr>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grpSp>
      <p:grpSp>
        <p:nvGrpSpPr>
          <p:cNvPr id="14" name="Group 109"/>
          <p:cNvGrpSpPr/>
          <p:nvPr/>
        </p:nvGrpSpPr>
        <p:grpSpPr>
          <a:xfrm>
            <a:off x="7707140" y="2946696"/>
            <a:ext cx="423537" cy="636064"/>
            <a:chOff x="5256066" y="1687942"/>
            <a:chExt cx="909578" cy="1459617"/>
          </a:xfrm>
        </p:grpSpPr>
        <p:sp>
          <p:nvSpPr>
            <p:cNvPr id="111" name="Rounded Rectangle 110"/>
            <p:cNvSpPr/>
            <p:nvPr/>
          </p:nvSpPr>
          <p:spPr>
            <a:xfrm>
              <a:off x="5410200" y="2085158"/>
              <a:ext cx="609600" cy="658042"/>
            </a:xfrm>
            <a:prstGeom prst="roundRect">
              <a:avLst/>
            </a:prstGeom>
            <a:noFill/>
            <a:ln w="28575">
              <a:solidFill>
                <a:schemeClr val="accent1">
                  <a:lumMod val="60000"/>
                  <a:lumOff val="4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a:solidFill>
                  <a:prstClr val="black"/>
                </a:solidFill>
                <a:latin typeface="Arial" charset="0"/>
                <a:ea typeface="宋体" charset="-122"/>
              </a:endParaRPr>
            </a:p>
          </p:txBody>
        </p:sp>
        <p:sp>
          <p:nvSpPr>
            <p:cNvPr id="112" name="Oval 111"/>
            <p:cNvSpPr/>
            <p:nvPr/>
          </p:nvSpPr>
          <p:spPr>
            <a:xfrm>
              <a:off x="5436068" y="1867943"/>
              <a:ext cx="557867" cy="1092471"/>
            </a:xfrm>
            <a:prstGeom prst="ellipse">
              <a:avLst/>
            </a:prstGeom>
            <a:solidFill>
              <a:schemeClr val="accent2">
                <a:lumMod val="60000"/>
                <a:lumOff val="40000"/>
              </a:schemeClr>
            </a:solidFill>
            <a:ln>
              <a:solidFill>
                <a:schemeClr val="accent2">
                  <a:lumMod val="75000"/>
                </a:schemeClr>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sp>
          <p:nvSpPr>
            <p:cNvPr id="113" name="Oval 112"/>
            <p:cNvSpPr/>
            <p:nvPr/>
          </p:nvSpPr>
          <p:spPr>
            <a:xfrm>
              <a:off x="5607777" y="2055088"/>
              <a:ext cx="557867" cy="1092471"/>
            </a:xfrm>
            <a:prstGeom prst="ellipse">
              <a:avLst/>
            </a:prstGeom>
            <a:solidFill>
              <a:schemeClr val="accent3">
                <a:lumMod val="60000"/>
                <a:lumOff val="40000"/>
              </a:schemeClr>
            </a:solidFill>
            <a:ln>
              <a:solidFill>
                <a:schemeClr val="accent3">
                  <a:lumMod val="75000"/>
                </a:schemeClr>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sp>
          <p:nvSpPr>
            <p:cNvPr id="114" name="Oval 113"/>
            <p:cNvSpPr/>
            <p:nvPr/>
          </p:nvSpPr>
          <p:spPr>
            <a:xfrm>
              <a:off x="5256066" y="2055086"/>
              <a:ext cx="557867" cy="1092471"/>
            </a:xfrm>
            <a:prstGeom prst="ellipse">
              <a:avLst/>
            </a:prstGeom>
            <a:solidFill>
              <a:schemeClr val="bg1">
                <a:lumMod val="75000"/>
              </a:schemeClr>
            </a:solidFill>
            <a:ln>
              <a:solidFill>
                <a:schemeClr val="tx1">
                  <a:lumMod val="50000"/>
                  <a:lumOff val="50000"/>
                </a:schemeClr>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sp>
          <p:nvSpPr>
            <p:cNvPr id="115" name="Oval 114"/>
            <p:cNvSpPr/>
            <p:nvPr/>
          </p:nvSpPr>
          <p:spPr>
            <a:xfrm>
              <a:off x="5256066" y="1687942"/>
              <a:ext cx="557867" cy="1092471"/>
            </a:xfrm>
            <a:prstGeom prst="ellipse">
              <a:avLst/>
            </a:prstGeom>
            <a:solidFill>
              <a:schemeClr val="bg1">
                <a:lumMod val="75000"/>
              </a:schemeClr>
            </a:solidFill>
            <a:ln>
              <a:solidFill>
                <a:schemeClr val="tx1">
                  <a:lumMod val="50000"/>
                  <a:lumOff val="50000"/>
                </a:schemeClr>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sp>
          <p:nvSpPr>
            <p:cNvPr id="116" name="Oval 115"/>
            <p:cNvSpPr/>
            <p:nvPr/>
          </p:nvSpPr>
          <p:spPr>
            <a:xfrm>
              <a:off x="5602754" y="1687942"/>
              <a:ext cx="557867" cy="1092471"/>
            </a:xfrm>
            <a:prstGeom prst="ellipse">
              <a:avLst/>
            </a:prstGeom>
            <a:solidFill>
              <a:schemeClr val="bg1">
                <a:lumMod val="75000"/>
              </a:schemeClr>
            </a:solidFill>
            <a:ln>
              <a:solidFill>
                <a:schemeClr val="tx1">
                  <a:lumMod val="50000"/>
                  <a:lumOff val="50000"/>
                </a:schemeClr>
              </a:solidFill>
            </a:ln>
          </p:spPr>
          <p:txBody>
            <a:bodyPr wrap="none" rtlCol="0" anchor="ctr">
              <a:spAutoFit/>
            </a:bodyPr>
            <a:lstStyle/>
            <a:p>
              <a:pPr algn="ctr" fontAlgn="base">
                <a:spcBef>
                  <a:spcPct val="0"/>
                </a:spcBef>
                <a:spcAft>
                  <a:spcPts val="1200"/>
                </a:spcAft>
              </a:pPr>
              <a:endParaRPr lang="en-US" sz="1600" dirty="0">
                <a:solidFill>
                  <a:prstClr val="black"/>
                </a:solidFill>
                <a:latin typeface="Times New Roman" pitchFamily="18" charset="0"/>
                <a:ea typeface="Verdana" charset="0"/>
                <a:cs typeface="Times New Roman" pitchFamily="18" charset="0"/>
              </a:endParaRPr>
            </a:p>
          </p:txBody>
        </p:sp>
      </p:grpSp>
      <p:sp>
        <p:nvSpPr>
          <p:cNvPr id="117" name="TextBox 116"/>
          <p:cNvSpPr txBox="1"/>
          <p:nvPr/>
        </p:nvSpPr>
        <p:spPr>
          <a:xfrm rot="5400000">
            <a:off x="7863966" y="2436002"/>
            <a:ext cx="248466" cy="430887"/>
          </a:xfrm>
          <a:prstGeom prst="rect">
            <a:avLst/>
          </a:prstGeom>
        </p:spPr>
        <p:txBody>
          <a:bodyPr wrap="none" lIns="0" tIns="0" rIns="0" bIns="0" rtlCol="0">
            <a:spAutoFit/>
          </a:bodyPr>
          <a:lstStyle/>
          <a:p>
            <a:pPr marL="342900" indent="-342900" eaLnBrk="0" fontAlgn="base" hangingPunct="0">
              <a:spcAft>
                <a:spcPct val="0"/>
              </a:spcAft>
            </a:pPr>
            <a:r>
              <a:rPr lang="en-US" sz="2800" dirty="0">
                <a:solidFill>
                  <a:prstClr val="black"/>
                </a:solidFill>
                <a:ea typeface="宋体" charset="-122"/>
              </a:rPr>
              <a:t>…</a:t>
            </a:r>
          </a:p>
        </p:txBody>
      </p:sp>
      <p:sp>
        <p:nvSpPr>
          <p:cNvPr id="89" name="TextBox 88"/>
          <p:cNvSpPr txBox="1"/>
          <p:nvPr/>
        </p:nvSpPr>
        <p:spPr>
          <a:xfrm>
            <a:off x="4724400" y="3810001"/>
            <a:ext cx="2381374" cy="2154436"/>
          </a:xfrm>
          <a:prstGeom prst="rect">
            <a:avLst/>
          </a:prstGeom>
        </p:spPr>
        <p:txBody>
          <a:bodyPr wrap="square" lIns="0" tIns="0" rIns="0" bIns="0" rtlCol="0">
            <a:spAutoFit/>
          </a:bodyPr>
          <a:lstStyle/>
          <a:p>
            <a:pPr marL="342900" indent="-342900" eaLnBrk="0" fontAlgn="base" hangingPunct="0">
              <a:spcAft>
                <a:spcPct val="0"/>
              </a:spcAft>
              <a:buFont typeface="Arial" pitchFamily="34" charset="0"/>
              <a:buChar char="•"/>
            </a:pPr>
            <a:r>
              <a:rPr lang="en-US" sz="2000" dirty="0">
                <a:solidFill>
                  <a:prstClr val="white"/>
                </a:solidFill>
                <a:ea typeface="宋体" charset="-122"/>
                <a:cs typeface="Arial" pitchFamily="34" charset="0"/>
              </a:rPr>
              <a:t>10</a:t>
            </a:r>
            <a:r>
              <a:rPr lang="en-US" sz="2000" baseline="30000" dirty="0">
                <a:solidFill>
                  <a:prstClr val="white"/>
                </a:solidFill>
                <a:ea typeface="宋体" charset="-122"/>
                <a:cs typeface="Arial" pitchFamily="34" charset="0"/>
              </a:rPr>
              <a:t>2</a:t>
            </a:r>
            <a:r>
              <a:rPr lang="en-US" sz="2000" dirty="0">
                <a:solidFill>
                  <a:prstClr val="white"/>
                </a:solidFill>
                <a:ea typeface="宋体" charset="-122"/>
                <a:cs typeface="Arial" pitchFamily="34" charset="0"/>
              </a:rPr>
              <a:t> – 10</a:t>
            </a:r>
            <a:r>
              <a:rPr lang="en-US" sz="2000" baseline="30000" dirty="0">
                <a:solidFill>
                  <a:prstClr val="white"/>
                </a:solidFill>
                <a:ea typeface="宋体" charset="-122"/>
                <a:cs typeface="Arial" pitchFamily="34" charset="0"/>
              </a:rPr>
              <a:t>4</a:t>
            </a:r>
            <a:r>
              <a:rPr lang="en-US" sz="2000" dirty="0">
                <a:solidFill>
                  <a:prstClr val="white"/>
                </a:solidFill>
                <a:ea typeface="宋体" charset="-122"/>
                <a:cs typeface="Arial" pitchFamily="34" charset="0"/>
              </a:rPr>
              <a:t> /logical</a:t>
            </a:r>
          </a:p>
          <a:p>
            <a:pPr marL="342900" indent="-342900" eaLnBrk="0" fontAlgn="base" hangingPunct="0">
              <a:spcAft>
                <a:spcPct val="0"/>
              </a:spcAft>
              <a:buFont typeface="Arial" pitchFamily="34" charset="0"/>
              <a:buChar char="•"/>
            </a:pPr>
            <a:endParaRPr lang="en-US" sz="2000" dirty="0">
              <a:solidFill>
                <a:prstClr val="white"/>
              </a:solidFill>
              <a:ea typeface="宋体" charset="-122"/>
              <a:cs typeface="Arial" pitchFamily="34" charset="0"/>
            </a:endParaRPr>
          </a:p>
          <a:p>
            <a:pPr marL="342900" indent="-342900" eaLnBrk="0" fontAlgn="base" hangingPunct="0">
              <a:spcAft>
                <a:spcPct val="0"/>
              </a:spcAft>
              <a:buFont typeface="Arial" pitchFamily="34" charset="0"/>
              <a:buChar char="•"/>
            </a:pPr>
            <a:r>
              <a:rPr lang="en-US" sz="2000" dirty="0">
                <a:solidFill>
                  <a:prstClr val="white"/>
                </a:solidFill>
                <a:ea typeface="宋体" charset="-122"/>
                <a:cs typeface="Arial" pitchFamily="34" charset="0"/>
              </a:rPr>
              <a:t>threshold ~ 1%</a:t>
            </a:r>
            <a:endParaRPr lang="en-US" sz="2000" baseline="30000" dirty="0">
              <a:solidFill>
                <a:prstClr val="white"/>
              </a:solidFill>
              <a:ea typeface="宋体" charset="-122"/>
              <a:cs typeface="Arial" pitchFamily="34" charset="0"/>
            </a:endParaRPr>
          </a:p>
          <a:p>
            <a:pPr marL="342900" indent="-342900" eaLnBrk="0" fontAlgn="base" hangingPunct="0">
              <a:spcAft>
                <a:spcPct val="0"/>
              </a:spcAft>
              <a:buFont typeface="Arial" pitchFamily="34" charset="0"/>
              <a:buChar char="•"/>
            </a:pPr>
            <a:endParaRPr lang="en-US" sz="2000" dirty="0">
              <a:solidFill>
                <a:prstClr val="white"/>
              </a:solidFill>
              <a:ea typeface="宋体" charset="-122"/>
              <a:cs typeface="Arial" pitchFamily="34" charset="0"/>
            </a:endParaRPr>
          </a:p>
          <a:p>
            <a:pPr marL="342900" indent="-342900" eaLnBrk="0" fontAlgn="base" hangingPunct="0">
              <a:spcAft>
                <a:spcPct val="0"/>
              </a:spcAft>
              <a:buFont typeface="Arial" pitchFamily="34" charset="0"/>
              <a:buChar char="•"/>
            </a:pPr>
            <a:r>
              <a:rPr lang="en-US" sz="2000" dirty="0">
                <a:solidFill>
                  <a:prstClr val="white"/>
                </a:solidFill>
                <a:ea typeface="宋体" charset="-122"/>
                <a:cs typeface="Arial" pitchFamily="34" charset="0"/>
              </a:rPr>
              <a:t>s</a:t>
            </a:r>
            <a:r>
              <a:rPr lang="en-US" sz="2000" dirty="0" smtClean="0">
                <a:solidFill>
                  <a:prstClr val="white"/>
                </a:solidFill>
                <a:ea typeface="宋体" charset="-122"/>
                <a:cs typeface="Arial" pitchFamily="34" charset="0"/>
              </a:rPr>
              <a:t>imulate large </a:t>
            </a:r>
            <a:r>
              <a:rPr lang="en-US" sz="2000" dirty="0">
                <a:solidFill>
                  <a:prstClr val="white"/>
                </a:solidFill>
                <a:ea typeface="宋体" charset="-122"/>
                <a:cs typeface="Arial" pitchFamily="34" charset="0"/>
              </a:rPr>
              <a:t>system to see </a:t>
            </a:r>
            <a:r>
              <a:rPr lang="en-US" sz="2000" dirty="0" smtClean="0">
                <a:solidFill>
                  <a:prstClr val="white"/>
                </a:solidFill>
                <a:ea typeface="宋体" charset="-122"/>
                <a:cs typeface="Arial" pitchFamily="34" charset="0"/>
              </a:rPr>
              <a:t>effects</a:t>
            </a:r>
            <a:endParaRPr lang="en-US" sz="2000" dirty="0">
              <a:solidFill>
                <a:prstClr val="white"/>
              </a:solidFill>
              <a:ea typeface="宋体" charset="-122"/>
              <a:cs typeface="Arial" pitchFamily="34" charset="0"/>
            </a:endParaRPr>
          </a:p>
        </p:txBody>
      </p:sp>
      <p:sp>
        <p:nvSpPr>
          <p:cNvPr id="96" name="TextBox 95"/>
          <p:cNvSpPr txBox="1"/>
          <p:nvPr/>
        </p:nvSpPr>
        <p:spPr>
          <a:xfrm>
            <a:off x="7467600" y="3810000"/>
            <a:ext cx="3200400" cy="2154436"/>
          </a:xfrm>
          <a:prstGeom prst="rect">
            <a:avLst/>
          </a:prstGeom>
        </p:spPr>
        <p:txBody>
          <a:bodyPr wrap="square" lIns="0" tIns="0" rIns="0" bIns="0" rtlCol="0">
            <a:spAutoFit/>
          </a:bodyPr>
          <a:lstStyle/>
          <a:p>
            <a:pPr marL="342900" indent="-342900" eaLnBrk="0" fontAlgn="base" hangingPunct="0">
              <a:spcAft>
                <a:spcPct val="0"/>
              </a:spcAft>
              <a:buFont typeface="Arial" pitchFamily="34" charset="0"/>
              <a:buChar char="•"/>
            </a:pPr>
            <a:r>
              <a:rPr lang="en-US" sz="2000" dirty="0">
                <a:solidFill>
                  <a:prstClr val="white"/>
                </a:solidFill>
                <a:ea typeface="宋体" charset="-122"/>
                <a:cs typeface="Arial" pitchFamily="34" charset="0"/>
              </a:rPr>
              <a:t>few </a:t>
            </a:r>
            <a:r>
              <a:rPr lang="en-US" sz="2000" dirty="0" err="1">
                <a:solidFill>
                  <a:prstClr val="white"/>
                </a:solidFill>
                <a:ea typeface="宋体" charset="-122"/>
                <a:cs typeface="Arial" pitchFamily="34" charset="0"/>
              </a:rPr>
              <a:t>qubits</a:t>
            </a:r>
            <a:r>
              <a:rPr lang="en-US" sz="2000" dirty="0">
                <a:solidFill>
                  <a:prstClr val="white"/>
                </a:solidFill>
                <a:ea typeface="宋体" charset="-122"/>
                <a:cs typeface="Arial" pitchFamily="34" charset="0"/>
              </a:rPr>
              <a:t>/ module</a:t>
            </a:r>
          </a:p>
          <a:p>
            <a:pPr marL="342900" indent="-342900" eaLnBrk="0" fontAlgn="base" hangingPunct="0">
              <a:spcAft>
                <a:spcPct val="0"/>
              </a:spcAft>
              <a:buFont typeface="Arial" pitchFamily="34" charset="0"/>
              <a:buChar char="•"/>
            </a:pPr>
            <a:endParaRPr lang="en-US" sz="2000" dirty="0">
              <a:solidFill>
                <a:prstClr val="white"/>
              </a:solidFill>
              <a:ea typeface="宋体" charset="-122"/>
              <a:cs typeface="Arial" pitchFamily="34" charset="0"/>
            </a:endParaRPr>
          </a:p>
          <a:p>
            <a:pPr marL="342900" indent="-342900" eaLnBrk="0" fontAlgn="base" hangingPunct="0">
              <a:spcAft>
                <a:spcPct val="0"/>
              </a:spcAft>
              <a:buFont typeface="Arial" pitchFamily="34" charset="0"/>
              <a:buChar char="•"/>
            </a:pPr>
            <a:r>
              <a:rPr lang="en-US" sz="2000" dirty="0">
                <a:solidFill>
                  <a:prstClr val="white"/>
                </a:solidFill>
                <a:ea typeface="宋体" charset="-122"/>
                <a:cs typeface="Arial" pitchFamily="34" charset="0"/>
              </a:rPr>
              <a:t>good local gates (10</a:t>
            </a:r>
            <a:r>
              <a:rPr lang="en-US" sz="2000" baseline="30000" dirty="0">
                <a:solidFill>
                  <a:prstClr val="white"/>
                </a:solidFill>
                <a:ea typeface="宋体" charset="-122"/>
                <a:cs typeface="Arial" pitchFamily="34" charset="0"/>
              </a:rPr>
              <a:t>-4</a:t>
            </a:r>
            <a:r>
              <a:rPr lang="en-US" sz="2000" dirty="0">
                <a:solidFill>
                  <a:prstClr val="white"/>
                </a:solidFill>
                <a:ea typeface="宋体" charset="-122"/>
                <a:cs typeface="Arial" pitchFamily="34" charset="0"/>
              </a:rPr>
              <a:t>?)</a:t>
            </a:r>
            <a:r>
              <a:rPr lang="en-US" sz="2000" baseline="30000" dirty="0">
                <a:solidFill>
                  <a:prstClr val="white"/>
                </a:solidFill>
                <a:ea typeface="宋体" charset="-122"/>
                <a:cs typeface="Arial" pitchFamily="34" charset="0"/>
              </a:rPr>
              <a:t/>
            </a:r>
            <a:br>
              <a:rPr lang="en-US" sz="2000" baseline="30000" dirty="0">
                <a:solidFill>
                  <a:prstClr val="white"/>
                </a:solidFill>
                <a:ea typeface="宋体" charset="-122"/>
                <a:cs typeface="Arial" pitchFamily="34" charset="0"/>
              </a:rPr>
            </a:br>
            <a:r>
              <a:rPr lang="en-US" sz="2000" dirty="0">
                <a:solidFill>
                  <a:prstClr val="white"/>
                </a:solidFill>
                <a:ea typeface="宋体" charset="-122"/>
                <a:cs typeface="Arial" pitchFamily="34" charset="0"/>
              </a:rPr>
              <a:t>remote gates fair (90%?)</a:t>
            </a:r>
          </a:p>
          <a:p>
            <a:pPr marL="342900" indent="-342900" eaLnBrk="0" fontAlgn="base" hangingPunct="0">
              <a:spcAft>
                <a:spcPct val="0"/>
              </a:spcAft>
              <a:buFont typeface="Arial" pitchFamily="34" charset="0"/>
              <a:buChar char="•"/>
            </a:pPr>
            <a:endParaRPr lang="en-US" sz="2000" dirty="0">
              <a:solidFill>
                <a:prstClr val="white"/>
              </a:solidFill>
              <a:ea typeface="宋体" charset="-122"/>
              <a:cs typeface="Arial" pitchFamily="34" charset="0"/>
            </a:endParaRPr>
          </a:p>
          <a:p>
            <a:pPr marL="342900" indent="-342900" eaLnBrk="0" fontAlgn="base" hangingPunct="0">
              <a:spcAft>
                <a:spcPct val="0"/>
              </a:spcAft>
              <a:buFont typeface="Arial" pitchFamily="34" charset="0"/>
              <a:buChar char="•"/>
            </a:pPr>
            <a:r>
              <a:rPr lang="en-US" sz="2000" dirty="0">
                <a:solidFill>
                  <a:prstClr val="white"/>
                </a:solidFill>
                <a:ea typeface="宋体" charset="-122"/>
                <a:cs typeface="Arial" pitchFamily="34" charset="0"/>
              </a:rPr>
              <a:t>p</a:t>
            </a:r>
            <a:r>
              <a:rPr lang="en-US" sz="2000" dirty="0" smtClean="0">
                <a:solidFill>
                  <a:prstClr val="white"/>
                </a:solidFill>
                <a:ea typeface="宋体" charset="-122"/>
                <a:cs typeface="Arial" pitchFamily="34" charset="0"/>
              </a:rPr>
              <a:t>ossible to construct </a:t>
            </a:r>
            <a:r>
              <a:rPr lang="en-US" sz="2000" dirty="0">
                <a:solidFill>
                  <a:prstClr val="white"/>
                </a:solidFill>
                <a:ea typeface="宋体" charset="-122"/>
                <a:cs typeface="Arial" pitchFamily="34" charset="0"/>
              </a:rPr>
              <a:t>QEC</a:t>
            </a:r>
            <a:br>
              <a:rPr lang="en-US" sz="2000" dirty="0">
                <a:solidFill>
                  <a:prstClr val="white"/>
                </a:solidFill>
                <a:ea typeface="宋体" charset="-122"/>
                <a:cs typeface="Arial" pitchFamily="34" charset="0"/>
              </a:rPr>
            </a:br>
            <a:r>
              <a:rPr lang="en-US" sz="2000" dirty="0">
                <a:solidFill>
                  <a:prstClr val="white"/>
                </a:solidFill>
                <a:ea typeface="宋体" charset="-122"/>
                <a:cs typeface="Arial" pitchFamily="34" charset="0"/>
              </a:rPr>
              <a:t>as software </a:t>
            </a:r>
            <a:r>
              <a:rPr lang="en-US" sz="2000" dirty="0" smtClean="0">
                <a:solidFill>
                  <a:prstClr val="white"/>
                </a:solidFill>
                <a:ea typeface="宋体" charset="-122"/>
                <a:cs typeface="Arial" pitchFamily="34" charset="0"/>
              </a:rPr>
              <a:t>layer</a:t>
            </a:r>
            <a:endParaRPr lang="en-US" sz="2000" dirty="0">
              <a:solidFill>
                <a:prstClr val="white"/>
              </a:solidFill>
              <a:ea typeface="宋体" charset="-122"/>
              <a:cs typeface="Arial" pitchFamily="34" charset="0"/>
            </a:endParaRPr>
          </a:p>
        </p:txBody>
      </p:sp>
      <p:sp>
        <p:nvSpPr>
          <p:cNvPr id="15" name="TextBox 14"/>
          <p:cNvSpPr txBox="1"/>
          <p:nvPr/>
        </p:nvSpPr>
        <p:spPr>
          <a:xfrm>
            <a:off x="986852" y="2904314"/>
            <a:ext cx="10415800" cy="1446550"/>
          </a:xfrm>
          <a:prstGeom prst="rect">
            <a:avLst/>
          </a:prstGeom>
          <a:solidFill>
            <a:srgbClr val="002060"/>
          </a:solidFill>
        </p:spPr>
        <p:txBody>
          <a:bodyPr wrap="none" rtlCol="0">
            <a:spAutoFit/>
          </a:bodyPr>
          <a:lstStyle/>
          <a:p>
            <a:pPr algn="ctr"/>
            <a:r>
              <a:rPr lang="en-US" sz="4400" b="1" dirty="0">
                <a:solidFill>
                  <a:srgbClr val="FFC000"/>
                </a:solidFill>
              </a:rPr>
              <a:t>Overhead required in known schemes:</a:t>
            </a:r>
            <a:br>
              <a:rPr lang="en-US" sz="4400" b="1" dirty="0">
                <a:solidFill>
                  <a:srgbClr val="FFC000"/>
                </a:solidFill>
              </a:rPr>
            </a:br>
            <a:r>
              <a:rPr lang="en-US" sz="4400" b="1" dirty="0" smtClean="0">
                <a:solidFill>
                  <a:srgbClr val="FFC000"/>
                </a:solidFill>
              </a:rPr>
              <a:t>1,000s physical qubits </a:t>
            </a:r>
            <a:r>
              <a:rPr lang="en-US" sz="4400" b="1" dirty="0">
                <a:solidFill>
                  <a:srgbClr val="FFC000"/>
                </a:solidFill>
              </a:rPr>
              <a:t>for every </a:t>
            </a:r>
            <a:r>
              <a:rPr lang="en-US" sz="4400" b="1" dirty="0" smtClean="0">
                <a:solidFill>
                  <a:srgbClr val="FFC000"/>
                </a:solidFill>
              </a:rPr>
              <a:t>logical</a:t>
            </a:r>
            <a:r>
              <a:rPr lang="en-US" sz="4400" b="1" dirty="0">
                <a:solidFill>
                  <a:srgbClr val="FFC000"/>
                </a:solidFill>
              </a:rPr>
              <a:t> </a:t>
            </a:r>
            <a:r>
              <a:rPr lang="en-US" sz="4400" b="1" dirty="0" err="1" smtClean="0">
                <a:solidFill>
                  <a:srgbClr val="FFC000"/>
                </a:solidFill>
              </a:rPr>
              <a:t>qubit</a:t>
            </a:r>
            <a:endParaRPr lang="en-US" sz="4400" b="1" dirty="0">
              <a:solidFill>
                <a:srgbClr val="FFC000"/>
              </a:solidFill>
            </a:endParaRPr>
          </a:p>
        </p:txBody>
      </p:sp>
      <p:sp>
        <p:nvSpPr>
          <p:cNvPr id="103" name="TextBox 102"/>
          <p:cNvSpPr txBox="1"/>
          <p:nvPr/>
        </p:nvSpPr>
        <p:spPr>
          <a:xfrm>
            <a:off x="-6958" y="6491578"/>
            <a:ext cx="2525756" cy="338554"/>
          </a:xfrm>
          <a:prstGeom prst="rect">
            <a:avLst/>
          </a:prstGeom>
          <a:noFill/>
        </p:spPr>
        <p:txBody>
          <a:bodyPr wrap="none" rtlCol="0">
            <a:spAutoFit/>
          </a:bodyPr>
          <a:lstStyle/>
          <a:p>
            <a:r>
              <a:rPr lang="en-US" sz="1600" dirty="0" smtClean="0">
                <a:solidFill>
                  <a:prstClr val="white"/>
                </a:solidFill>
                <a:latin typeface="Segoe UI" pitchFamily="34" charset="0"/>
                <a:ea typeface="Segoe UI" pitchFamily="34" charset="0"/>
                <a:cs typeface="Segoe UI" pitchFamily="34" charset="0"/>
              </a:rPr>
              <a:t>Thanks to Rob Schoelkopf</a:t>
            </a:r>
            <a:endParaRPr lang="en-US" sz="1600" dirty="0">
              <a:solidFill>
                <a:prstClr val="white"/>
              </a:solidFill>
              <a:latin typeface="Segoe UI" pitchFamily="34" charset="0"/>
              <a:ea typeface="Segoe UI" pitchFamily="34" charset="0"/>
              <a:cs typeface="Segoe UI" pitchFamily="34" charset="0"/>
            </a:endParaRPr>
          </a:p>
        </p:txBody>
      </p:sp>
      <p:sp>
        <p:nvSpPr>
          <p:cNvPr id="16" name="Footer Placeholder 15"/>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113144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111018"/>
            <a:ext cx="11655840" cy="899537"/>
          </a:xfrm>
        </p:spPr>
        <p:txBody>
          <a:bodyPr/>
          <a:lstStyle/>
          <a:p>
            <a:r>
              <a:rPr lang="en-US" dirty="0" smtClean="0">
                <a:solidFill>
                  <a:schemeClr val="bg1"/>
                </a:solidFill>
              </a:rPr>
              <a:t>Fault-tolerant Replacement Rules</a:t>
            </a:r>
            <a:endParaRPr lang="en-US" dirty="0">
              <a:solidFill>
                <a:schemeClr val="bg1"/>
              </a:solidFill>
            </a:endParaRPr>
          </a:p>
        </p:txBody>
      </p:sp>
      <p:sp>
        <p:nvSpPr>
          <p:cNvPr id="18" name="Content Placeholder 2"/>
          <p:cNvSpPr txBox="1">
            <a:spLocks/>
          </p:cNvSpPr>
          <p:nvPr/>
        </p:nvSpPr>
        <p:spPr>
          <a:xfrm>
            <a:off x="392100" y="1001129"/>
            <a:ext cx="11409496" cy="545066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defRPr/>
            </a:pPr>
            <a:r>
              <a:rPr lang="en-US" sz="3137" b="1" dirty="0" smtClean="0">
                <a:solidFill>
                  <a:prstClr val="white"/>
                </a:solidFill>
                <a:latin typeface="Calibri" panose="020F0502020204030204"/>
              </a:rPr>
              <a:t>Given a set of fault-tolerant </a:t>
            </a:r>
            <a:r>
              <a:rPr lang="en-US" sz="3137" b="1" i="1" dirty="0" smtClean="0">
                <a:solidFill>
                  <a:srgbClr val="FFC000"/>
                </a:solidFill>
                <a:latin typeface="Calibri" panose="020F0502020204030204"/>
              </a:rPr>
              <a:t>replacement rules:</a:t>
            </a:r>
            <a:endParaRPr lang="en-US" sz="3137" dirty="0">
              <a:solidFill>
                <a:srgbClr val="FFC000"/>
              </a:solidFill>
            </a:endParaRPr>
          </a:p>
          <a:p>
            <a:pPr marL="0" indent="0">
              <a:buFont typeface="Arial" pitchFamily="34" charset="0"/>
              <a:buNone/>
              <a:defRPr/>
            </a:pPr>
            <a:r>
              <a:rPr lang="en-US" sz="3137" dirty="0" smtClean="0">
                <a:solidFill>
                  <a:prstClr val="white"/>
                </a:solidFill>
              </a:rPr>
              <a:t>	Replace each circuit </a:t>
            </a:r>
            <a:r>
              <a:rPr lang="en-US" sz="3137" dirty="0" smtClean="0">
                <a:solidFill>
                  <a:srgbClr val="FFC000"/>
                </a:solidFill>
              </a:rPr>
              <a:t>location</a:t>
            </a:r>
            <a:r>
              <a:rPr lang="en-US" sz="3137" i="1" dirty="0" smtClean="0">
                <a:solidFill>
                  <a:prstClr val="white"/>
                </a:solidFill>
              </a:rPr>
              <a:t> </a:t>
            </a:r>
            <a:r>
              <a:rPr lang="en-US" sz="3137" dirty="0" smtClean="0">
                <a:solidFill>
                  <a:prstClr val="white"/>
                </a:solidFill>
              </a:rPr>
              <a:t>with a </a:t>
            </a:r>
            <a:r>
              <a:rPr lang="en-US" sz="3137" dirty="0" smtClean="0">
                <a:solidFill>
                  <a:srgbClr val="FFC000"/>
                </a:solidFill>
              </a:rPr>
              <a:t>fault-tolerant gadget</a:t>
            </a:r>
          </a:p>
          <a:p>
            <a:pPr marL="0" indent="0">
              <a:buFont typeface="Arial" pitchFamily="34" charset="0"/>
              <a:buNone/>
              <a:defRPr/>
            </a:pPr>
            <a:endParaRPr lang="en-US" sz="3137" b="1" dirty="0">
              <a:solidFill>
                <a:prstClr val="white"/>
              </a:solidFill>
              <a:latin typeface="Calibri" panose="020F0502020204030204"/>
            </a:endParaRPr>
          </a:p>
          <a:p>
            <a:pPr marL="0" indent="0">
              <a:buFont typeface="Arial" pitchFamily="34" charset="0"/>
              <a:buNone/>
              <a:defRPr/>
            </a:pPr>
            <a:endParaRPr lang="en-US" sz="3137" dirty="0">
              <a:solidFill>
                <a:prstClr val="white"/>
              </a:solidFill>
            </a:endParaRPr>
          </a:p>
          <a:p>
            <a:pPr marL="0" indent="0">
              <a:buFont typeface="Arial" pitchFamily="34" charset="0"/>
              <a:buNone/>
              <a:defRPr/>
            </a:pPr>
            <a:endParaRPr lang="en-US" sz="784" dirty="0">
              <a:solidFill>
                <a:prstClr val="black"/>
              </a:solidFill>
            </a:endParaRPr>
          </a:p>
          <a:p>
            <a:pPr marL="0" indent="0">
              <a:buFont typeface="Arial" pitchFamily="34" charset="0"/>
              <a:buNone/>
              <a:defRPr/>
            </a:pPr>
            <a:endParaRPr lang="en-US" sz="784" b="1" dirty="0">
              <a:solidFill>
                <a:prstClr val="black"/>
              </a:solidFill>
              <a:latin typeface="Calibri" panose="020F0502020204030204"/>
            </a:endParaRPr>
          </a:p>
          <a:p>
            <a:pPr marL="0" indent="0">
              <a:buFont typeface="Arial" pitchFamily="34" charset="0"/>
              <a:buNone/>
              <a:defRPr/>
            </a:pPr>
            <a:endParaRPr lang="en-US" sz="784" b="1" dirty="0">
              <a:solidFill>
                <a:prstClr val="black"/>
              </a:solidFill>
              <a:latin typeface="Calibri" panose="020F0502020204030204"/>
            </a:endParaRPr>
          </a:p>
        </p:txBody>
      </p:sp>
      <p:pic>
        <p:nvPicPr>
          <p:cNvPr id="4" name="Picture 7"/>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119"/>
          <a:stretch/>
        </p:blipFill>
        <p:spPr>
          <a:xfrm>
            <a:off x="1519124" y="2301240"/>
            <a:ext cx="3527425" cy="4077615"/>
          </a:xfrm>
          <a:prstGeom prst="rect">
            <a:avLst/>
          </a:prstGeom>
          <a:noFill/>
          <a:ln/>
        </p:spPr>
      </p:pic>
      <p:sp>
        <p:nvSpPr>
          <p:cNvPr id="5" name="TextBox 4"/>
          <p:cNvSpPr txBox="1"/>
          <p:nvPr/>
        </p:nvSpPr>
        <p:spPr>
          <a:xfrm>
            <a:off x="7982259" y="2638515"/>
            <a:ext cx="1343638" cy="461665"/>
          </a:xfrm>
          <a:prstGeom prst="rect">
            <a:avLst/>
          </a:prstGeom>
          <a:noFill/>
        </p:spPr>
        <p:txBody>
          <a:bodyPr wrap="none" rtlCol="0">
            <a:spAutoFit/>
          </a:bodyPr>
          <a:lstStyle/>
          <a:p>
            <a:r>
              <a:rPr lang="en-US" sz="2400" dirty="0" smtClean="0">
                <a:solidFill>
                  <a:schemeClr val="bg2"/>
                </a:solidFill>
              </a:rPr>
              <a:t>25 qubits</a:t>
            </a:r>
            <a:endParaRPr lang="en-US" sz="2400" dirty="0">
              <a:solidFill>
                <a:schemeClr val="bg2"/>
              </a:solidFill>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7045" y="3206246"/>
            <a:ext cx="2029972" cy="2036068"/>
          </a:xfrm>
          <a:prstGeom prst="rect">
            <a:avLst/>
          </a:prstGeom>
        </p:spPr>
      </p:pic>
      <p:cxnSp>
        <p:nvCxnSpPr>
          <p:cNvPr id="7" name="Straight Arrow Connector 6"/>
          <p:cNvCxnSpPr/>
          <p:nvPr/>
        </p:nvCxnSpPr>
        <p:spPr>
          <a:xfrm>
            <a:off x="7982259" y="5440713"/>
            <a:ext cx="1250986" cy="1"/>
          </a:xfrm>
          <a:prstGeom prst="straightConnector1">
            <a:avLst/>
          </a:prstGeom>
          <a:ln w="19050">
            <a:solidFill>
              <a:schemeClr val="bg1"/>
            </a:solidFill>
            <a:headEnd type="arrow"/>
            <a:tailEnd type="arrow"/>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8435083" y="5440713"/>
            <a:ext cx="418704" cy="461665"/>
          </a:xfrm>
          <a:prstGeom prst="rect">
            <a:avLst/>
          </a:prstGeom>
          <a:noFill/>
        </p:spPr>
        <p:txBody>
          <a:bodyPr wrap="none" rtlCol="0">
            <a:spAutoFit/>
          </a:bodyPr>
          <a:lstStyle/>
          <a:p>
            <a:r>
              <a:rPr lang="en-US" sz="2400" b="1" dirty="0" smtClean="0">
                <a:solidFill>
                  <a:schemeClr val="bg2"/>
                </a:solidFill>
              </a:rPr>
              <a:t>Z</a:t>
            </a:r>
            <a:r>
              <a:rPr lang="en-US" sz="2400" b="1" baseline="-25000" dirty="0" smtClean="0">
                <a:solidFill>
                  <a:schemeClr val="bg2"/>
                </a:solidFill>
              </a:rPr>
              <a:t>L</a:t>
            </a:r>
            <a:endParaRPr lang="en-US" sz="2400" b="1" baseline="-25000" dirty="0">
              <a:solidFill>
                <a:schemeClr val="bg2"/>
              </a:solidFill>
            </a:endParaRPr>
          </a:p>
        </p:txBody>
      </p:sp>
      <p:cxnSp>
        <p:nvCxnSpPr>
          <p:cNvPr id="9" name="Straight Arrow Connector 8"/>
          <p:cNvCxnSpPr/>
          <p:nvPr/>
        </p:nvCxnSpPr>
        <p:spPr>
          <a:xfrm>
            <a:off x="7385197" y="3581180"/>
            <a:ext cx="0" cy="1126711"/>
          </a:xfrm>
          <a:prstGeom prst="straightConnector1">
            <a:avLst/>
          </a:prstGeom>
          <a:ln w="19050">
            <a:solidFill>
              <a:schemeClr val="bg1"/>
            </a:solidFill>
            <a:headEnd type="arrow"/>
            <a:tailEnd type="arrow"/>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873257" y="3900955"/>
            <a:ext cx="441146" cy="461665"/>
          </a:xfrm>
          <a:prstGeom prst="rect">
            <a:avLst/>
          </a:prstGeom>
          <a:noFill/>
        </p:spPr>
        <p:txBody>
          <a:bodyPr wrap="none" rtlCol="0">
            <a:spAutoFit/>
          </a:bodyPr>
          <a:lstStyle/>
          <a:p>
            <a:r>
              <a:rPr lang="en-US" sz="2400" b="1" dirty="0" smtClean="0">
                <a:solidFill>
                  <a:schemeClr val="bg2"/>
                </a:solidFill>
              </a:rPr>
              <a:t>X</a:t>
            </a:r>
            <a:r>
              <a:rPr lang="en-US" sz="2400" b="1" baseline="-25000" dirty="0" smtClean="0">
                <a:solidFill>
                  <a:schemeClr val="bg2"/>
                </a:solidFill>
              </a:rPr>
              <a:t>L</a:t>
            </a:r>
            <a:endParaRPr lang="en-US" sz="2400" b="1" baseline="-25000" dirty="0">
              <a:solidFill>
                <a:schemeClr val="bg2"/>
              </a:solidFill>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65169" y="3600823"/>
            <a:ext cx="471679" cy="1246913"/>
          </a:xfrm>
          <a:prstGeom prst="rect">
            <a:avLst/>
          </a:prstGeom>
        </p:spPr>
      </p:pic>
      <p:sp>
        <p:nvSpPr>
          <p:cNvPr id="12" name="TextBox 11"/>
          <p:cNvSpPr txBox="1"/>
          <p:nvPr/>
        </p:nvSpPr>
        <p:spPr>
          <a:xfrm>
            <a:off x="0" y="2777111"/>
            <a:ext cx="12192000" cy="1446550"/>
          </a:xfrm>
          <a:prstGeom prst="rect">
            <a:avLst/>
          </a:prstGeom>
          <a:solidFill>
            <a:srgbClr val="002060"/>
          </a:solidFill>
        </p:spPr>
        <p:txBody>
          <a:bodyPr wrap="square" rtlCol="0">
            <a:spAutoFit/>
          </a:bodyPr>
          <a:lstStyle/>
          <a:p>
            <a:pPr algn="ctr"/>
            <a:r>
              <a:rPr lang="en-US" sz="4400" b="1" dirty="0" smtClean="0">
                <a:solidFill>
                  <a:srgbClr val="FFC000"/>
                </a:solidFill>
              </a:rPr>
              <a:t>Fault-tolerant replacement rules have been developed for a discrete, universal set of gates!  </a:t>
            </a:r>
            <a:endParaRPr lang="en-US" sz="4400" b="1" dirty="0">
              <a:solidFill>
                <a:srgbClr val="FFC000"/>
              </a:solidFill>
            </a:endParaRPr>
          </a:p>
        </p:txBody>
      </p:sp>
    </p:spTree>
    <p:extLst>
      <p:ext uri="{BB962C8B-B14F-4D97-AF65-F5344CB8AC3E}">
        <p14:creationId xmlns:p14="http://schemas.microsoft.com/office/powerpoint/2010/main" val="335320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smtClean="0">
                    <a:solidFill>
                      <a:srgbClr val="FFFF00"/>
                    </a:solidFill>
                  </a:rPr>
                  <a:t>LIQ</a:t>
                </a:r>
                <a14:m>
                  <m:oMath xmlns:m="http://schemas.openxmlformats.org/officeDocument/2006/math" xmlns="">
                    <m:r>
                      <a:rPr lang="en-US" b="0" i="1" smtClean="0">
                        <a:solidFill>
                          <a:srgbClr val="FFFF00"/>
                        </a:solidFill>
                        <a:latin typeface="Cambria Math" panose="02040503050406030204" pitchFamily="18" charset="0"/>
                      </a:rPr>
                      <m:t>𝑈𝑖</m:t>
                    </m:r>
                    <m:r>
                      <a:rPr lang="en-US" b="0" i="1" smtClean="0">
                        <a:solidFill>
                          <a:srgbClr val="FFFF00"/>
                        </a:solidFill>
                        <a:latin typeface="Cambria Math" panose="02040503050406030204" pitchFamily="18" charset="0"/>
                      </a:rPr>
                      <m:t>|⟩</m:t>
                    </m:r>
                  </m:oMath>
                </a14:m>
                <a:r>
                  <a:rPr lang="en-US" dirty="0" smtClean="0"/>
                  <a:t> has a user extensible module allowing circuits to be re-written automatically with logical qubits representing many physical qubits (may be a 1000:1 ratio).</a:t>
                </a:r>
              </a:p>
              <a:p>
                <a:r>
                  <a:rPr lang="en-US" dirty="0" smtClean="0"/>
                  <a:t>Quantum error correction codes and corresponding replacement rules can be easily defined.</a:t>
                </a:r>
              </a:p>
              <a:p>
                <a:r>
                  <a:rPr lang="en-US" dirty="0" smtClean="0">
                    <a:latin typeface="Lucida Console" panose="020B0609040504020204" pitchFamily="49" charset="0"/>
                  </a:rPr>
                  <a:t>QECC</a:t>
                </a:r>
                <a:r>
                  <a:rPr lang="en-US" dirty="0" smtClean="0"/>
                  <a:t> class allows definition; </a:t>
                </a:r>
                <a:r>
                  <a:rPr lang="en-US" dirty="0" smtClean="0">
                    <a:latin typeface="Lucida Console" panose="020B0609040504020204" pitchFamily="49" charset="0"/>
                  </a:rPr>
                  <a:t>Inject </a:t>
                </a:r>
                <a:r>
                  <a:rPr lang="en-US" dirty="0" smtClean="0">
                    <a:latin typeface="+mn-lt"/>
                  </a:rPr>
                  <a:t>allows incorporation of error models. </a:t>
                </a:r>
                <a:endParaRPr lang="en-US" dirty="0" smtClean="0">
                  <a:latin typeface="Lucida Console" panose="020B0609040504020204" pitchFamily="49" charset="0"/>
                </a:endParaRP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QECC: Quantum Error Correction Codes</a:t>
            </a:r>
            <a:endParaRPr lang="en-US" dirty="0"/>
          </a:p>
        </p:txBody>
      </p:sp>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028662" y="3897237"/>
            <a:ext cx="4134677" cy="2626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2"/>
          <p:cNvSpPr txBox="1">
            <a:spLocks/>
          </p:cNvSpPr>
          <p:nvPr/>
        </p:nvSpPr>
        <p:spPr>
          <a:xfrm>
            <a:off x="4165600" y="6245225"/>
            <a:ext cx="3860800" cy="4762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Tree>
    <p:extLst>
      <p:ext uri="{BB962C8B-B14F-4D97-AF65-F5344CB8AC3E}">
        <p14:creationId xmlns:p14="http://schemas.microsoft.com/office/powerpoint/2010/main" val="3280390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366823" y="54420"/>
            <a:ext cx="12866095" cy="584200"/>
          </a:xfrm>
        </p:spPr>
        <p:txBody>
          <a:bodyPr/>
          <a:lstStyle/>
          <a:p>
            <a:r>
              <a:rPr lang="en-US" sz="4400" dirty="0" smtClean="0">
                <a:solidFill>
                  <a:schemeClr val="bg1"/>
                </a:solidFill>
                <a:latin typeface="Calibri Light" panose="020F0302020204030204" pitchFamily="34" charset="0"/>
              </a:rPr>
              <a:t>Gate Definition: </a:t>
            </a:r>
            <a:r>
              <a:rPr lang="en-US" sz="4400" dirty="0" err="1" smtClean="0">
                <a:solidFill>
                  <a:schemeClr val="bg1"/>
                </a:solidFill>
                <a:latin typeface="Calibri Light" panose="020F0302020204030204" pitchFamily="34" charset="0"/>
              </a:rPr>
              <a:t>Steane</a:t>
            </a:r>
            <a:r>
              <a:rPr lang="en-US" sz="4400" dirty="0" smtClean="0">
                <a:solidFill>
                  <a:schemeClr val="bg1"/>
                </a:solidFill>
                <a:latin typeface="Calibri Light" panose="020F0302020204030204" pitchFamily="34" charset="0"/>
              </a:rPr>
              <a:t> [[7,1,3]] Prep. Rule</a:t>
            </a:r>
            <a:endParaRPr lang="en-US" sz="4400" dirty="0">
              <a:solidFill>
                <a:schemeClr val="bg1"/>
              </a:solidFill>
              <a:latin typeface="Calibri Light" panose="020F0302020204030204" pitchFamily="34" charset="0"/>
            </a:endParaRPr>
          </a:p>
        </p:txBody>
      </p:sp>
      <p:sp>
        <p:nvSpPr>
          <p:cNvPr id="9" name="Rectangle 8"/>
          <p:cNvSpPr/>
          <p:nvPr/>
        </p:nvSpPr>
        <p:spPr>
          <a:xfrm>
            <a:off x="786374" y="833988"/>
            <a:ext cx="5956483" cy="5447645"/>
          </a:xfrm>
          <a:prstGeom prst="rect">
            <a:avLst/>
          </a:prstGeom>
        </p:spPr>
        <p:txBody>
          <a:bodyPr wrap="square">
            <a:spAutoFit/>
          </a:bodyPr>
          <a:lstStyle/>
          <a:p>
            <a:r>
              <a:rPr lang="en-US" sz="1200" dirty="0">
                <a:solidFill>
                  <a:srgbClr val="008000"/>
                </a:solidFill>
                <a:latin typeface="Lucida Console"/>
              </a:rPr>
              <a:t>/// &lt;summary&gt;</a:t>
            </a:r>
            <a:endParaRPr lang="en-US" sz="1200" dirty="0">
              <a:solidFill>
                <a:prstClr val="black"/>
              </a:solidFill>
              <a:latin typeface="Lucida Console"/>
            </a:endParaRPr>
          </a:p>
          <a:p>
            <a:r>
              <a:rPr lang="en-US" sz="1200" dirty="0">
                <a:solidFill>
                  <a:srgbClr val="008000"/>
                </a:solidFill>
                <a:latin typeface="Lucida Console"/>
              </a:rPr>
              <a:t>/// Adjoint of parent gate. </a:t>
            </a:r>
            <a:endParaRPr lang="en-US" sz="1200" dirty="0">
              <a:solidFill>
                <a:prstClr val="black"/>
              </a:solidFill>
              <a:latin typeface="Lucida Console"/>
            </a:endParaRPr>
          </a:p>
          <a:p>
            <a:r>
              <a:rPr lang="en-US" sz="1200" dirty="0">
                <a:solidFill>
                  <a:srgbClr val="008000"/>
                </a:solidFill>
                <a:latin typeface="Lucida Console"/>
              </a:rPr>
              <a:t>/// &lt;/summary&gt;</a:t>
            </a:r>
            <a:endParaRPr lang="en-US" sz="1200" dirty="0">
              <a:solidFill>
                <a:prstClr val="black"/>
              </a:solidFill>
              <a:latin typeface="Lucida Console"/>
            </a:endParaRPr>
          </a:p>
          <a:p>
            <a:r>
              <a:rPr lang="en-US" sz="1200" dirty="0">
                <a:solidFill>
                  <a:srgbClr val="008000"/>
                </a:solidFill>
                <a:latin typeface="Lucida Console"/>
              </a:rPr>
              <a:t>/// &lt;</a:t>
            </a:r>
            <a:r>
              <a:rPr lang="en-US" sz="1200" dirty="0" err="1">
                <a:solidFill>
                  <a:srgbClr val="008000"/>
                </a:solidFill>
                <a:latin typeface="Lucida Console"/>
              </a:rPr>
              <a:t>param</a:t>
            </a:r>
            <a:r>
              <a:rPr lang="en-US" sz="1200" dirty="0">
                <a:solidFill>
                  <a:srgbClr val="008000"/>
                </a:solidFill>
                <a:latin typeface="Lucida Console"/>
              </a:rPr>
              <a:t> name="</a:t>
            </a:r>
            <a:r>
              <a:rPr lang="en-US" sz="1200" dirty="0" err="1">
                <a:solidFill>
                  <a:srgbClr val="008000"/>
                </a:solidFill>
                <a:latin typeface="Lucida Console"/>
              </a:rPr>
              <a:t>qs</a:t>
            </a:r>
            <a:r>
              <a:rPr lang="en-US" sz="1200" dirty="0">
                <a:solidFill>
                  <a:srgbClr val="008000"/>
                </a:solidFill>
                <a:latin typeface="Lucida Console"/>
              </a:rPr>
              <a:t>"&gt; Qubits to use with parent gate&lt;/</a:t>
            </a:r>
            <a:r>
              <a:rPr lang="en-US" sz="1200" dirty="0" err="1">
                <a:solidFill>
                  <a:srgbClr val="008000"/>
                </a:solidFill>
                <a:latin typeface="Lucida Console"/>
              </a:rPr>
              <a:t>param</a:t>
            </a:r>
            <a:r>
              <a:rPr lang="en-US" sz="1200" dirty="0">
                <a:solidFill>
                  <a:srgbClr val="008000"/>
                </a:solidFill>
                <a:latin typeface="Lucida Console"/>
              </a:rPr>
              <a:t>&gt;</a:t>
            </a:r>
            <a:endParaRPr lang="en-US" sz="1200" dirty="0">
              <a:solidFill>
                <a:prstClr val="black"/>
              </a:solidFill>
              <a:latin typeface="Lucida Console"/>
            </a:endParaRPr>
          </a:p>
          <a:p>
            <a:r>
              <a:rPr lang="en-US" sz="1200" dirty="0">
                <a:solidFill>
                  <a:schemeClr val="bg1"/>
                </a:solidFill>
                <a:latin typeface="Lucida Console"/>
              </a:rPr>
              <a:t>[&lt;LQD&gt;]</a:t>
            </a:r>
            <a:r>
              <a:rPr lang="en-US" sz="1200" dirty="0">
                <a:solidFill>
                  <a:schemeClr val="bg1"/>
                </a:solidFill>
                <a:latin typeface="Lucida Console"/>
                <a:ea typeface="Times New Roman"/>
                <a:cs typeface="Lucida Console"/>
              </a:rPr>
              <a:t> </a:t>
            </a:r>
            <a:r>
              <a:rPr lang="en-US" sz="1200" dirty="0">
                <a:solidFill>
                  <a:srgbClr val="008000"/>
                </a:solidFill>
                <a:latin typeface="Lucida Console"/>
                <a:ea typeface="Times New Roman"/>
                <a:cs typeface="Lucida Console"/>
              </a:rPr>
              <a:t>/// Prep gate for Steane7</a:t>
            </a:r>
            <a:endParaRPr lang="en-US" sz="1200" dirty="0">
              <a:latin typeface="Garamond"/>
              <a:ea typeface="Times New Roman"/>
              <a:cs typeface="Times New Roman"/>
            </a:endParaRPr>
          </a:p>
          <a:p>
            <a:r>
              <a:rPr lang="en-US" sz="1200" dirty="0">
                <a:latin typeface="Lucida Console"/>
                <a:ea typeface="Times New Roman"/>
                <a:cs typeface="Lucida Console"/>
              </a:rPr>
              <a:t>    </a:t>
            </a:r>
            <a:r>
              <a:rPr lang="en-US" sz="1200" dirty="0">
                <a:solidFill>
                  <a:srgbClr val="0000FF"/>
                </a:solidFill>
                <a:latin typeface="Lucida Console"/>
                <a:ea typeface="Times New Roman"/>
                <a:cs typeface="Lucida Console"/>
              </a:rPr>
              <a:t>let</a:t>
            </a:r>
            <a:r>
              <a:rPr lang="en-US" sz="1200" dirty="0">
                <a:latin typeface="Lucida Console"/>
                <a:ea typeface="Times New Roman"/>
                <a:cs typeface="Lucida Console"/>
              </a:rPr>
              <a:t> prep (</a:t>
            </a:r>
            <a:r>
              <a:rPr lang="en-US" sz="1200" dirty="0" err="1">
                <a:latin typeface="Lucida Console"/>
                <a:ea typeface="Times New Roman"/>
                <a:cs typeface="Lucida Console"/>
              </a:rPr>
              <a:t>qs:Qubits</a:t>
            </a:r>
            <a:r>
              <a:rPr lang="en-US" sz="1200" dirty="0">
                <a:latin typeface="Lucida Console"/>
                <a:ea typeface="Times New Roman"/>
                <a:cs typeface="Lucida Console"/>
              </a:rPr>
              <a:t>) =</a:t>
            </a:r>
            <a:endParaRPr lang="en-US" sz="1200" dirty="0">
              <a:latin typeface="Garamond"/>
              <a:ea typeface="Times New Roman"/>
              <a:cs typeface="Times New Roman"/>
            </a:endParaRPr>
          </a:p>
          <a:p>
            <a:r>
              <a:rPr lang="en-US" sz="1200" dirty="0">
                <a:latin typeface="Lucida Console"/>
                <a:ea typeface="Times New Roman"/>
                <a:cs typeface="Lucida Console"/>
              </a:rPr>
              <a:t>        </a:t>
            </a:r>
            <a:r>
              <a:rPr lang="en-US" sz="1200" dirty="0">
                <a:solidFill>
                  <a:srgbClr val="0000FF"/>
                </a:solidFill>
                <a:latin typeface="Lucida Console"/>
                <a:ea typeface="Times New Roman"/>
                <a:cs typeface="Lucida Console"/>
              </a:rPr>
              <a:t>let</a:t>
            </a:r>
            <a:r>
              <a:rPr lang="en-US" sz="1200" dirty="0">
                <a:latin typeface="Lucida Console"/>
                <a:ea typeface="Times New Roman"/>
                <a:cs typeface="Lucida Console"/>
              </a:rPr>
              <a:t> </a:t>
            </a:r>
            <a:r>
              <a:rPr lang="en-US" sz="1200" dirty="0" err="1">
                <a:latin typeface="Lucida Console"/>
                <a:ea typeface="Times New Roman"/>
                <a:cs typeface="Lucida Console"/>
              </a:rPr>
              <a:t>nam</a:t>
            </a:r>
            <a:r>
              <a:rPr lang="en-US" sz="1200" dirty="0">
                <a:latin typeface="Lucida Console"/>
                <a:ea typeface="Times New Roman"/>
                <a:cs typeface="Lucida Console"/>
              </a:rPr>
              <a:t> = </a:t>
            </a:r>
            <a:r>
              <a:rPr lang="en-US" sz="1200" dirty="0">
                <a:solidFill>
                  <a:srgbClr val="800000"/>
                </a:solidFill>
                <a:latin typeface="Lucida Console"/>
                <a:ea typeface="Times New Roman"/>
                <a:cs typeface="Lucida Console"/>
              </a:rPr>
              <a:t>"S7_Prep"</a:t>
            </a:r>
            <a:endParaRPr lang="en-US" sz="1200" dirty="0">
              <a:latin typeface="Garamond"/>
              <a:ea typeface="Times New Roman"/>
              <a:cs typeface="Times New Roman"/>
            </a:endParaRPr>
          </a:p>
          <a:p>
            <a:r>
              <a:rPr lang="en-US" sz="1200" dirty="0">
                <a:latin typeface="Lucida Console"/>
                <a:ea typeface="Times New Roman"/>
                <a:cs typeface="Lucida Console"/>
              </a:rPr>
              <a:t>        </a:t>
            </a:r>
            <a:r>
              <a:rPr lang="en-US" sz="1200" dirty="0">
                <a:solidFill>
                  <a:srgbClr val="0000FF"/>
                </a:solidFill>
                <a:latin typeface="Lucida Console"/>
                <a:ea typeface="Times New Roman"/>
                <a:cs typeface="Lucida Console"/>
              </a:rPr>
              <a:t>let</a:t>
            </a:r>
            <a:r>
              <a:rPr lang="en-US" sz="1200" dirty="0">
                <a:latin typeface="Lucida Console"/>
                <a:ea typeface="Times New Roman"/>
                <a:cs typeface="Lucida Console"/>
              </a:rPr>
              <a:t> nam2= </a:t>
            </a:r>
            <a:r>
              <a:rPr lang="en-US" sz="1200" dirty="0">
                <a:solidFill>
                  <a:srgbClr val="800000"/>
                </a:solidFill>
                <a:latin typeface="Lucida Console"/>
                <a:ea typeface="Times New Roman"/>
                <a:cs typeface="Lucida Console"/>
              </a:rPr>
              <a:t>"S7\</a:t>
            </a:r>
            <a:r>
              <a:rPr lang="en-US" sz="1200" dirty="0" err="1">
                <a:solidFill>
                  <a:srgbClr val="800000"/>
                </a:solidFill>
                <a:latin typeface="Lucida Console"/>
                <a:ea typeface="Times New Roman"/>
                <a:cs typeface="Lucida Console"/>
              </a:rPr>
              <a:t>nPrep</a:t>
            </a:r>
            <a:r>
              <a:rPr lang="en-US" sz="1200" dirty="0">
                <a:solidFill>
                  <a:srgbClr val="800000"/>
                </a:solidFill>
                <a:latin typeface="Lucida Console"/>
                <a:ea typeface="Times New Roman"/>
                <a:cs typeface="Lucida Console"/>
              </a:rPr>
              <a:t>"</a:t>
            </a:r>
            <a:endParaRPr lang="en-US" sz="1200" dirty="0">
              <a:latin typeface="Garamond"/>
              <a:ea typeface="Times New Roman"/>
              <a:cs typeface="Times New Roman"/>
            </a:endParaRPr>
          </a:p>
          <a:p>
            <a:r>
              <a:rPr lang="en-US" sz="1200" dirty="0">
                <a:latin typeface="Lucida Console"/>
                <a:ea typeface="Times New Roman"/>
                <a:cs typeface="Lucida Console"/>
              </a:rPr>
              <a:t>        </a:t>
            </a:r>
            <a:r>
              <a:rPr lang="en-US" sz="1200" dirty="0">
                <a:solidFill>
                  <a:srgbClr val="0000FF"/>
                </a:solidFill>
                <a:latin typeface="Lucida Console"/>
                <a:ea typeface="Times New Roman"/>
                <a:cs typeface="Lucida Console"/>
              </a:rPr>
              <a:t>let</a:t>
            </a:r>
            <a:r>
              <a:rPr lang="en-US" sz="1200" dirty="0">
                <a:latin typeface="Lucida Console"/>
                <a:ea typeface="Times New Roman"/>
                <a:cs typeface="Lucida Console"/>
              </a:rPr>
              <a:t> gate (</a:t>
            </a:r>
            <a:r>
              <a:rPr lang="en-US" sz="1200" dirty="0" err="1">
                <a:latin typeface="Lucida Console"/>
                <a:ea typeface="Times New Roman"/>
                <a:cs typeface="Lucida Console"/>
              </a:rPr>
              <a:t>qs:Qubits</a:t>
            </a:r>
            <a:r>
              <a:rPr lang="en-US" sz="1200" dirty="0">
                <a:latin typeface="Lucida Console"/>
                <a:ea typeface="Times New Roman"/>
                <a:cs typeface="Lucida Console"/>
              </a:rPr>
              <a:t>)    =</a:t>
            </a:r>
            <a:endParaRPr lang="en-US" sz="1200" dirty="0">
              <a:latin typeface="Garamond"/>
              <a:ea typeface="Times New Roman"/>
              <a:cs typeface="Times New Roman"/>
            </a:endParaRPr>
          </a:p>
          <a:p>
            <a:r>
              <a:rPr lang="en-US" sz="1200" dirty="0">
                <a:latin typeface="Lucida Console"/>
                <a:ea typeface="Times New Roman"/>
                <a:cs typeface="Lucida Console"/>
              </a:rPr>
              <a:t> </a:t>
            </a:r>
            <a:endParaRPr lang="en-US" sz="1200" dirty="0">
              <a:latin typeface="Garamond"/>
              <a:ea typeface="Times New Roman"/>
              <a:cs typeface="Times New Roman"/>
            </a:endParaRPr>
          </a:p>
          <a:p>
            <a:r>
              <a:rPr lang="en-US" sz="1200" dirty="0">
                <a:latin typeface="Lucida Console"/>
                <a:ea typeface="Times New Roman"/>
                <a:cs typeface="Lucida Console"/>
              </a:rPr>
              <a:t>            </a:t>
            </a:r>
            <a:r>
              <a:rPr lang="en-US" sz="1200" dirty="0">
                <a:solidFill>
                  <a:srgbClr val="008000"/>
                </a:solidFill>
                <a:latin typeface="Lucida Console"/>
                <a:ea typeface="Times New Roman"/>
                <a:cs typeface="Lucida Console"/>
              </a:rPr>
              <a:t>// Create logical |0&gt; prep circuit</a:t>
            </a:r>
            <a:endParaRPr lang="en-US" sz="1200" dirty="0">
              <a:latin typeface="Garamond"/>
              <a:ea typeface="Times New Roman"/>
              <a:cs typeface="Times New Roman"/>
            </a:endParaRPr>
          </a:p>
          <a:p>
            <a:r>
              <a:rPr lang="en-US" sz="1200" dirty="0">
                <a:latin typeface="Lucida Console"/>
                <a:ea typeface="Times New Roman"/>
                <a:cs typeface="Lucida Console"/>
              </a:rPr>
              <a:t>            </a:t>
            </a:r>
            <a:r>
              <a:rPr lang="en-US" sz="1200" dirty="0">
                <a:solidFill>
                  <a:srgbClr val="0000FF"/>
                </a:solidFill>
                <a:latin typeface="Lucida Console"/>
                <a:ea typeface="Times New Roman"/>
                <a:cs typeface="Lucida Console"/>
              </a:rPr>
              <a:t>let</a:t>
            </a:r>
            <a:r>
              <a:rPr lang="en-US" sz="1200" dirty="0">
                <a:latin typeface="Lucida Console"/>
                <a:ea typeface="Times New Roman"/>
                <a:cs typeface="Lucida Console"/>
              </a:rPr>
              <a:t> op (</a:t>
            </a:r>
            <a:r>
              <a:rPr lang="en-US" sz="1200" dirty="0" err="1">
                <a:latin typeface="Lucida Console"/>
                <a:ea typeface="Times New Roman"/>
                <a:cs typeface="Lucida Console"/>
              </a:rPr>
              <a:t>qs:Qubits</a:t>
            </a:r>
            <a:r>
              <a:rPr lang="en-US" sz="1200" dirty="0">
                <a:latin typeface="Lucida Console"/>
                <a:ea typeface="Times New Roman"/>
                <a:cs typeface="Lucida Console"/>
              </a:rPr>
              <a:t>)  =</a:t>
            </a:r>
            <a:endParaRPr lang="en-US" sz="1200" dirty="0">
              <a:latin typeface="Garamond"/>
              <a:ea typeface="Times New Roman"/>
              <a:cs typeface="Times New Roman"/>
            </a:endParaRPr>
          </a:p>
          <a:p>
            <a:r>
              <a:rPr lang="en-US" sz="1200" dirty="0">
                <a:latin typeface="Lucida Console"/>
                <a:ea typeface="Times New Roman"/>
                <a:cs typeface="Lucida Console"/>
              </a:rPr>
              <a:t>                </a:t>
            </a:r>
            <a:r>
              <a:rPr lang="en-US" sz="1200" dirty="0">
                <a:solidFill>
                  <a:srgbClr val="0000FF"/>
                </a:solidFill>
                <a:latin typeface="Lucida Console"/>
                <a:ea typeface="Times New Roman"/>
                <a:cs typeface="Lucida Console"/>
              </a:rPr>
              <a:t>let</a:t>
            </a:r>
            <a:r>
              <a:rPr lang="en-US" sz="1200" dirty="0">
                <a:latin typeface="Lucida Console"/>
                <a:ea typeface="Times New Roman"/>
                <a:cs typeface="Lucida Console"/>
              </a:rPr>
              <a:t> </a:t>
            </a:r>
            <a:r>
              <a:rPr lang="en-US" sz="1200" dirty="0" err="1">
                <a:latin typeface="Lucida Console"/>
                <a:ea typeface="Times New Roman"/>
                <a:cs typeface="Lucida Console"/>
              </a:rPr>
              <a:t>xH</a:t>
            </a:r>
            <a:r>
              <a:rPr lang="en-US" sz="1200" dirty="0">
                <a:latin typeface="Lucida Console"/>
                <a:ea typeface="Times New Roman"/>
                <a:cs typeface="Lucida Console"/>
              </a:rPr>
              <a:t> </a:t>
            </a:r>
            <a:r>
              <a:rPr lang="en-US" sz="1200" dirty="0" err="1">
                <a:latin typeface="Lucida Console"/>
                <a:ea typeface="Times New Roman"/>
                <a:cs typeface="Lucida Console"/>
              </a:rPr>
              <a:t>i</a:t>
            </a:r>
            <a:r>
              <a:rPr lang="en-US" sz="1200" dirty="0">
                <a:latin typeface="Lucida Console"/>
                <a:ea typeface="Times New Roman"/>
                <a:cs typeface="Lucida Console"/>
              </a:rPr>
              <a:t>    = H [</a:t>
            </a:r>
            <a:r>
              <a:rPr lang="en-US" sz="1200" dirty="0" err="1">
                <a:latin typeface="Lucida Console"/>
                <a:ea typeface="Times New Roman"/>
                <a:cs typeface="Lucida Console"/>
              </a:rPr>
              <a:t>qs</a:t>
            </a:r>
            <a:r>
              <a:rPr lang="en-US" sz="1200" dirty="0">
                <a:latin typeface="Lucida Console"/>
                <a:ea typeface="Times New Roman"/>
                <a:cs typeface="Lucida Console"/>
              </a:rPr>
              <a:t>.[</a:t>
            </a:r>
            <a:r>
              <a:rPr lang="en-US" sz="1200" dirty="0" err="1">
                <a:latin typeface="Lucida Console"/>
                <a:ea typeface="Times New Roman"/>
                <a:cs typeface="Lucida Console"/>
              </a:rPr>
              <a:t>i</a:t>
            </a:r>
            <a:r>
              <a:rPr lang="en-US" sz="1200" dirty="0">
                <a:latin typeface="Lucida Console"/>
                <a:ea typeface="Times New Roman"/>
                <a:cs typeface="Lucida Console"/>
              </a:rPr>
              <a:t>]]</a:t>
            </a:r>
            <a:endParaRPr lang="en-US" sz="1200" dirty="0">
              <a:latin typeface="Garamond"/>
              <a:ea typeface="Times New Roman"/>
              <a:cs typeface="Times New Roman"/>
            </a:endParaRPr>
          </a:p>
          <a:p>
            <a:r>
              <a:rPr lang="en-US" sz="1200" dirty="0">
                <a:latin typeface="Lucida Console"/>
                <a:ea typeface="Times New Roman"/>
                <a:cs typeface="Lucida Console"/>
              </a:rPr>
              <a:t>                </a:t>
            </a:r>
            <a:r>
              <a:rPr lang="en-US" sz="1200" dirty="0">
                <a:solidFill>
                  <a:srgbClr val="0000FF"/>
                </a:solidFill>
                <a:latin typeface="Lucida Console"/>
                <a:ea typeface="Times New Roman"/>
                <a:cs typeface="Lucida Console"/>
              </a:rPr>
              <a:t>let</a:t>
            </a:r>
            <a:r>
              <a:rPr lang="en-US" sz="1200" dirty="0">
                <a:latin typeface="Lucida Console"/>
                <a:ea typeface="Times New Roman"/>
                <a:cs typeface="Lucida Console"/>
              </a:rPr>
              <a:t> </a:t>
            </a:r>
            <a:r>
              <a:rPr lang="en-US" sz="1200" dirty="0" err="1">
                <a:latin typeface="Lucida Console"/>
                <a:ea typeface="Times New Roman"/>
                <a:cs typeface="Lucida Console"/>
              </a:rPr>
              <a:t>xC</a:t>
            </a:r>
            <a:r>
              <a:rPr lang="en-US" sz="1200" dirty="0">
                <a:latin typeface="Lucida Console"/>
                <a:ea typeface="Times New Roman"/>
                <a:cs typeface="Lucida Console"/>
              </a:rPr>
              <a:t> </a:t>
            </a:r>
            <a:r>
              <a:rPr lang="en-US" sz="1200" dirty="0" err="1">
                <a:latin typeface="Lucida Console"/>
                <a:ea typeface="Times New Roman"/>
                <a:cs typeface="Lucida Console"/>
              </a:rPr>
              <a:t>i</a:t>
            </a:r>
            <a:r>
              <a:rPr lang="en-US" sz="1200" dirty="0">
                <a:latin typeface="Lucida Console"/>
                <a:ea typeface="Times New Roman"/>
                <a:cs typeface="Lucida Console"/>
              </a:rPr>
              <a:t> j  = CNOT [</a:t>
            </a:r>
            <a:r>
              <a:rPr lang="en-US" sz="1200" dirty="0" err="1">
                <a:latin typeface="Lucida Console"/>
                <a:ea typeface="Times New Roman"/>
                <a:cs typeface="Lucida Console"/>
              </a:rPr>
              <a:t>qs</a:t>
            </a:r>
            <a:r>
              <a:rPr lang="en-US" sz="1200" dirty="0">
                <a:latin typeface="Lucida Console"/>
                <a:ea typeface="Times New Roman"/>
                <a:cs typeface="Lucida Console"/>
              </a:rPr>
              <a:t>.[</a:t>
            </a:r>
            <a:r>
              <a:rPr lang="en-US" sz="1200" dirty="0" err="1">
                <a:latin typeface="Lucida Console"/>
                <a:ea typeface="Times New Roman"/>
                <a:cs typeface="Lucida Console"/>
              </a:rPr>
              <a:t>i</a:t>
            </a:r>
            <a:r>
              <a:rPr lang="en-US" sz="1200" dirty="0">
                <a:latin typeface="Lucida Console"/>
                <a:ea typeface="Times New Roman"/>
                <a:cs typeface="Lucida Console"/>
              </a:rPr>
              <a:t>];</a:t>
            </a:r>
            <a:r>
              <a:rPr lang="en-US" sz="1200" dirty="0" err="1">
                <a:latin typeface="Lucida Console"/>
                <a:ea typeface="Times New Roman"/>
                <a:cs typeface="Lucida Console"/>
              </a:rPr>
              <a:t>qs</a:t>
            </a:r>
            <a:r>
              <a:rPr lang="en-US" sz="1200" dirty="0">
                <a:latin typeface="Lucida Console"/>
                <a:ea typeface="Times New Roman"/>
                <a:cs typeface="Lucida Console"/>
              </a:rPr>
              <a:t>.[j]]</a:t>
            </a:r>
            <a:endParaRPr lang="en-US" sz="1200" dirty="0">
              <a:latin typeface="Garamond"/>
              <a:ea typeface="Times New Roman"/>
              <a:cs typeface="Times New Roman"/>
            </a:endParaRPr>
          </a:p>
          <a:p>
            <a:r>
              <a:rPr lang="en-US" sz="1200" dirty="0">
                <a:latin typeface="Lucida Console"/>
                <a:ea typeface="Times New Roman"/>
                <a:cs typeface="Lucida Console"/>
              </a:rPr>
              <a:t> </a:t>
            </a:r>
            <a:endParaRPr lang="en-US" sz="1200" dirty="0">
              <a:latin typeface="Garamond"/>
              <a:ea typeface="Times New Roman"/>
              <a:cs typeface="Times New Roman"/>
            </a:endParaRPr>
          </a:p>
          <a:p>
            <a:r>
              <a:rPr lang="en-US" sz="1200" dirty="0">
                <a:latin typeface="Lucida Console"/>
                <a:ea typeface="Times New Roman"/>
                <a:cs typeface="Lucida Console"/>
              </a:rPr>
              <a:t>                </a:t>
            </a:r>
            <a:r>
              <a:rPr lang="en-US" sz="1200" dirty="0" err="1">
                <a:latin typeface="Lucida Console"/>
                <a:ea typeface="Times New Roman"/>
                <a:cs typeface="Lucida Console"/>
              </a:rPr>
              <a:t>xH</a:t>
            </a:r>
            <a:r>
              <a:rPr lang="en-US" sz="1200" dirty="0">
                <a:latin typeface="Lucida Console"/>
                <a:ea typeface="Times New Roman"/>
                <a:cs typeface="Lucida Console"/>
              </a:rPr>
              <a:t> 6;   </a:t>
            </a:r>
            <a:r>
              <a:rPr lang="en-US" sz="1200" dirty="0" err="1">
                <a:latin typeface="Lucida Console"/>
                <a:ea typeface="Times New Roman"/>
                <a:cs typeface="Lucida Console"/>
              </a:rPr>
              <a:t>xC</a:t>
            </a:r>
            <a:r>
              <a:rPr lang="en-US" sz="1200" dirty="0">
                <a:latin typeface="Lucida Console"/>
                <a:ea typeface="Times New Roman"/>
                <a:cs typeface="Lucida Console"/>
              </a:rPr>
              <a:t> 6 3; </a:t>
            </a:r>
            <a:r>
              <a:rPr lang="en-US" sz="1200" dirty="0" err="1">
                <a:latin typeface="Lucida Console"/>
                <a:ea typeface="Times New Roman"/>
                <a:cs typeface="Lucida Console"/>
              </a:rPr>
              <a:t>xH</a:t>
            </a:r>
            <a:r>
              <a:rPr lang="en-US" sz="1200" dirty="0">
                <a:latin typeface="Lucida Console"/>
                <a:ea typeface="Times New Roman"/>
                <a:cs typeface="Lucida Console"/>
              </a:rPr>
              <a:t> 5;   </a:t>
            </a:r>
            <a:r>
              <a:rPr lang="en-US" sz="1200" dirty="0" err="1">
                <a:latin typeface="Lucida Console"/>
                <a:ea typeface="Times New Roman"/>
                <a:cs typeface="Lucida Console"/>
              </a:rPr>
              <a:t>xC</a:t>
            </a:r>
            <a:r>
              <a:rPr lang="en-US" sz="1200" dirty="0">
                <a:latin typeface="Lucida Console"/>
                <a:ea typeface="Times New Roman"/>
                <a:cs typeface="Lucida Console"/>
              </a:rPr>
              <a:t> 5 2; </a:t>
            </a:r>
            <a:r>
              <a:rPr lang="en-US" sz="1200" dirty="0" err="1">
                <a:latin typeface="Lucida Console"/>
                <a:ea typeface="Times New Roman"/>
                <a:cs typeface="Lucida Console"/>
              </a:rPr>
              <a:t>xH</a:t>
            </a:r>
            <a:r>
              <a:rPr lang="en-US" sz="1200" dirty="0">
                <a:latin typeface="Lucida Console"/>
                <a:ea typeface="Times New Roman"/>
                <a:cs typeface="Lucida Console"/>
              </a:rPr>
              <a:t> 4</a:t>
            </a:r>
            <a:endParaRPr lang="en-US" sz="1200" dirty="0">
              <a:latin typeface="Garamond"/>
              <a:ea typeface="Times New Roman"/>
              <a:cs typeface="Times New Roman"/>
            </a:endParaRPr>
          </a:p>
          <a:p>
            <a:r>
              <a:rPr lang="en-US" sz="1200" dirty="0">
                <a:latin typeface="Lucida Console"/>
                <a:ea typeface="Times New Roman"/>
                <a:cs typeface="Lucida Console"/>
              </a:rPr>
              <a:t>                </a:t>
            </a:r>
            <a:r>
              <a:rPr lang="en-US" sz="1200" dirty="0" err="1">
                <a:latin typeface="Lucida Console"/>
                <a:ea typeface="Times New Roman"/>
                <a:cs typeface="Lucida Console"/>
              </a:rPr>
              <a:t>xC</a:t>
            </a:r>
            <a:r>
              <a:rPr lang="en-US" sz="1200" dirty="0">
                <a:latin typeface="Lucida Console"/>
                <a:ea typeface="Times New Roman"/>
                <a:cs typeface="Lucida Console"/>
              </a:rPr>
              <a:t> 4 1; </a:t>
            </a:r>
            <a:r>
              <a:rPr lang="en-US" sz="1200" dirty="0" err="1">
                <a:latin typeface="Lucida Console"/>
                <a:ea typeface="Times New Roman"/>
                <a:cs typeface="Lucida Console"/>
              </a:rPr>
              <a:t>xC</a:t>
            </a:r>
            <a:r>
              <a:rPr lang="en-US" sz="1200" dirty="0">
                <a:latin typeface="Lucida Console"/>
                <a:ea typeface="Times New Roman"/>
                <a:cs typeface="Lucida Console"/>
              </a:rPr>
              <a:t> 5 3; </a:t>
            </a:r>
            <a:r>
              <a:rPr lang="en-US" sz="1200" dirty="0" err="1">
                <a:latin typeface="Lucida Console"/>
                <a:ea typeface="Times New Roman"/>
                <a:cs typeface="Lucida Console"/>
              </a:rPr>
              <a:t>xC</a:t>
            </a:r>
            <a:r>
              <a:rPr lang="en-US" sz="1200" dirty="0">
                <a:latin typeface="Lucida Console"/>
                <a:ea typeface="Times New Roman"/>
                <a:cs typeface="Lucida Console"/>
              </a:rPr>
              <a:t> 4 2; </a:t>
            </a:r>
            <a:r>
              <a:rPr lang="en-US" sz="1200" dirty="0" err="1">
                <a:latin typeface="Lucida Console"/>
                <a:ea typeface="Times New Roman"/>
                <a:cs typeface="Lucida Console"/>
              </a:rPr>
              <a:t>xC</a:t>
            </a:r>
            <a:r>
              <a:rPr lang="en-US" sz="1200" dirty="0">
                <a:latin typeface="Lucida Console"/>
                <a:ea typeface="Times New Roman"/>
                <a:cs typeface="Lucida Console"/>
              </a:rPr>
              <a:t> 6 0; </a:t>
            </a:r>
            <a:r>
              <a:rPr lang="en-US" sz="1200" dirty="0" err="1">
                <a:latin typeface="Lucida Console"/>
                <a:ea typeface="Times New Roman"/>
                <a:cs typeface="Lucida Console"/>
              </a:rPr>
              <a:t>xC</a:t>
            </a:r>
            <a:r>
              <a:rPr lang="en-US" sz="1200" dirty="0">
                <a:latin typeface="Lucida Console"/>
                <a:ea typeface="Times New Roman"/>
                <a:cs typeface="Lucida Console"/>
              </a:rPr>
              <a:t> 6 1</a:t>
            </a:r>
            <a:endParaRPr lang="en-US" sz="1200" dirty="0">
              <a:latin typeface="Garamond"/>
              <a:ea typeface="Times New Roman"/>
              <a:cs typeface="Times New Roman"/>
            </a:endParaRPr>
          </a:p>
          <a:p>
            <a:r>
              <a:rPr lang="en-US" sz="1200" dirty="0">
                <a:latin typeface="Lucida Console"/>
                <a:ea typeface="Times New Roman"/>
                <a:cs typeface="Lucida Console"/>
              </a:rPr>
              <a:t>                </a:t>
            </a:r>
            <a:r>
              <a:rPr lang="en-US" sz="1200" dirty="0" err="1">
                <a:latin typeface="Lucida Console"/>
                <a:ea typeface="Times New Roman"/>
                <a:cs typeface="Lucida Console"/>
              </a:rPr>
              <a:t>xC</a:t>
            </a:r>
            <a:r>
              <a:rPr lang="en-US" sz="1200" dirty="0">
                <a:latin typeface="Lucida Console"/>
                <a:ea typeface="Times New Roman"/>
                <a:cs typeface="Lucida Console"/>
              </a:rPr>
              <a:t> 5 0; </a:t>
            </a:r>
            <a:r>
              <a:rPr lang="en-US" sz="1200" dirty="0" err="1">
                <a:latin typeface="Lucida Console"/>
                <a:ea typeface="Times New Roman"/>
                <a:cs typeface="Lucida Console"/>
              </a:rPr>
              <a:t>xC</a:t>
            </a:r>
            <a:r>
              <a:rPr lang="en-US" sz="1200" dirty="0">
                <a:latin typeface="Lucida Console"/>
                <a:ea typeface="Times New Roman"/>
                <a:cs typeface="Lucida Console"/>
              </a:rPr>
              <a:t> 4 3</a:t>
            </a:r>
            <a:endParaRPr lang="en-US" sz="1200" dirty="0">
              <a:latin typeface="Garamond"/>
              <a:ea typeface="Times New Roman"/>
              <a:cs typeface="Times New Roman"/>
            </a:endParaRPr>
          </a:p>
          <a:p>
            <a:r>
              <a:rPr lang="en-US" sz="1200" dirty="0">
                <a:latin typeface="Lucida Console"/>
                <a:ea typeface="Times New Roman"/>
                <a:cs typeface="Lucida Console"/>
              </a:rPr>
              <a:t> </a:t>
            </a:r>
            <a:endParaRPr lang="en-US" sz="1200" dirty="0">
              <a:latin typeface="Garamond"/>
              <a:ea typeface="Times New Roman"/>
              <a:cs typeface="Times New Roman"/>
            </a:endParaRPr>
          </a:p>
          <a:p>
            <a:r>
              <a:rPr lang="en-US" sz="1200" dirty="0">
                <a:latin typeface="Lucida Console"/>
                <a:ea typeface="Times New Roman"/>
                <a:cs typeface="Lucida Console"/>
              </a:rPr>
              <a:t>            </a:t>
            </a:r>
            <a:r>
              <a:rPr lang="en-US" sz="1200" dirty="0" err="1">
                <a:latin typeface="Lucida Console"/>
                <a:ea typeface="Times New Roman"/>
                <a:cs typeface="Lucida Console"/>
              </a:rPr>
              <a:t>Gate.Build</a:t>
            </a:r>
            <a:r>
              <a:rPr lang="en-US" sz="1200" dirty="0">
                <a:latin typeface="Lucida Console"/>
                <a:ea typeface="Times New Roman"/>
                <a:cs typeface="Lucida Console"/>
              </a:rPr>
              <a:t>(</a:t>
            </a:r>
            <a:r>
              <a:rPr lang="en-US" sz="1200" dirty="0" err="1">
                <a:latin typeface="Lucida Console"/>
                <a:ea typeface="Times New Roman"/>
                <a:cs typeface="Lucida Console"/>
              </a:rPr>
              <a:t>nam,</a:t>
            </a:r>
            <a:r>
              <a:rPr lang="en-US" sz="1200" dirty="0" err="1">
                <a:solidFill>
                  <a:srgbClr val="0000FF"/>
                </a:solidFill>
                <a:latin typeface="Lucida Console"/>
                <a:ea typeface="Times New Roman"/>
                <a:cs typeface="Lucida Console"/>
              </a:rPr>
              <a:t>fun</a:t>
            </a:r>
            <a:r>
              <a:rPr lang="en-US" sz="1200" dirty="0">
                <a:latin typeface="Lucida Console"/>
                <a:ea typeface="Times New Roman"/>
                <a:cs typeface="Lucida Console"/>
              </a:rPr>
              <a:t> () </a:t>
            </a:r>
            <a:r>
              <a:rPr lang="en-US" sz="1200" dirty="0">
                <a:solidFill>
                  <a:srgbClr val="0000FF"/>
                </a:solidFill>
                <a:latin typeface="Lucida Console"/>
                <a:ea typeface="Times New Roman"/>
                <a:cs typeface="Lucida Console"/>
              </a:rPr>
              <a:t>-&gt;</a:t>
            </a:r>
            <a:endParaRPr lang="en-US" sz="1200" dirty="0">
              <a:latin typeface="Garamond"/>
              <a:ea typeface="Times New Roman"/>
              <a:cs typeface="Times New Roman"/>
            </a:endParaRPr>
          </a:p>
          <a:p>
            <a:r>
              <a:rPr lang="en-US" sz="1200" dirty="0">
                <a:latin typeface="Lucida Console"/>
                <a:ea typeface="Times New Roman"/>
                <a:cs typeface="Lucida Console"/>
              </a:rPr>
              <a:t>                </a:t>
            </a:r>
            <a:r>
              <a:rPr lang="en-US" sz="1200" dirty="0">
                <a:solidFill>
                  <a:srgbClr val="0000FF"/>
                </a:solidFill>
                <a:latin typeface="Lucida Console"/>
                <a:ea typeface="Times New Roman"/>
                <a:cs typeface="Lucida Console"/>
              </a:rPr>
              <a:t>new</a:t>
            </a:r>
            <a:r>
              <a:rPr lang="en-US" sz="1200" dirty="0">
                <a:latin typeface="Lucida Console"/>
                <a:ea typeface="Times New Roman"/>
                <a:cs typeface="Lucida Console"/>
              </a:rPr>
              <a:t> Gate(</a:t>
            </a:r>
            <a:endParaRPr lang="en-US" sz="1200" dirty="0">
              <a:latin typeface="Garamond"/>
              <a:ea typeface="Times New Roman"/>
              <a:cs typeface="Times New Roman"/>
            </a:endParaRPr>
          </a:p>
          <a:p>
            <a:r>
              <a:rPr lang="en-US" sz="1200" dirty="0">
                <a:latin typeface="Lucida Console"/>
                <a:ea typeface="Times New Roman"/>
                <a:cs typeface="Lucida Console"/>
              </a:rPr>
              <a:t>                    Qubits  = </a:t>
            </a:r>
            <a:r>
              <a:rPr lang="en-US" sz="1200" dirty="0" err="1">
                <a:latin typeface="Lucida Console"/>
                <a:ea typeface="Times New Roman"/>
                <a:cs typeface="Lucida Console"/>
              </a:rPr>
              <a:t>qs.Length</a:t>
            </a:r>
            <a:r>
              <a:rPr lang="en-US" sz="1200" dirty="0">
                <a:latin typeface="Lucida Console"/>
                <a:ea typeface="Times New Roman"/>
                <a:cs typeface="Lucida Console"/>
              </a:rPr>
              <a:t>,</a:t>
            </a:r>
            <a:endParaRPr lang="en-US" sz="1200" dirty="0">
              <a:latin typeface="Garamond"/>
              <a:ea typeface="Times New Roman"/>
              <a:cs typeface="Times New Roman"/>
            </a:endParaRPr>
          </a:p>
          <a:p>
            <a:r>
              <a:rPr lang="en-US" sz="1200" dirty="0">
                <a:latin typeface="Lucida Console"/>
                <a:ea typeface="Times New Roman"/>
                <a:cs typeface="Lucida Console"/>
              </a:rPr>
              <a:t>                    Name    = </a:t>
            </a:r>
            <a:r>
              <a:rPr lang="en-US" sz="1200" dirty="0" err="1">
                <a:latin typeface="Lucida Console"/>
                <a:ea typeface="Times New Roman"/>
                <a:cs typeface="Lucida Console"/>
              </a:rPr>
              <a:t>nam</a:t>
            </a:r>
            <a:r>
              <a:rPr lang="en-US" sz="1200" dirty="0">
                <a:latin typeface="Lucida Console"/>
                <a:ea typeface="Times New Roman"/>
                <a:cs typeface="Lucida Console"/>
              </a:rPr>
              <a:t>,</a:t>
            </a:r>
            <a:endParaRPr lang="en-US" sz="1200" dirty="0">
              <a:latin typeface="Garamond"/>
              <a:ea typeface="Times New Roman"/>
              <a:cs typeface="Times New Roman"/>
            </a:endParaRPr>
          </a:p>
          <a:p>
            <a:r>
              <a:rPr lang="en-US" sz="1200" dirty="0">
                <a:latin typeface="Lucida Console"/>
                <a:ea typeface="Times New Roman"/>
                <a:cs typeface="Lucida Console"/>
              </a:rPr>
              <a:t>                    Help    = </a:t>
            </a:r>
            <a:r>
              <a:rPr lang="en-US" sz="1200" dirty="0">
                <a:solidFill>
                  <a:srgbClr val="800000"/>
                </a:solidFill>
                <a:latin typeface="Lucida Console"/>
                <a:ea typeface="Times New Roman"/>
                <a:cs typeface="Lucida Console"/>
              </a:rPr>
              <a:t>"Prepare logical 0 state"</a:t>
            </a:r>
            <a:r>
              <a:rPr lang="en-US" sz="1200" dirty="0">
                <a:latin typeface="Lucida Console"/>
                <a:ea typeface="Times New Roman"/>
                <a:cs typeface="Lucida Console"/>
              </a:rPr>
              <a:t>,</a:t>
            </a:r>
            <a:endParaRPr lang="en-US" sz="1200" dirty="0">
              <a:latin typeface="Garamond"/>
              <a:ea typeface="Times New Roman"/>
              <a:cs typeface="Times New Roman"/>
            </a:endParaRPr>
          </a:p>
          <a:p>
            <a:r>
              <a:rPr lang="en-US" sz="1200" dirty="0">
                <a:latin typeface="Lucida Console"/>
                <a:ea typeface="Times New Roman"/>
                <a:cs typeface="Lucida Console"/>
              </a:rPr>
              <a:t>                    Render  = [Multi(</a:t>
            </a:r>
            <a:r>
              <a:rPr lang="en-US" sz="1200" dirty="0" err="1">
                <a:latin typeface="Lucida Console"/>
                <a:ea typeface="Times New Roman"/>
                <a:cs typeface="Lucida Console"/>
              </a:rPr>
              <a:t>List.init</a:t>
            </a:r>
            <a:r>
              <a:rPr lang="en-US" sz="1200" dirty="0">
                <a:latin typeface="Lucida Console"/>
                <a:ea typeface="Times New Roman"/>
                <a:cs typeface="Lucida Console"/>
              </a:rPr>
              <a:t> </a:t>
            </a:r>
            <a:r>
              <a:rPr lang="en-US" sz="1200" dirty="0" err="1">
                <a:latin typeface="Lucida Console"/>
                <a:ea typeface="Times New Roman"/>
                <a:cs typeface="Lucida Console"/>
              </a:rPr>
              <a:t>qs.Length</a:t>
            </a:r>
            <a:r>
              <a:rPr lang="en-US" sz="1200" dirty="0">
                <a:latin typeface="Lucida Console"/>
                <a:ea typeface="Times New Roman"/>
                <a:cs typeface="Lucida Console"/>
              </a:rPr>
              <a:t> </a:t>
            </a:r>
            <a:endParaRPr lang="en-US" sz="1200" dirty="0">
              <a:latin typeface="Garamond"/>
              <a:ea typeface="Times New Roman"/>
              <a:cs typeface="Times New Roman"/>
            </a:endParaRPr>
          </a:p>
          <a:p>
            <a:pPr marL="2286000" indent="457200"/>
            <a:r>
              <a:rPr lang="en-US" sz="1200" dirty="0">
                <a:latin typeface="Lucida Console"/>
                <a:ea typeface="Times New Roman"/>
                <a:cs typeface="Lucida Console"/>
              </a:rPr>
              <a:t>(</a:t>
            </a:r>
            <a:r>
              <a:rPr lang="en-US" sz="1200" dirty="0">
                <a:solidFill>
                  <a:srgbClr val="0000FF"/>
                </a:solidFill>
                <a:latin typeface="Lucida Console"/>
                <a:ea typeface="Times New Roman"/>
                <a:cs typeface="Lucida Console"/>
              </a:rPr>
              <a:t>fun</a:t>
            </a:r>
            <a:r>
              <a:rPr lang="en-US" sz="1200" dirty="0">
                <a:latin typeface="Lucida Console"/>
                <a:ea typeface="Times New Roman"/>
                <a:cs typeface="Lucida Console"/>
              </a:rPr>
              <a:t> _ </a:t>
            </a:r>
            <a:r>
              <a:rPr lang="en-US" sz="1200" dirty="0">
                <a:solidFill>
                  <a:srgbClr val="0000FF"/>
                </a:solidFill>
                <a:latin typeface="Lucida Console"/>
                <a:ea typeface="Times New Roman"/>
                <a:cs typeface="Lucida Console"/>
              </a:rPr>
              <a:t>-&gt;</a:t>
            </a:r>
            <a:r>
              <a:rPr lang="en-US" sz="1200" dirty="0">
                <a:latin typeface="Lucida Console"/>
                <a:ea typeface="Times New Roman"/>
                <a:cs typeface="Lucida Console"/>
              </a:rPr>
              <a:t> nam2))],</a:t>
            </a:r>
            <a:endParaRPr lang="en-US" sz="1200" dirty="0">
              <a:latin typeface="Garamond"/>
              <a:ea typeface="Times New Roman"/>
              <a:cs typeface="Times New Roman"/>
            </a:endParaRPr>
          </a:p>
          <a:p>
            <a:r>
              <a:rPr lang="en-US" sz="1200" dirty="0">
                <a:latin typeface="Lucida Console"/>
                <a:ea typeface="Times New Roman"/>
                <a:cs typeface="Lucida Console"/>
              </a:rPr>
              <a:t>                    Op      = </a:t>
            </a:r>
            <a:r>
              <a:rPr lang="en-US" sz="1200" dirty="0" err="1">
                <a:latin typeface="Lucida Console"/>
                <a:ea typeface="Times New Roman"/>
                <a:cs typeface="Lucida Console"/>
              </a:rPr>
              <a:t>WrapOp</a:t>
            </a:r>
            <a:r>
              <a:rPr lang="en-US" sz="1200" dirty="0">
                <a:latin typeface="Lucida Console"/>
                <a:ea typeface="Times New Roman"/>
                <a:cs typeface="Lucida Console"/>
              </a:rPr>
              <a:t> op</a:t>
            </a:r>
            <a:endParaRPr lang="en-US" sz="1200" dirty="0">
              <a:latin typeface="Garamond"/>
              <a:ea typeface="Times New Roman"/>
              <a:cs typeface="Times New Roman"/>
            </a:endParaRPr>
          </a:p>
          <a:p>
            <a:r>
              <a:rPr lang="en-US" sz="1200" dirty="0">
                <a:latin typeface="Lucida Console"/>
                <a:ea typeface="Times New Roman"/>
                <a:cs typeface="Lucida Console"/>
              </a:rPr>
              <a:t>            ))</a:t>
            </a:r>
            <a:endParaRPr lang="en-US" sz="1200" dirty="0">
              <a:latin typeface="Garamond"/>
              <a:ea typeface="Times New Roman"/>
              <a:cs typeface="Times New Roman"/>
            </a:endParaRPr>
          </a:p>
          <a:p>
            <a:r>
              <a:rPr lang="en-US" sz="1200" dirty="0">
                <a:latin typeface="Lucida Console"/>
                <a:ea typeface="Times New Roman"/>
                <a:cs typeface="Lucida Console"/>
              </a:rPr>
              <a:t>        (gate </a:t>
            </a:r>
            <a:r>
              <a:rPr lang="en-US" sz="1200" dirty="0" err="1">
                <a:latin typeface="Lucida Console"/>
                <a:ea typeface="Times New Roman"/>
                <a:cs typeface="Lucida Console"/>
              </a:rPr>
              <a:t>qs</a:t>
            </a:r>
            <a:r>
              <a:rPr lang="en-US" sz="1200" dirty="0">
                <a:latin typeface="Lucida Console"/>
                <a:ea typeface="Times New Roman"/>
                <a:cs typeface="Lucida Console"/>
              </a:rPr>
              <a:t>).Run </a:t>
            </a:r>
            <a:r>
              <a:rPr lang="en-US" sz="1200" dirty="0" err="1">
                <a:latin typeface="Lucida Console"/>
                <a:ea typeface="Times New Roman"/>
                <a:cs typeface="Lucida Console"/>
              </a:rPr>
              <a:t>qs</a:t>
            </a:r>
            <a:endParaRPr lang="en-US" sz="1200" dirty="0">
              <a:latin typeface="Garamond"/>
              <a:ea typeface="Times New Roman"/>
              <a:cs typeface="Times New Roman"/>
            </a:endParaRPr>
          </a:p>
        </p:txBody>
      </p:sp>
      <p:pic>
        <p:nvPicPr>
          <p:cNvPr id="6" name="Picture 5"/>
          <p:cNvPicPr/>
          <p:nvPr/>
        </p:nvPicPr>
        <p:blipFill>
          <a:blip r:embed="rId2"/>
          <a:stretch>
            <a:fillRect/>
          </a:stretch>
        </p:blipFill>
        <p:spPr>
          <a:xfrm>
            <a:off x="6600865" y="2096912"/>
            <a:ext cx="4521994" cy="2921794"/>
          </a:xfrm>
          <a:prstGeom prst="rect">
            <a:avLst/>
          </a:prstGeom>
        </p:spPr>
      </p:pic>
      <p:sp>
        <p:nvSpPr>
          <p:cNvPr id="5" name="Footer Placeholder 2"/>
          <p:cNvSpPr txBox="1">
            <a:spLocks/>
          </p:cNvSpPr>
          <p:nvPr/>
        </p:nvSpPr>
        <p:spPr>
          <a:xfrm>
            <a:off x="4165600" y="6245225"/>
            <a:ext cx="3860800" cy="476250"/>
          </a:xfrm>
          <a:prstGeom prst="rect">
            <a:avLst/>
          </a:prstGeom>
        </p:spPr>
        <p:txBody>
          <a:bodyPr/>
          <a:lstStyle>
            <a:defPPr>
              <a:defRPr lang="en-US"/>
            </a:defPPr>
            <a:lvl1pPr marL="0" algn="l" defTabSz="914400" rtl="0" eaLnBrk="1" latinLnBrk="0" hangingPunct="1">
              <a:defRPr sz="1200" kern="1200" dirty="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3060959021"/>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86168" y="0"/>
            <a:ext cx="12201076" cy="584200"/>
          </a:xfrm>
        </p:spPr>
        <p:txBody>
          <a:bodyPr/>
          <a:lstStyle/>
          <a:p>
            <a:r>
              <a:rPr lang="en-US" sz="4400" dirty="0" smtClean="0">
                <a:solidFill>
                  <a:schemeClr val="bg1"/>
                </a:solidFill>
                <a:latin typeface="Calibri Light" panose="020F0302020204030204" pitchFamily="34" charset="0"/>
              </a:rPr>
              <a:t>Gate Definition: </a:t>
            </a:r>
            <a:r>
              <a:rPr lang="en-US" sz="4400" dirty="0" err="1" smtClean="0">
                <a:solidFill>
                  <a:schemeClr val="bg1"/>
                </a:solidFill>
                <a:latin typeface="Calibri Light" panose="020F0302020204030204" pitchFamily="34" charset="0"/>
              </a:rPr>
              <a:t>Steane</a:t>
            </a:r>
            <a:r>
              <a:rPr lang="en-US" sz="4400" dirty="0" smtClean="0">
                <a:solidFill>
                  <a:schemeClr val="bg1"/>
                </a:solidFill>
                <a:latin typeface="Calibri Light" panose="020F0302020204030204" pitchFamily="34" charset="0"/>
              </a:rPr>
              <a:t> [[7,1,3]] Syndrome Meas.</a:t>
            </a:r>
            <a:endParaRPr lang="en-US" sz="4400" dirty="0">
              <a:solidFill>
                <a:schemeClr val="bg1"/>
              </a:solidFill>
              <a:latin typeface="Calibri Light" panose="020F0302020204030204" pitchFamily="34" charset="0"/>
            </a:endParaRPr>
          </a:p>
        </p:txBody>
      </p:sp>
      <p:pic>
        <p:nvPicPr>
          <p:cNvPr id="7" name="Picture 6"/>
          <p:cNvPicPr>
            <a:picLocks noChangeAspect="1"/>
          </p:cNvPicPr>
          <p:nvPr/>
        </p:nvPicPr>
        <p:blipFill>
          <a:blip r:embed="rId2"/>
          <a:stretch>
            <a:fillRect/>
          </a:stretch>
        </p:blipFill>
        <p:spPr>
          <a:xfrm>
            <a:off x="1057141" y="1888099"/>
            <a:ext cx="10506075" cy="3533775"/>
          </a:xfrm>
          <a:prstGeom prst="rect">
            <a:avLst/>
          </a:prstGeom>
        </p:spPr>
      </p:pic>
      <p:sp>
        <p:nvSpPr>
          <p:cNvPr id="4" name="Footer Placeholder 2"/>
          <p:cNvSpPr txBox="1">
            <a:spLocks/>
          </p:cNvSpPr>
          <p:nvPr/>
        </p:nvSpPr>
        <p:spPr>
          <a:xfrm>
            <a:off x="4165600" y="6245225"/>
            <a:ext cx="3860800" cy="476250"/>
          </a:xfrm>
          <a:prstGeom prst="rect">
            <a:avLst/>
          </a:prstGeom>
        </p:spPr>
        <p:txBody>
          <a:bodyPr/>
          <a:lstStyle>
            <a:defPPr>
              <a:defRPr lang="en-US"/>
            </a:defPPr>
            <a:lvl1pPr marL="0" algn="l" defTabSz="914400" rtl="0" eaLnBrk="1" latinLnBrk="0" hangingPunct="1">
              <a:defRPr sz="1200" kern="1200" dirty="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2005120282"/>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0242" name="AutoShape 2"/>
          <p:cNvSpPr>
            <a:spLocks/>
          </p:cNvSpPr>
          <p:nvPr/>
        </p:nvSpPr>
        <p:spPr bwMode="auto">
          <a:xfrm>
            <a:off x="10237672" y="6490335"/>
            <a:ext cx="89285" cy="1037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defRPr sz="2200">
                <a:solidFill>
                  <a:srgbClr val="000000"/>
                </a:solidFill>
                <a:latin typeface="Arial" panose="020B0604020202020204" pitchFamily="34" charset="0"/>
                <a:cs typeface="Arial" panose="020B0604020202020204" pitchFamily="34" charset="0"/>
                <a:sym typeface="Arial" panose="020B0604020202020204" pitchFamily="34" charset="0"/>
              </a:defRPr>
            </a:lvl1pPr>
            <a:lvl2pPr>
              <a:defRPr sz="2200">
                <a:solidFill>
                  <a:srgbClr val="000000"/>
                </a:solidFill>
                <a:latin typeface="Arial" panose="020B0604020202020204" pitchFamily="34" charset="0"/>
                <a:cs typeface="Arial" panose="020B0604020202020204" pitchFamily="34" charset="0"/>
                <a:sym typeface="Arial" panose="020B0604020202020204" pitchFamily="34" charset="0"/>
              </a:defRPr>
            </a:lvl2pPr>
            <a:lvl3pPr>
              <a:defRPr sz="2200">
                <a:solidFill>
                  <a:srgbClr val="000000"/>
                </a:solidFill>
                <a:latin typeface="Arial" panose="020B0604020202020204" pitchFamily="34" charset="0"/>
                <a:cs typeface="Arial" panose="020B0604020202020204" pitchFamily="34" charset="0"/>
                <a:sym typeface="Arial" panose="020B0604020202020204" pitchFamily="34" charset="0"/>
              </a:defRPr>
            </a:lvl3pPr>
            <a:lvl4pPr>
              <a:defRPr sz="2200">
                <a:solidFill>
                  <a:srgbClr val="000000"/>
                </a:solidFill>
                <a:latin typeface="Arial" panose="020B0604020202020204" pitchFamily="34" charset="0"/>
                <a:cs typeface="Arial" panose="020B0604020202020204" pitchFamily="34" charset="0"/>
                <a:sym typeface="Arial" panose="020B0604020202020204" pitchFamily="34" charset="0"/>
              </a:defRPr>
            </a:lvl4pPr>
            <a:lvl5pPr>
              <a:defRPr sz="22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1828800" fontAlgn="base" hangingPunct="0">
              <a:lnSpc>
                <a:spcPts val="2400"/>
              </a:lnSpc>
              <a:spcBef>
                <a:spcPts val="900"/>
              </a:spcBef>
              <a:spcAft>
                <a:spcPct val="0"/>
              </a:spcAft>
              <a:buClr>
                <a:srgbClr val="357FC1"/>
              </a:buClr>
              <a:defRPr sz="22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286000" fontAlgn="base" hangingPunct="0">
              <a:lnSpc>
                <a:spcPts val="2400"/>
              </a:lnSpc>
              <a:spcBef>
                <a:spcPts val="900"/>
              </a:spcBef>
              <a:spcAft>
                <a:spcPct val="0"/>
              </a:spcAft>
              <a:buClr>
                <a:srgbClr val="357FC1"/>
              </a:buClr>
              <a:defRPr sz="22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2743200" fontAlgn="base" hangingPunct="0">
              <a:lnSpc>
                <a:spcPts val="2400"/>
              </a:lnSpc>
              <a:spcBef>
                <a:spcPts val="900"/>
              </a:spcBef>
              <a:spcAft>
                <a:spcPct val="0"/>
              </a:spcAft>
              <a:buClr>
                <a:srgbClr val="357FC1"/>
              </a:buClr>
              <a:defRPr sz="22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200400" fontAlgn="base" hangingPunct="0">
              <a:lnSpc>
                <a:spcPts val="2400"/>
              </a:lnSpc>
              <a:spcBef>
                <a:spcPts val="900"/>
              </a:spcBef>
              <a:spcAft>
                <a:spcPct val="0"/>
              </a:spcAft>
              <a:buClr>
                <a:srgbClr val="357FC1"/>
              </a:buClr>
              <a:defRPr sz="22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642760">
              <a:spcBef>
                <a:spcPct val="0"/>
              </a:spcBef>
              <a:buClr>
                <a:srgbClr val="0065A2"/>
              </a:buClr>
            </a:pPr>
            <a:fld id="{FAA3159E-3B73-470B-8FC8-42E9B39326D3}" type="slidenum">
              <a:rPr lang="en-US" sz="773">
                <a:solidFill>
                  <a:srgbClr val="FF2600"/>
                </a:solidFill>
              </a:rPr>
              <a:pPr algn="ctr" defTabSz="642760">
                <a:spcBef>
                  <a:spcPct val="0"/>
                </a:spcBef>
                <a:buClr>
                  <a:srgbClr val="0065A2"/>
                </a:buClr>
              </a:pPr>
              <a:t>4</a:t>
            </a:fld>
            <a:endParaRPr lang="en-US" sz="1547"/>
          </a:p>
        </p:txBody>
      </p:sp>
      <p:sp>
        <p:nvSpPr>
          <p:cNvPr id="10243" name="Rectangle 3"/>
          <p:cNvSpPr>
            <a:spLocks noGrp="1" noChangeArrowheads="1"/>
          </p:cNvSpPr>
          <p:nvPr>
            <p:ph type="title"/>
          </p:nvPr>
        </p:nvSpPr>
        <p:spPr>
          <a:xfrm>
            <a:off x="268740" y="0"/>
            <a:ext cx="13375148" cy="1219200"/>
          </a:xfrm>
        </p:spPr>
        <p:txBody>
          <a:bodyPr/>
          <a:lstStyle/>
          <a:p>
            <a:pPr defTabSz="642760">
              <a:buClr>
                <a:srgbClr val="0065A2"/>
              </a:buClr>
            </a:pPr>
            <a:r>
              <a:rPr lang="en-US" dirty="0">
                <a:cs typeface="Segoe UI Light" panose="020B0502040204020203" pitchFamily="34" charset="0"/>
              </a:rPr>
              <a:t>Success of d</a:t>
            </a:r>
            <a:r>
              <a:rPr lang="en-US" dirty="0" smtClean="0">
                <a:cs typeface="Segoe UI Light" panose="020B0502040204020203" pitchFamily="34" charset="0"/>
              </a:rPr>
              <a:t>igital </a:t>
            </a:r>
            <a:r>
              <a:rPr lang="en-US" dirty="0">
                <a:cs typeface="Segoe UI Light" panose="020B0502040204020203" pitchFamily="34" charset="0"/>
              </a:rPr>
              <a:t>c</a:t>
            </a:r>
            <a:r>
              <a:rPr lang="en-US" dirty="0" smtClean="0">
                <a:cs typeface="Segoe UI Light" panose="020B0502040204020203" pitchFamily="34" charset="0"/>
              </a:rPr>
              <a:t>omputers (Moore’s Law)</a:t>
            </a:r>
            <a:endParaRPr lang="en-US" dirty="0">
              <a:cs typeface="Segoe UI Light" panose="020B0502040204020203" pitchFamily="34" charset="0"/>
            </a:endParaRPr>
          </a:p>
        </p:txBody>
      </p:sp>
      <p:pic>
        <p:nvPicPr>
          <p:cNvPr id="5" name="Picture 4" descr="Projected_Performance_Developm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7883" y="1066662"/>
            <a:ext cx="7456560" cy="55927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extBox 2"/>
          <p:cNvSpPr txBox="1"/>
          <p:nvPr/>
        </p:nvSpPr>
        <p:spPr>
          <a:xfrm>
            <a:off x="1095357" y="3028022"/>
            <a:ext cx="9808171" cy="1625060"/>
          </a:xfrm>
          <a:prstGeom prst="rect">
            <a:avLst/>
          </a:prstGeom>
          <a:solidFill>
            <a:srgbClr val="002060"/>
          </a:solidFill>
        </p:spPr>
        <p:txBody>
          <a:bodyPr wrap="square" lIns="182880" tIns="146304" rIns="182880" bIns="146304" rtlCol="0">
            <a:spAutoFit/>
          </a:bodyPr>
          <a:lstStyle/>
          <a:p>
            <a:pPr algn="ctr" defTabSz="914377">
              <a:lnSpc>
                <a:spcPct val="90000"/>
              </a:lnSpc>
              <a:spcAft>
                <a:spcPts val="600"/>
              </a:spcAft>
            </a:pPr>
            <a:r>
              <a:rPr lang="en-US" sz="4800" dirty="0">
                <a:solidFill>
                  <a:srgbClr val="FFC000"/>
                </a:solidFill>
              </a:rPr>
              <a:t>Is there anything we can’t solve on digital computers?</a:t>
            </a:r>
          </a:p>
        </p:txBody>
      </p:sp>
    </p:spTree>
    <p:extLst>
      <p:ext uri="{BB962C8B-B14F-4D97-AF65-F5344CB8AC3E}">
        <p14:creationId xmlns:p14="http://schemas.microsoft.com/office/powerpoint/2010/main" val="2184037473"/>
      </p:ext>
    </p:extLst>
  </p:cSld>
  <p:clrMapOvr>
    <a:masterClrMapping/>
  </p:clrMapOvr>
  <p:transition xmlns:p14="http://schemas.microsoft.com/office/powerpoint/2010/main">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Full Teleport Circuit in </a:t>
            </a:r>
            <a:r>
              <a:rPr lang="en-US" dirty="0" err="1" smtClean="0"/>
              <a:t>Steane</a:t>
            </a:r>
            <a:r>
              <a:rPr lang="en-US" dirty="0" smtClean="0"/>
              <a:t> [[7,1,3]] Code</a:t>
            </a:r>
            <a:endParaRPr lang="en-US" dirty="0"/>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502" y="3188220"/>
            <a:ext cx="11467461" cy="2757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256535" y="1951147"/>
            <a:ext cx="3335732" cy="461665"/>
          </a:xfrm>
          <a:prstGeom prst="rect">
            <a:avLst/>
          </a:prstGeom>
          <a:noFill/>
        </p:spPr>
        <p:txBody>
          <a:bodyPr wrap="square" rtlCol="0">
            <a:spAutoFit/>
          </a:bodyPr>
          <a:lstStyle/>
          <a:p>
            <a:pPr defTabSz="609585"/>
            <a:r>
              <a:rPr lang="en-US" sz="2400" dirty="0">
                <a:solidFill>
                  <a:srgbClr val="FFFFFE"/>
                </a:solidFill>
              </a:rPr>
              <a:t>3 qubits encoded in 27</a:t>
            </a:r>
          </a:p>
        </p:txBody>
      </p:sp>
      <p:pic>
        <p:nvPicPr>
          <p:cNvPr id="5" name="Picture 4"/>
          <p:cNvPicPr>
            <a:picLocks noChangeAspect="1"/>
          </p:cNvPicPr>
          <p:nvPr/>
        </p:nvPicPr>
        <p:blipFill>
          <a:blip r:embed="rId4"/>
          <a:stretch>
            <a:fillRect/>
          </a:stretch>
        </p:blipFill>
        <p:spPr>
          <a:xfrm>
            <a:off x="349502" y="1333528"/>
            <a:ext cx="5492109" cy="1789793"/>
          </a:xfrm>
          <a:prstGeom prst="rect">
            <a:avLst/>
          </a:prstGeom>
        </p:spPr>
      </p:pic>
      <p:sp>
        <p:nvSpPr>
          <p:cNvPr id="6" name="Footer Placeholder 2"/>
          <p:cNvSpPr txBox="1">
            <a:spLocks/>
          </p:cNvSpPr>
          <p:nvPr/>
        </p:nvSpPr>
        <p:spPr>
          <a:xfrm>
            <a:off x="4165600" y="6245225"/>
            <a:ext cx="3860800" cy="4762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Tree>
    <p:extLst>
      <p:ext uri="{BB962C8B-B14F-4D97-AF65-F5344CB8AC3E}">
        <p14:creationId xmlns:p14="http://schemas.microsoft.com/office/powerpoint/2010/main" val="29655288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51"/>
                                        </p:tgtEl>
                                        <p:attrNameLst>
                                          <p:attrName>style.visibility</p:attrName>
                                        </p:attrNameLst>
                                      </p:cBhvr>
                                      <p:to>
                                        <p:strVal val="visible"/>
                                      </p:to>
                                    </p:set>
                                    <p:animEffect transition="in" filter="fade">
                                      <p:cBhvr>
                                        <p:cTn id="12" dur="1000"/>
                                        <p:tgtEl>
                                          <p:spTgt spid="2051"/>
                                        </p:tgtEl>
                                      </p:cBhvr>
                                    </p:animEffect>
                                    <p:anim calcmode="lin" valueType="num">
                                      <p:cBhvr>
                                        <p:cTn id="13" dur="1000" fill="hold"/>
                                        <p:tgtEl>
                                          <p:spTgt spid="2051"/>
                                        </p:tgtEl>
                                        <p:attrNameLst>
                                          <p:attrName>ppt_x</p:attrName>
                                        </p:attrNameLst>
                                      </p:cBhvr>
                                      <p:tavLst>
                                        <p:tav tm="0">
                                          <p:val>
                                            <p:strVal val="#ppt_x"/>
                                          </p:val>
                                        </p:tav>
                                        <p:tav tm="100000">
                                          <p:val>
                                            <p:strVal val="#ppt_x"/>
                                          </p:val>
                                        </p:tav>
                                      </p:tavLst>
                                    </p:anim>
                                    <p:anim calcmode="lin" valueType="num">
                                      <p:cBhvr>
                                        <p:cTn id="14"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453326" y="139365"/>
            <a:ext cx="10972482" cy="584200"/>
          </a:xfrm>
        </p:spPr>
        <p:txBody>
          <a:bodyPr/>
          <a:lstStyle/>
          <a:p>
            <a:r>
              <a:rPr lang="en-US" sz="4400" dirty="0" smtClean="0">
                <a:solidFill>
                  <a:schemeClr val="bg1"/>
                </a:solidFill>
                <a:latin typeface="Calibri Light" panose="020F0302020204030204" pitchFamily="34" charset="0"/>
              </a:rPr>
              <a:t>Stabilizer Simulation</a:t>
            </a:r>
            <a:endParaRPr lang="en-US" sz="4400" dirty="0">
              <a:solidFill>
                <a:schemeClr val="bg1"/>
              </a:solidFill>
              <a:latin typeface="Calibri Light" panose="020F0302020204030204" pitchFamily="34" charset="0"/>
            </a:endParaRPr>
          </a:p>
        </p:txBody>
      </p:sp>
      <p:sp>
        <p:nvSpPr>
          <p:cNvPr id="2" name="TextBox 1"/>
          <p:cNvSpPr txBox="1"/>
          <p:nvPr/>
        </p:nvSpPr>
        <p:spPr>
          <a:xfrm>
            <a:off x="818714" y="1050589"/>
            <a:ext cx="7276289" cy="2031325"/>
          </a:xfrm>
          <a:prstGeom prst="rect">
            <a:avLst/>
          </a:prstGeom>
          <a:noFill/>
        </p:spPr>
        <p:txBody>
          <a:bodyPr wrap="square" rtlCol="0">
            <a:spAutoFit/>
          </a:bodyPr>
          <a:lstStyle/>
          <a:p>
            <a:r>
              <a:rPr lang="en-US" sz="1400" dirty="0">
                <a:solidFill>
                  <a:srgbClr val="0000FF"/>
                </a:solidFill>
                <a:latin typeface="Lucida Console"/>
                <a:ea typeface="Times New Roman"/>
                <a:cs typeface="Lucida Console"/>
              </a:rPr>
              <a:t>let</a:t>
            </a:r>
            <a:r>
              <a:rPr lang="en-US" sz="1400" dirty="0">
                <a:latin typeface="Lucida Console"/>
                <a:ea typeface="Times New Roman"/>
                <a:cs typeface="Lucida Console"/>
              </a:rPr>
              <a:t> tele1 (</a:t>
            </a:r>
            <a:r>
              <a:rPr lang="en-US" sz="1400" dirty="0" err="1">
                <a:latin typeface="Lucida Console"/>
                <a:ea typeface="Times New Roman"/>
                <a:cs typeface="Lucida Console"/>
              </a:rPr>
              <a:t>qs:Qubits</a:t>
            </a:r>
            <a:r>
              <a:rPr lang="en-US" sz="1400" dirty="0">
                <a:latin typeface="Lucida Console"/>
                <a:ea typeface="Times New Roman"/>
                <a:cs typeface="Lucida Console"/>
              </a:rPr>
              <a:t>) = X </a:t>
            </a:r>
            <a:r>
              <a:rPr lang="en-US" sz="1400" dirty="0" err="1">
                <a:latin typeface="Lucida Console"/>
                <a:ea typeface="Times New Roman"/>
                <a:cs typeface="Lucida Console"/>
              </a:rPr>
              <a:t>qs</a:t>
            </a:r>
            <a:r>
              <a:rPr lang="en-US" sz="1400" dirty="0">
                <a:latin typeface="Lucida Console"/>
                <a:ea typeface="Times New Roman"/>
                <a:cs typeface="Lucida Console"/>
              </a:rPr>
              <a:t>; teleport </a:t>
            </a:r>
            <a:r>
              <a:rPr lang="en-US" sz="1400" dirty="0" err="1">
                <a:latin typeface="Lucida Console"/>
                <a:ea typeface="Times New Roman"/>
                <a:cs typeface="Lucida Console"/>
              </a:rPr>
              <a:t>qs</a:t>
            </a:r>
            <a:r>
              <a:rPr lang="en-US" sz="1400" dirty="0">
                <a:latin typeface="Lucida Console"/>
                <a:ea typeface="Times New Roman"/>
                <a:cs typeface="Lucida Console"/>
              </a:rPr>
              <a:t>; M [</a:t>
            </a:r>
            <a:r>
              <a:rPr lang="en-US" sz="1400" dirty="0" err="1">
                <a:latin typeface="Lucida Console"/>
                <a:ea typeface="Times New Roman"/>
                <a:cs typeface="Lucida Console"/>
              </a:rPr>
              <a:t>qs</a:t>
            </a:r>
            <a:r>
              <a:rPr lang="en-US" sz="1400" dirty="0">
                <a:latin typeface="Lucida Console"/>
                <a:ea typeface="Times New Roman"/>
                <a:cs typeface="Lucida Console"/>
              </a:rPr>
              <a:t>.[2]]</a:t>
            </a:r>
          </a:p>
          <a:p>
            <a:r>
              <a:rPr lang="en-US" sz="1400" dirty="0">
                <a:solidFill>
                  <a:srgbClr val="0000FF"/>
                </a:solidFill>
                <a:latin typeface="Lucida Console"/>
                <a:ea typeface="Times New Roman"/>
                <a:cs typeface="Lucida Console"/>
              </a:rPr>
              <a:t>let</a:t>
            </a:r>
            <a:r>
              <a:rPr lang="en-US" sz="1400" dirty="0">
                <a:latin typeface="Lucida Console"/>
                <a:ea typeface="Times New Roman"/>
                <a:cs typeface="Lucida Console"/>
              </a:rPr>
              <a:t> tgtC1   = </a:t>
            </a:r>
            <a:r>
              <a:rPr lang="en-US" sz="1400" dirty="0" err="1">
                <a:latin typeface="Lucida Console"/>
                <a:ea typeface="Times New Roman"/>
                <a:cs typeface="Lucida Console"/>
              </a:rPr>
              <a:t>Circuit.Compile</a:t>
            </a:r>
            <a:r>
              <a:rPr lang="en-US" sz="1400" dirty="0">
                <a:latin typeface="Lucida Console"/>
                <a:ea typeface="Times New Roman"/>
                <a:cs typeface="Lucida Console"/>
              </a:rPr>
              <a:t> tele1 </a:t>
            </a:r>
            <a:r>
              <a:rPr lang="en-US" sz="1400" dirty="0" err="1">
                <a:latin typeface="Lucida Console"/>
                <a:ea typeface="Times New Roman"/>
                <a:cs typeface="Lucida Console"/>
              </a:rPr>
              <a:t>qs</a:t>
            </a:r>
            <a:endParaRPr lang="en-US" sz="1100" dirty="0">
              <a:latin typeface="Garamond"/>
              <a:ea typeface="Times New Roman"/>
              <a:cs typeface="Times New Roman"/>
            </a:endParaRPr>
          </a:p>
          <a:p>
            <a:r>
              <a:rPr lang="en-US" sz="1400" dirty="0" smtClean="0">
                <a:solidFill>
                  <a:srgbClr val="0000FF"/>
                </a:solidFill>
                <a:latin typeface="Lucida Console"/>
                <a:ea typeface="Times New Roman"/>
                <a:cs typeface="Lucida Console"/>
              </a:rPr>
              <a:t>let</a:t>
            </a:r>
            <a:r>
              <a:rPr lang="en-US" sz="1400" dirty="0" smtClean="0">
                <a:latin typeface="Lucida Console"/>
                <a:ea typeface="Times New Roman"/>
                <a:cs typeface="Lucida Console"/>
              </a:rPr>
              <a:t> </a:t>
            </a:r>
            <a:r>
              <a:rPr lang="en-US" sz="1400" dirty="0">
                <a:latin typeface="Lucida Console"/>
                <a:ea typeface="Times New Roman"/>
                <a:cs typeface="Lucida Console"/>
              </a:rPr>
              <a:t>s7       = Steane7(tgtC1)</a:t>
            </a:r>
            <a:endParaRPr lang="en-US" sz="1100" dirty="0">
              <a:latin typeface="Garamond"/>
              <a:ea typeface="Times New Roman"/>
              <a:cs typeface="Times New Roman"/>
            </a:endParaRPr>
          </a:p>
          <a:p>
            <a:r>
              <a:rPr lang="en-US" sz="1400" dirty="0">
                <a:solidFill>
                  <a:srgbClr val="0000FF"/>
                </a:solidFill>
                <a:latin typeface="Lucida Console"/>
                <a:ea typeface="Times New Roman"/>
                <a:cs typeface="Lucida Console"/>
              </a:rPr>
              <a:t>let</a:t>
            </a:r>
            <a:r>
              <a:rPr lang="en-US" sz="1400" dirty="0">
                <a:latin typeface="Lucida Console"/>
                <a:ea typeface="Times New Roman"/>
                <a:cs typeface="Lucida Console"/>
              </a:rPr>
              <a:t> s7C     = s7.Circuit</a:t>
            </a:r>
            <a:endParaRPr lang="en-US" sz="1100" dirty="0">
              <a:latin typeface="Garamond"/>
              <a:ea typeface="Times New Roman"/>
              <a:cs typeface="Times New Roman"/>
            </a:endParaRPr>
          </a:p>
          <a:p>
            <a:r>
              <a:rPr lang="en-US" sz="1400" dirty="0">
                <a:solidFill>
                  <a:srgbClr val="0000FF"/>
                </a:solidFill>
                <a:latin typeface="Lucida Console"/>
                <a:ea typeface="Times New Roman"/>
                <a:cs typeface="Lucida Console"/>
              </a:rPr>
              <a:t>let</a:t>
            </a:r>
            <a:r>
              <a:rPr lang="en-US" sz="1400" dirty="0">
                <a:latin typeface="Lucida Console"/>
                <a:ea typeface="Times New Roman"/>
                <a:cs typeface="Lucida Console"/>
              </a:rPr>
              <a:t> stab    = Stabilizer(s7c,s7.Ket)</a:t>
            </a:r>
            <a:endParaRPr lang="en-US" sz="1100" dirty="0">
              <a:latin typeface="Garamond"/>
              <a:ea typeface="Times New Roman"/>
              <a:cs typeface="Times New Roman"/>
            </a:endParaRPr>
          </a:p>
          <a:p>
            <a:r>
              <a:rPr lang="en-US" sz="1400" dirty="0" err="1">
                <a:latin typeface="Lucida Console"/>
                <a:ea typeface="Times New Roman"/>
                <a:cs typeface="Lucida Console"/>
              </a:rPr>
              <a:t>stab.Run</a:t>
            </a:r>
            <a:r>
              <a:rPr lang="en-US" sz="1400" dirty="0">
                <a:latin typeface="Lucida Console"/>
                <a:ea typeface="Times New Roman"/>
                <a:cs typeface="Lucida Console"/>
              </a:rPr>
              <a:t>()</a:t>
            </a:r>
          </a:p>
          <a:p>
            <a:r>
              <a:rPr lang="en-US" sz="1400" dirty="0">
                <a:solidFill>
                  <a:srgbClr val="0000FF"/>
                </a:solidFill>
                <a:latin typeface="Lucida Console"/>
                <a:ea typeface="Times New Roman"/>
                <a:cs typeface="Lucida Console"/>
              </a:rPr>
              <a:t>let</a:t>
            </a:r>
            <a:r>
              <a:rPr lang="en-US" sz="1400" dirty="0">
                <a:latin typeface="Lucida Console"/>
                <a:ea typeface="Times New Roman"/>
                <a:cs typeface="Lucida Console"/>
              </a:rPr>
              <a:t> bit0,dist0  = s7.Log2Phys 0 |&gt; s7.Decode</a:t>
            </a:r>
            <a:endParaRPr lang="en-US" sz="1100" dirty="0">
              <a:latin typeface="Garamond"/>
              <a:ea typeface="Times New Roman"/>
              <a:cs typeface="Times New Roman"/>
            </a:endParaRPr>
          </a:p>
          <a:p>
            <a:r>
              <a:rPr lang="en-US" sz="1400" dirty="0">
                <a:solidFill>
                  <a:srgbClr val="0000FF"/>
                </a:solidFill>
                <a:latin typeface="Lucida Console"/>
                <a:ea typeface="Times New Roman"/>
                <a:cs typeface="Lucida Console"/>
              </a:rPr>
              <a:t>let</a:t>
            </a:r>
            <a:r>
              <a:rPr lang="en-US" sz="1400" dirty="0">
                <a:latin typeface="Lucida Console"/>
                <a:ea typeface="Times New Roman"/>
                <a:cs typeface="Lucida Console"/>
              </a:rPr>
              <a:t> bit1,dist1  = s7.Log2Phys 1 |&gt; s7.Decode</a:t>
            </a:r>
            <a:endParaRPr lang="en-US" sz="1100" dirty="0">
              <a:latin typeface="Garamond"/>
              <a:ea typeface="Times New Roman"/>
              <a:cs typeface="Times New Roman"/>
            </a:endParaRPr>
          </a:p>
          <a:p>
            <a:r>
              <a:rPr lang="en-US" sz="1400" dirty="0">
                <a:solidFill>
                  <a:srgbClr val="0000FF"/>
                </a:solidFill>
                <a:latin typeface="Lucida Console"/>
                <a:ea typeface="Times New Roman"/>
                <a:cs typeface="Lucida Console"/>
              </a:rPr>
              <a:t>let</a:t>
            </a:r>
            <a:r>
              <a:rPr lang="en-US" sz="1400" dirty="0">
                <a:latin typeface="Lucida Console"/>
                <a:ea typeface="Times New Roman"/>
                <a:cs typeface="Lucida Console"/>
              </a:rPr>
              <a:t> bit2,dist2  = s7.Log2Phys 2 |&gt; s7.Decode</a:t>
            </a:r>
            <a:endParaRPr lang="en-US" sz="1400" dirty="0">
              <a:latin typeface="Garamond"/>
              <a:ea typeface="Times New Roman"/>
              <a:cs typeface="Times New Roman"/>
            </a:endParaRPr>
          </a:p>
        </p:txBody>
      </p:sp>
      <p:sp>
        <p:nvSpPr>
          <p:cNvPr id="6" name="TextBox 5"/>
          <p:cNvSpPr txBox="1"/>
          <p:nvPr/>
        </p:nvSpPr>
        <p:spPr>
          <a:xfrm>
            <a:off x="818715" y="3151762"/>
            <a:ext cx="5622585" cy="3293209"/>
          </a:xfrm>
          <a:prstGeom prst="rect">
            <a:avLst/>
          </a:prstGeom>
          <a:noFill/>
        </p:spPr>
        <p:txBody>
          <a:bodyPr wrap="square" rtlCol="0">
            <a:spAutoFit/>
          </a:bodyPr>
          <a:lstStyle/>
          <a:p>
            <a:pPr marL="457200" algn="just">
              <a:spcAft>
                <a:spcPts val="1200"/>
              </a:spcAft>
            </a:pPr>
            <a:r>
              <a:rPr lang="en-US" sz="900" dirty="0">
                <a:latin typeface="Lucida Console"/>
                <a:ea typeface="Times New Roman"/>
                <a:cs typeface="Lucida Console"/>
              </a:rPr>
              <a:t>&gt; </a:t>
            </a:r>
            <a:r>
              <a:rPr lang="en-US" sz="900" dirty="0" err="1">
                <a:latin typeface="Lucida Console"/>
                <a:ea typeface="Times New Roman"/>
                <a:cs typeface="Lucida Console"/>
              </a:rPr>
              <a:t>LIQUiD</a:t>
            </a:r>
            <a:r>
              <a:rPr lang="en-US" sz="900" dirty="0">
                <a:latin typeface="Lucida Console"/>
                <a:ea typeface="Times New Roman"/>
                <a:cs typeface="Lucida Console"/>
              </a:rPr>
              <a:t> -test </a:t>
            </a:r>
            <a:r>
              <a:rPr lang="en-US" sz="900" dirty="0" err="1">
                <a:latin typeface="Lucida Console"/>
                <a:ea typeface="Times New Roman"/>
                <a:cs typeface="Lucida Console"/>
              </a:rPr>
              <a:t>qecc</a:t>
            </a:r>
            <a:endParaRPr lang="en-US" sz="900" spc="-25" dirty="0">
              <a:latin typeface="Garamond"/>
              <a:ea typeface="Times New Roman"/>
              <a:cs typeface="Times New Roman"/>
            </a:endParaRPr>
          </a:p>
          <a:p>
            <a:r>
              <a:rPr lang="en-US" sz="900" dirty="0">
                <a:latin typeface="Lucida Console"/>
                <a:ea typeface="Times New Roman"/>
                <a:cs typeface="Lucida Console"/>
              </a:rPr>
              <a:t>0:0000.0/LOOP[Zer0]: </a:t>
            </a:r>
            <a:r>
              <a:rPr lang="en-US" sz="900" dirty="0" err="1">
                <a:latin typeface="Lucida Console"/>
                <a:ea typeface="Times New Roman"/>
                <a:cs typeface="Lucida Console"/>
              </a:rPr>
              <a:t>InjectedXYZ</a:t>
            </a:r>
            <a:r>
              <a:rPr lang="en-US" sz="900" dirty="0">
                <a:latin typeface="Lucida Console"/>
                <a:ea typeface="Times New Roman"/>
                <a:cs typeface="Lucida Console"/>
              </a:rPr>
              <a:t>(0,0,0) Fixes=0 (Zero, </a:t>
            </a:r>
            <a:r>
              <a:rPr lang="en-US" sz="900" dirty="0" err="1">
                <a:latin typeface="Lucida Console"/>
                <a:ea typeface="Times New Roman"/>
                <a:cs typeface="Lucida Console"/>
              </a:rPr>
              <a:t>One,Zero</a:t>
            </a:r>
            <a:r>
              <a:rPr lang="en-US" sz="900" dirty="0">
                <a:latin typeface="Lucida Console"/>
                <a:ea typeface="Times New Roman"/>
                <a:cs typeface="Lucida Console"/>
              </a:rPr>
              <a:t>) </a:t>
            </a:r>
            <a:r>
              <a:rPr lang="en-US" sz="900" dirty="0" err="1">
                <a:latin typeface="Lucida Console"/>
                <a:ea typeface="Times New Roman"/>
                <a:cs typeface="Lucida Console"/>
              </a:rPr>
              <a:t>dist</a:t>
            </a:r>
            <a:r>
              <a:rPr lang="en-US" sz="900" dirty="0">
                <a:latin typeface="Lucida Console"/>
                <a:ea typeface="Times New Roman"/>
                <a:cs typeface="Lucida Console"/>
              </a:rPr>
              <a:t>=(0,0,0)</a:t>
            </a:r>
            <a:endParaRPr lang="en-US" sz="900" dirty="0">
              <a:latin typeface="Garamond"/>
              <a:ea typeface="Times New Roman"/>
              <a:cs typeface="Times New Roman"/>
            </a:endParaRPr>
          </a:p>
          <a:p>
            <a:r>
              <a:rPr lang="en-US" sz="900" dirty="0">
                <a:latin typeface="Lucida Console"/>
                <a:ea typeface="Times New Roman"/>
                <a:cs typeface="Lucida Console"/>
              </a:rPr>
              <a:t>0:0000.0/LOOP[Zer1]: </a:t>
            </a:r>
            <a:r>
              <a:rPr lang="en-US" sz="900" dirty="0" err="1">
                <a:latin typeface="Lucida Console"/>
                <a:ea typeface="Times New Roman"/>
                <a:cs typeface="Lucida Console"/>
              </a:rPr>
              <a:t>InjectedXYZ</a:t>
            </a:r>
            <a:r>
              <a:rPr lang="en-US" sz="900" dirty="0">
                <a:latin typeface="Lucida Console"/>
                <a:ea typeface="Times New Roman"/>
                <a:cs typeface="Lucida Console"/>
              </a:rPr>
              <a:t>(0,1,0) Fixes=2 ( </a:t>
            </a:r>
            <a:r>
              <a:rPr lang="en-US" sz="900" dirty="0" err="1">
                <a:latin typeface="Lucida Console"/>
                <a:ea typeface="Times New Roman"/>
                <a:cs typeface="Lucida Console"/>
              </a:rPr>
              <a:t>One,Zero,Zero</a:t>
            </a:r>
            <a:r>
              <a:rPr lang="en-US" sz="900" dirty="0">
                <a:latin typeface="Lucida Console"/>
                <a:ea typeface="Times New Roman"/>
                <a:cs typeface="Lucida Console"/>
              </a:rPr>
              <a:t>) </a:t>
            </a:r>
            <a:r>
              <a:rPr lang="en-US" sz="900" dirty="0" err="1">
                <a:latin typeface="Lucida Console"/>
                <a:ea typeface="Times New Roman"/>
                <a:cs typeface="Lucida Console"/>
              </a:rPr>
              <a:t>dist</a:t>
            </a:r>
            <a:r>
              <a:rPr lang="en-US" sz="900" dirty="0">
                <a:latin typeface="Lucida Console"/>
                <a:ea typeface="Times New Roman"/>
                <a:cs typeface="Lucida Console"/>
              </a:rPr>
              <a:t>=(0,0,0)</a:t>
            </a:r>
            <a:endParaRPr lang="en-US" sz="900" dirty="0">
              <a:latin typeface="Garamond"/>
              <a:ea typeface="Times New Roman"/>
              <a:cs typeface="Times New Roman"/>
            </a:endParaRPr>
          </a:p>
          <a:p>
            <a:r>
              <a:rPr lang="en-US" sz="900" dirty="0">
                <a:latin typeface="Lucida Console"/>
                <a:ea typeface="Times New Roman"/>
                <a:cs typeface="Lucida Console"/>
              </a:rPr>
              <a:t>0:0000.0/LOOP[Zer2]: </a:t>
            </a:r>
            <a:r>
              <a:rPr lang="en-US" sz="900" dirty="0" err="1">
                <a:latin typeface="Lucida Console"/>
                <a:ea typeface="Times New Roman"/>
                <a:cs typeface="Lucida Console"/>
              </a:rPr>
              <a:t>InjectedXYZ</a:t>
            </a:r>
            <a:r>
              <a:rPr lang="en-US" sz="900" dirty="0">
                <a:latin typeface="Lucida Console"/>
                <a:ea typeface="Times New Roman"/>
                <a:cs typeface="Lucida Console"/>
              </a:rPr>
              <a:t>(0,1,1) Fixes=2 (</a:t>
            </a:r>
            <a:r>
              <a:rPr lang="en-US" sz="900" dirty="0" err="1">
                <a:latin typeface="Lucida Console"/>
                <a:ea typeface="Times New Roman"/>
                <a:cs typeface="Lucida Console"/>
              </a:rPr>
              <a:t>Zero,Zero,Zero</a:t>
            </a:r>
            <a:r>
              <a:rPr lang="en-US" sz="900" dirty="0">
                <a:latin typeface="Lucida Console"/>
                <a:ea typeface="Times New Roman"/>
                <a:cs typeface="Lucida Console"/>
              </a:rPr>
              <a:t>) </a:t>
            </a:r>
            <a:r>
              <a:rPr lang="en-US" sz="900" dirty="0" err="1">
                <a:latin typeface="Lucida Console"/>
                <a:ea typeface="Times New Roman"/>
                <a:cs typeface="Lucida Console"/>
              </a:rPr>
              <a:t>dist</a:t>
            </a:r>
            <a:r>
              <a:rPr lang="en-US" sz="900" dirty="0">
                <a:latin typeface="Lucida Console"/>
                <a:ea typeface="Times New Roman"/>
                <a:cs typeface="Lucida Console"/>
              </a:rPr>
              <a:t>=(0,0,0)</a:t>
            </a:r>
            <a:endParaRPr lang="en-US" sz="900" dirty="0">
              <a:latin typeface="Garamond"/>
              <a:ea typeface="Times New Roman"/>
              <a:cs typeface="Times New Roman"/>
            </a:endParaRPr>
          </a:p>
          <a:p>
            <a:r>
              <a:rPr lang="en-US" sz="900" dirty="0">
                <a:latin typeface="Lucida Console"/>
                <a:ea typeface="Times New Roman"/>
                <a:cs typeface="Lucida Console"/>
              </a:rPr>
              <a:t>0:0000.0/LOOP[Zer3]: </a:t>
            </a:r>
            <a:r>
              <a:rPr lang="en-US" sz="900" dirty="0" err="1">
                <a:latin typeface="Lucida Console"/>
                <a:ea typeface="Times New Roman"/>
                <a:cs typeface="Lucida Console"/>
              </a:rPr>
              <a:t>InjectedXYZ</a:t>
            </a:r>
            <a:r>
              <a:rPr lang="en-US" sz="900" dirty="0">
                <a:latin typeface="Lucida Console"/>
                <a:ea typeface="Times New Roman"/>
                <a:cs typeface="Lucida Console"/>
              </a:rPr>
              <a:t>(0,1,1) Fixes=0 (</a:t>
            </a:r>
            <a:r>
              <a:rPr lang="en-US" sz="900" dirty="0" err="1">
                <a:latin typeface="Lucida Console"/>
                <a:ea typeface="Times New Roman"/>
                <a:cs typeface="Lucida Console"/>
              </a:rPr>
              <a:t>Zero,Zero,Zero</a:t>
            </a:r>
            <a:r>
              <a:rPr lang="en-US" sz="900" dirty="0">
                <a:latin typeface="Lucida Console"/>
                <a:ea typeface="Times New Roman"/>
                <a:cs typeface="Lucida Console"/>
              </a:rPr>
              <a:t>) </a:t>
            </a:r>
            <a:r>
              <a:rPr lang="en-US" sz="900" dirty="0" err="1">
                <a:latin typeface="Lucida Console"/>
                <a:ea typeface="Times New Roman"/>
                <a:cs typeface="Lucida Console"/>
              </a:rPr>
              <a:t>dist</a:t>
            </a:r>
            <a:r>
              <a:rPr lang="en-US" sz="900" dirty="0">
                <a:latin typeface="Lucida Console"/>
                <a:ea typeface="Times New Roman"/>
                <a:cs typeface="Lucida Console"/>
              </a:rPr>
              <a:t>=(0,0,1)</a:t>
            </a:r>
            <a:endParaRPr lang="en-US" sz="900" dirty="0">
              <a:latin typeface="Garamond"/>
              <a:ea typeface="Times New Roman"/>
              <a:cs typeface="Times New Roman"/>
            </a:endParaRPr>
          </a:p>
          <a:p>
            <a:r>
              <a:rPr lang="en-US" sz="900" dirty="0">
                <a:latin typeface="Lucida Console"/>
                <a:ea typeface="Times New Roman"/>
                <a:cs typeface="Lucida Console"/>
              </a:rPr>
              <a:t>0:0000.0/LOOP[Zer4]: </a:t>
            </a:r>
            <a:r>
              <a:rPr lang="en-US" sz="900" dirty="0" err="1">
                <a:latin typeface="Lucida Console"/>
                <a:ea typeface="Times New Roman"/>
                <a:cs typeface="Lucida Console"/>
              </a:rPr>
              <a:t>InjectedXYZ</a:t>
            </a:r>
            <a:r>
              <a:rPr lang="en-US" sz="900" dirty="0">
                <a:latin typeface="Lucida Console"/>
                <a:ea typeface="Times New Roman"/>
                <a:cs typeface="Lucida Console"/>
              </a:rPr>
              <a:t>(1,1,0) Fixes=3 (Zero, </a:t>
            </a:r>
            <a:r>
              <a:rPr lang="en-US" sz="900" dirty="0" err="1">
                <a:latin typeface="Lucida Console"/>
                <a:ea typeface="Times New Roman"/>
                <a:cs typeface="Lucida Console"/>
              </a:rPr>
              <a:t>One,Zero</a:t>
            </a:r>
            <a:r>
              <a:rPr lang="en-US" sz="900" dirty="0">
                <a:latin typeface="Lucida Console"/>
                <a:ea typeface="Times New Roman"/>
                <a:cs typeface="Lucida Console"/>
              </a:rPr>
              <a:t>) </a:t>
            </a:r>
            <a:r>
              <a:rPr lang="en-US" sz="900" dirty="0" err="1">
                <a:latin typeface="Lucida Console"/>
                <a:ea typeface="Times New Roman"/>
                <a:cs typeface="Lucida Console"/>
              </a:rPr>
              <a:t>dist</a:t>
            </a:r>
            <a:r>
              <a:rPr lang="en-US" sz="900" dirty="0">
                <a:latin typeface="Lucida Console"/>
                <a:ea typeface="Times New Roman"/>
                <a:cs typeface="Lucida Console"/>
              </a:rPr>
              <a:t>=(0,0,0)</a:t>
            </a:r>
            <a:endParaRPr lang="en-US" sz="900" dirty="0">
              <a:latin typeface="Garamond"/>
              <a:ea typeface="Times New Roman"/>
              <a:cs typeface="Times New Roman"/>
            </a:endParaRPr>
          </a:p>
          <a:p>
            <a:r>
              <a:rPr lang="en-US" sz="900" dirty="0">
                <a:latin typeface="Lucida Console"/>
                <a:ea typeface="Times New Roman"/>
                <a:cs typeface="Lucida Console"/>
              </a:rPr>
              <a:t>0:0000.0/LOOP[Zer5]: </a:t>
            </a:r>
            <a:r>
              <a:rPr lang="en-US" sz="900" dirty="0" err="1">
                <a:latin typeface="Lucida Console"/>
                <a:ea typeface="Times New Roman"/>
                <a:cs typeface="Lucida Console"/>
              </a:rPr>
              <a:t>InjectedXYZ</a:t>
            </a:r>
            <a:r>
              <a:rPr lang="en-US" sz="900" dirty="0">
                <a:latin typeface="Lucida Console"/>
                <a:ea typeface="Times New Roman"/>
                <a:cs typeface="Lucida Console"/>
              </a:rPr>
              <a:t>(1,0,0) Fixes=2 ( </a:t>
            </a:r>
            <a:r>
              <a:rPr lang="en-US" sz="900" dirty="0" err="1">
                <a:latin typeface="Lucida Console"/>
                <a:ea typeface="Times New Roman"/>
                <a:cs typeface="Lucida Console"/>
              </a:rPr>
              <a:t>One,Zero,Zero</a:t>
            </a:r>
            <a:r>
              <a:rPr lang="en-US" sz="900" dirty="0">
                <a:latin typeface="Lucida Console"/>
                <a:ea typeface="Times New Roman"/>
                <a:cs typeface="Lucida Console"/>
              </a:rPr>
              <a:t>) </a:t>
            </a:r>
            <a:r>
              <a:rPr lang="en-US" sz="900" dirty="0" err="1">
                <a:latin typeface="Lucida Console"/>
                <a:ea typeface="Times New Roman"/>
                <a:cs typeface="Lucida Console"/>
              </a:rPr>
              <a:t>dist</a:t>
            </a:r>
            <a:r>
              <a:rPr lang="en-US" sz="900" dirty="0">
                <a:latin typeface="Lucida Console"/>
                <a:ea typeface="Times New Roman"/>
                <a:cs typeface="Lucida Console"/>
              </a:rPr>
              <a:t>=(0,0,0)</a:t>
            </a:r>
            <a:endParaRPr lang="en-US" sz="900" dirty="0">
              <a:latin typeface="Garamond"/>
              <a:ea typeface="Times New Roman"/>
              <a:cs typeface="Times New Roman"/>
            </a:endParaRPr>
          </a:p>
          <a:p>
            <a:r>
              <a:rPr lang="en-US" sz="900" dirty="0">
                <a:latin typeface="Lucida Console"/>
                <a:ea typeface="Times New Roman"/>
                <a:cs typeface="Lucida Console"/>
              </a:rPr>
              <a:t>0:0000.0/LOOP[Zer6]: </a:t>
            </a:r>
            <a:r>
              <a:rPr lang="en-US" sz="900" dirty="0" err="1">
                <a:latin typeface="Lucida Console"/>
                <a:ea typeface="Times New Roman"/>
                <a:cs typeface="Lucida Console"/>
              </a:rPr>
              <a:t>InjectedXYZ</a:t>
            </a:r>
            <a:r>
              <a:rPr lang="en-US" sz="900" dirty="0">
                <a:latin typeface="Lucida Console"/>
                <a:ea typeface="Times New Roman"/>
                <a:cs typeface="Lucida Console"/>
              </a:rPr>
              <a:t>(0,1,0) Fixes=2 (Zero, </a:t>
            </a:r>
            <a:r>
              <a:rPr lang="en-US" sz="900" dirty="0" err="1">
                <a:latin typeface="Lucida Console"/>
                <a:ea typeface="Times New Roman"/>
                <a:cs typeface="Lucida Console"/>
              </a:rPr>
              <a:t>One,Zero</a:t>
            </a:r>
            <a:r>
              <a:rPr lang="en-US" sz="900" dirty="0">
                <a:latin typeface="Lucida Console"/>
                <a:ea typeface="Times New Roman"/>
                <a:cs typeface="Lucida Console"/>
              </a:rPr>
              <a:t>) </a:t>
            </a:r>
            <a:r>
              <a:rPr lang="en-US" sz="900" dirty="0" err="1">
                <a:latin typeface="Lucida Console"/>
                <a:ea typeface="Times New Roman"/>
                <a:cs typeface="Lucida Console"/>
              </a:rPr>
              <a:t>dist</a:t>
            </a:r>
            <a:r>
              <a:rPr lang="en-US" sz="900" dirty="0">
                <a:latin typeface="Lucida Console"/>
                <a:ea typeface="Times New Roman"/>
                <a:cs typeface="Lucida Console"/>
              </a:rPr>
              <a:t>=(0,0,0)</a:t>
            </a:r>
            <a:endParaRPr lang="en-US" sz="900" dirty="0">
              <a:latin typeface="Garamond"/>
              <a:ea typeface="Times New Roman"/>
              <a:cs typeface="Times New Roman"/>
            </a:endParaRPr>
          </a:p>
          <a:p>
            <a:r>
              <a:rPr lang="en-US" sz="900" dirty="0">
                <a:latin typeface="Lucida Console"/>
                <a:ea typeface="Times New Roman"/>
                <a:cs typeface="Lucida Console"/>
              </a:rPr>
              <a:t>0:0000.1/LOOP[Zer7]: </a:t>
            </a:r>
            <a:r>
              <a:rPr lang="en-US" sz="900" dirty="0" err="1">
                <a:latin typeface="Lucida Console"/>
                <a:ea typeface="Times New Roman"/>
                <a:cs typeface="Lucida Console"/>
              </a:rPr>
              <a:t>InjectedXYZ</a:t>
            </a:r>
            <a:r>
              <a:rPr lang="en-US" sz="900" dirty="0">
                <a:latin typeface="Lucida Console"/>
                <a:ea typeface="Times New Roman"/>
                <a:cs typeface="Lucida Console"/>
              </a:rPr>
              <a:t>(1,0,0) Fixes=1 ( </a:t>
            </a:r>
            <a:r>
              <a:rPr lang="en-US" sz="900" dirty="0" err="1">
                <a:latin typeface="Lucida Console"/>
                <a:ea typeface="Times New Roman"/>
                <a:cs typeface="Lucida Console"/>
              </a:rPr>
              <a:t>One,Zero,Zero</a:t>
            </a:r>
            <a:r>
              <a:rPr lang="en-US" sz="900" dirty="0">
                <a:latin typeface="Lucida Console"/>
                <a:ea typeface="Times New Roman"/>
                <a:cs typeface="Lucida Console"/>
              </a:rPr>
              <a:t>) </a:t>
            </a:r>
            <a:r>
              <a:rPr lang="en-US" sz="900" dirty="0" err="1">
                <a:latin typeface="Lucida Console"/>
                <a:ea typeface="Times New Roman"/>
                <a:cs typeface="Lucida Console"/>
              </a:rPr>
              <a:t>dist</a:t>
            </a:r>
            <a:r>
              <a:rPr lang="en-US" sz="900" dirty="0">
                <a:latin typeface="Lucida Console"/>
                <a:ea typeface="Times New Roman"/>
                <a:cs typeface="Lucida Console"/>
              </a:rPr>
              <a:t>=(0,0,0)</a:t>
            </a:r>
            <a:endParaRPr lang="en-US" sz="900" dirty="0">
              <a:latin typeface="Garamond"/>
              <a:ea typeface="Times New Roman"/>
              <a:cs typeface="Times New Roman"/>
            </a:endParaRPr>
          </a:p>
          <a:p>
            <a:r>
              <a:rPr lang="en-US" sz="900" dirty="0">
                <a:latin typeface="Lucida Console"/>
                <a:ea typeface="Times New Roman"/>
                <a:cs typeface="Lucida Console"/>
              </a:rPr>
              <a:t>0:0000.1/LOOP[Zer8]: </a:t>
            </a:r>
            <a:r>
              <a:rPr lang="en-US" sz="900" dirty="0" err="1">
                <a:latin typeface="Lucida Console"/>
                <a:ea typeface="Times New Roman"/>
                <a:cs typeface="Lucida Console"/>
              </a:rPr>
              <a:t>InjectedXYZ</a:t>
            </a:r>
            <a:r>
              <a:rPr lang="en-US" sz="900" dirty="0">
                <a:latin typeface="Lucida Console"/>
                <a:ea typeface="Times New Roman"/>
                <a:cs typeface="Lucida Console"/>
              </a:rPr>
              <a:t>(1,1,0) Fixes=3 ( </a:t>
            </a:r>
            <a:r>
              <a:rPr lang="en-US" sz="900" dirty="0" err="1">
                <a:latin typeface="Lucida Console"/>
                <a:ea typeface="Times New Roman"/>
                <a:cs typeface="Lucida Console"/>
              </a:rPr>
              <a:t>One,Zero,Zero</a:t>
            </a:r>
            <a:r>
              <a:rPr lang="en-US" sz="900" dirty="0">
                <a:latin typeface="Lucida Console"/>
                <a:ea typeface="Times New Roman"/>
                <a:cs typeface="Lucida Console"/>
              </a:rPr>
              <a:t>) </a:t>
            </a:r>
            <a:r>
              <a:rPr lang="en-US" sz="900" dirty="0" err="1">
                <a:latin typeface="Lucida Console"/>
                <a:ea typeface="Times New Roman"/>
                <a:cs typeface="Lucida Console"/>
              </a:rPr>
              <a:t>dist</a:t>
            </a:r>
            <a:r>
              <a:rPr lang="en-US" sz="900" dirty="0">
                <a:latin typeface="Lucida Console"/>
                <a:ea typeface="Times New Roman"/>
                <a:cs typeface="Lucida Console"/>
              </a:rPr>
              <a:t>=(0,0,0)</a:t>
            </a:r>
            <a:endParaRPr lang="en-US" sz="900" dirty="0">
              <a:latin typeface="Garamond"/>
              <a:ea typeface="Times New Roman"/>
              <a:cs typeface="Times New Roman"/>
            </a:endParaRPr>
          </a:p>
          <a:p>
            <a:r>
              <a:rPr lang="en-US" sz="900" dirty="0">
                <a:latin typeface="Lucida Console"/>
                <a:ea typeface="Times New Roman"/>
                <a:cs typeface="Lucida Console"/>
              </a:rPr>
              <a:t>0:0000.1/LOOP[Zer9]: </a:t>
            </a:r>
            <a:r>
              <a:rPr lang="en-US" sz="900" dirty="0" err="1">
                <a:latin typeface="Lucida Console"/>
                <a:ea typeface="Times New Roman"/>
                <a:cs typeface="Lucida Console"/>
              </a:rPr>
              <a:t>InjectedXYZ</a:t>
            </a:r>
            <a:r>
              <a:rPr lang="en-US" sz="900" dirty="0">
                <a:latin typeface="Lucida Console"/>
                <a:ea typeface="Times New Roman"/>
                <a:cs typeface="Lucida Console"/>
              </a:rPr>
              <a:t>(0,1,0) Fixes=1 ( One, </a:t>
            </a:r>
            <a:r>
              <a:rPr lang="en-US" sz="900" dirty="0" err="1">
                <a:latin typeface="Lucida Console"/>
                <a:ea typeface="Times New Roman"/>
                <a:cs typeface="Lucida Console"/>
              </a:rPr>
              <a:t>One,Zero</a:t>
            </a:r>
            <a:r>
              <a:rPr lang="en-US" sz="900" dirty="0">
                <a:latin typeface="Lucida Console"/>
                <a:ea typeface="Times New Roman"/>
                <a:cs typeface="Lucida Console"/>
              </a:rPr>
              <a:t>) </a:t>
            </a:r>
            <a:r>
              <a:rPr lang="en-US" sz="900" dirty="0" err="1">
                <a:latin typeface="Lucida Console"/>
                <a:ea typeface="Times New Roman"/>
                <a:cs typeface="Lucida Console"/>
              </a:rPr>
              <a:t>dist</a:t>
            </a:r>
            <a:r>
              <a:rPr lang="en-US" sz="900" dirty="0">
                <a:latin typeface="Lucida Console"/>
                <a:ea typeface="Times New Roman"/>
                <a:cs typeface="Lucida Console"/>
              </a:rPr>
              <a:t>=(0,0,0)</a:t>
            </a:r>
            <a:endParaRPr lang="en-US" sz="900" dirty="0">
              <a:latin typeface="Garamond"/>
              <a:ea typeface="Times New Roman"/>
              <a:cs typeface="Times New Roman"/>
            </a:endParaRPr>
          </a:p>
          <a:p>
            <a:r>
              <a:rPr lang="en-US" sz="900" dirty="0">
                <a:latin typeface="Lucida Console"/>
                <a:ea typeface="Times New Roman"/>
                <a:cs typeface="Lucida Console"/>
              </a:rPr>
              <a:t> </a:t>
            </a:r>
            <a:endParaRPr lang="en-US" sz="900" dirty="0">
              <a:latin typeface="Garamond"/>
              <a:ea typeface="Times New Roman"/>
              <a:cs typeface="Times New Roman"/>
            </a:endParaRPr>
          </a:p>
          <a:p>
            <a:r>
              <a:rPr lang="en-US" sz="900" dirty="0">
                <a:latin typeface="Lucida Console"/>
                <a:ea typeface="Times New Roman"/>
                <a:cs typeface="Lucida Console"/>
              </a:rPr>
              <a:t>0:0000.1/LOOP[One0]: </a:t>
            </a:r>
            <a:r>
              <a:rPr lang="en-US" sz="900" dirty="0" err="1">
                <a:latin typeface="Lucida Console"/>
                <a:ea typeface="Times New Roman"/>
                <a:cs typeface="Lucida Console"/>
              </a:rPr>
              <a:t>InjectedXYZ</a:t>
            </a:r>
            <a:r>
              <a:rPr lang="en-US" sz="900" dirty="0">
                <a:latin typeface="Lucida Console"/>
                <a:ea typeface="Times New Roman"/>
                <a:cs typeface="Lucida Console"/>
              </a:rPr>
              <a:t>(0,0,0) Fixes=0 (Zero, One, One) </a:t>
            </a:r>
            <a:r>
              <a:rPr lang="en-US" sz="900" dirty="0" err="1">
                <a:latin typeface="Lucida Console"/>
                <a:ea typeface="Times New Roman"/>
                <a:cs typeface="Lucida Console"/>
              </a:rPr>
              <a:t>dist</a:t>
            </a:r>
            <a:r>
              <a:rPr lang="en-US" sz="900" dirty="0">
                <a:latin typeface="Lucida Console"/>
                <a:ea typeface="Times New Roman"/>
                <a:cs typeface="Lucida Console"/>
              </a:rPr>
              <a:t>=(0,0,0)</a:t>
            </a:r>
            <a:endParaRPr lang="en-US" sz="900" dirty="0">
              <a:latin typeface="Garamond"/>
              <a:ea typeface="Times New Roman"/>
              <a:cs typeface="Times New Roman"/>
            </a:endParaRPr>
          </a:p>
          <a:p>
            <a:r>
              <a:rPr lang="en-US" sz="900" dirty="0">
                <a:latin typeface="Lucida Console"/>
                <a:ea typeface="Times New Roman"/>
                <a:cs typeface="Lucida Console"/>
              </a:rPr>
              <a:t>0:0000.1/LOOP[One1]: </a:t>
            </a:r>
            <a:r>
              <a:rPr lang="en-US" sz="900" dirty="0" err="1">
                <a:latin typeface="Lucida Console"/>
                <a:ea typeface="Times New Roman"/>
                <a:cs typeface="Lucida Console"/>
              </a:rPr>
              <a:t>InjectedXYZ</a:t>
            </a:r>
            <a:r>
              <a:rPr lang="en-US" sz="900" dirty="0">
                <a:latin typeface="Lucida Console"/>
                <a:ea typeface="Times New Roman"/>
                <a:cs typeface="Lucida Console"/>
              </a:rPr>
              <a:t>(1,0,0) Fixes=1 (Zero, One, One) </a:t>
            </a:r>
            <a:r>
              <a:rPr lang="en-US" sz="900" dirty="0" err="1">
                <a:latin typeface="Lucida Console"/>
                <a:ea typeface="Times New Roman"/>
                <a:cs typeface="Lucida Console"/>
              </a:rPr>
              <a:t>dist</a:t>
            </a:r>
            <a:r>
              <a:rPr lang="en-US" sz="900" dirty="0">
                <a:latin typeface="Lucida Console"/>
                <a:ea typeface="Times New Roman"/>
                <a:cs typeface="Lucida Console"/>
              </a:rPr>
              <a:t>=(0,0,0)</a:t>
            </a:r>
            <a:endParaRPr lang="en-US" sz="900" dirty="0">
              <a:latin typeface="Garamond"/>
              <a:ea typeface="Times New Roman"/>
              <a:cs typeface="Times New Roman"/>
            </a:endParaRPr>
          </a:p>
          <a:p>
            <a:r>
              <a:rPr lang="en-US" sz="900" dirty="0">
                <a:latin typeface="Lucida Console"/>
                <a:ea typeface="Times New Roman"/>
                <a:cs typeface="Lucida Console"/>
              </a:rPr>
              <a:t>0:0000.1/LOOP[One2]: </a:t>
            </a:r>
            <a:r>
              <a:rPr lang="en-US" sz="900" dirty="0" err="1">
                <a:latin typeface="Lucida Console"/>
                <a:ea typeface="Times New Roman"/>
                <a:cs typeface="Lucida Console"/>
              </a:rPr>
              <a:t>InjectedXYZ</a:t>
            </a:r>
            <a:r>
              <a:rPr lang="en-US" sz="900" dirty="0">
                <a:latin typeface="Lucida Console"/>
                <a:ea typeface="Times New Roman"/>
                <a:cs typeface="Lucida Console"/>
              </a:rPr>
              <a:t>(0,0,1) Fixes=1 ( One, One, One) </a:t>
            </a:r>
            <a:r>
              <a:rPr lang="en-US" sz="900" dirty="0" err="1">
                <a:latin typeface="Lucida Console"/>
                <a:ea typeface="Times New Roman"/>
                <a:cs typeface="Lucida Console"/>
              </a:rPr>
              <a:t>dist</a:t>
            </a:r>
            <a:r>
              <a:rPr lang="en-US" sz="900" dirty="0">
                <a:latin typeface="Lucida Console"/>
                <a:ea typeface="Times New Roman"/>
                <a:cs typeface="Lucida Console"/>
              </a:rPr>
              <a:t>=(0,0,0)</a:t>
            </a:r>
            <a:endParaRPr lang="en-US" sz="900" dirty="0">
              <a:latin typeface="Garamond"/>
              <a:ea typeface="Times New Roman"/>
              <a:cs typeface="Times New Roman"/>
            </a:endParaRPr>
          </a:p>
          <a:p>
            <a:r>
              <a:rPr lang="en-US" sz="900" dirty="0">
                <a:latin typeface="Lucida Console"/>
                <a:ea typeface="Times New Roman"/>
                <a:cs typeface="Lucida Console"/>
              </a:rPr>
              <a:t>0:0000.1/LOOP[One3]: </a:t>
            </a:r>
            <a:r>
              <a:rPr lang="en-US" sz="900" dirty="0" err="1">
                <a:latin typeface="Lucida Console"/>
                <a:ea typeface="Times New Roman"/>
                <a:cs typeface="Lucida Console"/>
              </a:rPr>
              <a:t>InjectedXYZ</a:t>
            </a:r>
            <a:r>
              <a:rPr lang="en-US" sz="900" dirty="0">
                <a:latin typeface="Lucida Console"/>
                <a:ea typeface="Times New Roman"/>
                <a:cs typeface="Lucida Console"/>
              </a:rPr>
              <a:t>(0,1,1) Fixes=3 (</a:t>
            </a:r>
            <a:r>
              <a:rPr lang="en-US" sz="900" dirty="0" err="1">
                <a:latin typeface="Lucida Console"/>
                <a:ea typeface="Times New Roman"/>
                <a:cs typeface="Lucida Console"/>
              </a:rPr>
              <a:t>Zero,Zero</a:t>
            </a:r>
            <a:r>
              <a:rPr lang="en-US" sz="900" dirty="0">
                <a:latin typeface="Lucida Console"/>
                <a:ea typeface="Times New Roman"/>
                <a:cs typeface="Lucida Console"/>
              </a:rPr>
              <a:t>, One) </a:t>
            </a:r>
            <a:r>
              <a:rPr lang="en-US" sz="900" dirty="0" err="1">
                <a:latin typeface="Lucida Console"/>
                <a:ea typeface="Times New Roman"/>
                <a:cs typeface="Lucida Console"/>
              </a:rPr>
              <a:t>dist</a:t>
            </a:r>
            <a:r>
              <a:rPr lang="en-US" sz="900" dirty="0">
                <a:latin typeface="Lucida Console"/>
                <a:ea typeface="Times New Roman"/>
                <a:cs typeface="Lucida Console"/>
              </a:rPr>
              <a:t>=(0,0,0)</a:t>
            </a:r>
            <a:endParaRPr lang="en-US" sz="900" dirty="0">
              <a:latin typeface="Garamond"/>
              <a:ea typeface="Times New Roman"/>
              <a:cs typeface="Times New Roman"/>
            </a:endParaRPr>
          </a:p>
          <a:p>
            <a:r>
              <a:rPr lang="en-US" sz="900" dirty="0">
                <a:latin typeface="Lucida Console"/>
                <a:ea typeface="Times New Roman"/>
                <a:cs typeface="Lucida Console"/>
              </a:rPr>
              <a:t>0:0000.1/LOOP[One4]: </a:t>
            </a:r>
            <a:r>
              <a:rPr lang="en-US" sz="900" dirty="0" err="1">
                <a:latin typeface="Lucida Console"/>
                <a:ea typeface="Times New Roman"/>
                <a:cs typeface="Lucida Console"/>
              </a:rPr>
              <a:t>InjectedXYZ</a:t>
            </a:r>
            <a:r>
              <a:rPr lang="en-US" sz="900" dirty="0">
                <a:latin typeface="Lucida Console"/>
                <a:ea typeface="Times New Roman"/>
                <a:cs typeface="Lucida Console"/>
              </a:rPr>
              <a:t>(0,0,1) Fixes=1 ( One, One, One) </a:t>
            </a:r>
            <a:r>
              <a:rPr lang="en-US" sz="900" dirty="0" err="1">
                <a:latin typeface="Lucida Console"/>
                <a:ea typeface="Times New Roman"/>
                <a:cs typeface="Lucida Console"/>
              </a:rPr>
              <a:t>dist</a:t>
            </a:r>
            <a:r>
              <a:rPr lang="en-US" sz="900" dirty="0">
                <a:latin typeface="Lucida Console"/>
                <a:ea typeface="Times New Roman"/>
                <a:cs typeface="Lucida Console"/>
              </a:rPr>
              <a:t>=(0,0,0)</a:t>
            </a:r>
            <a:endParaRPr lang="en-US" sz="900" dirty="0">
              <a:latin typeface="Garamond"/>
              <a:ea typeface="Times New Roman"/>
              <a:cs typeface="Times New Roman"/>
            </a:endParaRPr>
          </a:p>
          <a:p>
            <a:r>
              <a:rPr lang="en-US" sz="900" dirty="0">
                <a:latin typeface="Lucida Console"/>
                <a:ea typeface="Times New Roman"/>
                <a:cs typeface="Lucida Console"/>
              </a:rPr>
              <a:t>0:0000.1/LOOP[One5]: </a:t>
            </a:r>
            <a:r>
              <a:rPr lang="en-US" sz="900" dirty="0" err="1">
                <a:latin typeface="Lucida Console"/>
                <a:ea typeface="Times New Roman"/>
                <a:cs typeface="Lucida Console"/>
              </a:rPr>
              <a:t>InjectedXYZ</a:t>
            </a:r>
            <a:r>
              <a:rPr lang="en-US" sz="900" dirty="0">
                <a:latin typeface="Lucida Console"/>
                <a:ea typeface="Times New Roman"/>
                <a:cs typeface="Lucida Console"/>
              </a:rPr>
              <a:t>(0,0,1) Fixes=1 ( </a:t>
            </a:r>
            <a:r>
              <a:rPr lang="en-US" sz="900" dirty="0" err="1">
                <a:latin typeface="Lucida Console"/>
                <a:ea typeface="Times New Roman"/>
                <a:cs typeface="Lucida Console"/>
              </a:rPr>
              <a:t>One,Zero</a:t>
            </a:r>
            <a:r>
              <a:rPr lang="en-US" sz="900" dirty="0">
                <a:latin typeface="Lucida Console"/>
                <a:ea typeface="Times New Roman"/>
                <a:cs typeface="Lucida Console"/>
              </a:rPr>
              <a:t>, One) </a:t>
            </a:r>
            <a:r>
              <a:rPr lang="en-US" sz="900" dirty="0" err="1">
                <a:latin typeface="Lucida Console"/>
                <a:ea typeface="Times New Roman"/>
                <a:cs typeface="Lucida Console"/>
              </a:rPr>
              <a:t>dist</a:t>
            </a:r>
            <a:r>
              <a:rPr lang="en-US" sz="900" dirty="0">
                <a:latin typeface="Lucida Console"/>
                <a:ea typeface="Times New Roman"/>
                <a:cs typeface="Lucida Console"/>
              </a:rPr>
              <a:t>=(0,0,0)</a:t>
            </a:r>
            <a:endParaRPr lang="en-US" sz="900" dirty="0">
              <a:latin typeface="Garamond"/>
              <a:ea typeface="Times New Roman"/>
              <a:cs typeface="Times New Roman"/>
            </a:endParaRPr>
          </a:p>
          <a:p>
            <a:r>
              <a:rPr lang="en-US" sz="900" dirty="0">
                <a:latin typeface="Lucida Console"/>
                <a:ea typeface="Times New Roman"/>
                <a:cs typeface="Lucida Console"/>
              </a:rPr>
              <a:t>0:0000.1/LOOP[One6]: </a:t>
            </a:r>
            <a:r>
              <a:rPr lang="en-US" sz="900" dirty="0" err="1">
                <a:latin typeface="Lucida Console"/>
                <a:ea typeface="Times New Roman"/>
                <a:cs typeface="Lucida Console"/>
              </a:rPr>
              <a:t>InjectedXYZ</a:t>
            </a:r>
            <a:r>
              <a:rPr lang="en-US" sz="900" dirty="0">
                <a:latin typeface="Lucida Console"/>
                <a:ea typeface="Times New Roman"/>
                <a:cs typeface="Lucida Console"/>
              </a:rPr>
              <a:t>(1,0,0) Fixes=1 (</a:t>
            </a:r>
            <a:r>
              <a:rPr lang="en-US" sz="900" dirty="0" err="1">
                <a:latin typeface="Lucida Console"/>
                <a:ea typeface="Times New Roman"/>
                <a:cs typeface="Lucida Console"/>
              </a:rPr>
              <a:t>Zero,Zero</a:t>
            </a:r>
            <a:r>
              <a:rPr lang="en-US" sz="900" dirty="0">
                <a:latin typeface="Lucida Console"/>
                <a:ea typeface="Times New Roman"/>
                <a:cs typeface="Lucida Console"/>
              </a:rPr>
              <a:t>, One) </a:t>
            </a:r>
            <a:r>
              <a:rPr lang="en-US" sz="900" dirty="0" err="1">
                <a:latin typeface="Lucida Console"/>
                <a:ea typeface="Times New Roman"/>
                <a:cs typeface="Lucida Console"/>
              </a:rPr>
              <a:t>dist</a:t>
            </a:r>
            <a:r>
              <a:rPr lang="en-US" sz="900" dirty="0">
                <a:latin typeface="Lucida Console"/>
                <a:ea typeface="Times New Roman"/>
                <a:cs typeface="Lucida Console"/>
              </a:rPr>
              <a:t>=(0,0,0)</a:t>
            </a:r>
            <a:endParaRPr lang="en-US" sz="900" dirty="0">
              <a:latin typeface="Garamond"/>
              <a:ea typeface="Times New Roman"/>
              <a:cs typeface="Times New Roman"/>
            </a:endParaRPr>
          </a:p>
          <a:p>
            <a:r>
              <a:rPr lang="en-US" sz="900" dirty="0">
                <a:latin typeface="Lucida Console"/>
                <a:ea typeface="Times New Roman"/>
                <a:cs typeface="Lucida Console"/>
              </a:rPr>
              <a:t>0:0000.1/LOOP[One7]: </a:t>
            </a:r>
            <a:r>
              <a:rPr lang="en-US" sz="900" dirty="0" err="1">
                <a:latin typeface="Lucida Console"/>
                <a:ea typeface="Times New Roman"/>
                <a:cs typeface="Lucida Console"/>
              </a:rPr>
              <a:t>InjectedXYZ</a:t>
            </a:r>
            <a:r>
              <a:rPr lang="en-US" sz="900" dirty="0">
                <a:latin typeface="Lucida Console"/>
                <a:ea typeface="Times New Roman"/>
                <a:cs typeface="Lucida Console"/>
              </a:rPr>
              <a:t>(0,1,0) Fixes=1 (Zero, One, One) </a:t>
            </a:r>
            <a:r>
              <a:rPr lang="en-US" sz="900" dirty="0" err="1">
                <a:latin typeface="Lucida Console"/>
                <a:ea typeface="Times New Roman"/>
                <a:cs typeface="Lucida Console"/>
              </a:rPr>
              <a:t>dist</a:t>
            </a:r>
            <a:r>
              <a:rPr lang="en-US" sz="900" dirty="0">
                <a:latin typeface="Lucida Console"/>
                <a:ea typeface="Times New Roman"/>
                <a:cs typeface="Lucida Console"/>
              </a:rPr>
              <a:t>=(0,0,0)</a:t>
            </a:r>
            <a:endParaRPr lang="en-US" sz="900" dirty="0">
              <a:latin typeface="Garamond"/>
              <a:ea typeface="Times New Roman"/>
              <a:cs typeface="Times New Roman"/>
            </a:endParaRPr>
          </a:p>
          <a:p>
            <a:r>
              <a:rPr lang="en-US" sz="900" dirty="0">
                <a:latin typeface="Lucida Console"/>
                <a:ea typeface="Times New Roman"/>
                <a:cs typeface="Lucida Console"/>
              </a:rPr>
              <a:t>0:0000.1/LOOP[One8]: </a:t>
            </a:r>
            <a:r>
              <a:rPr lang="en-US" sz="900" dirty="0" err="1">
                <a:latin typeface="Lucida Console"/>
                <a:ea typeface="Times New Roman"/>
                <a:cs typeface="Lucida Console"/>
              </a:rPr>
              <a:t>InjectedXYZ</a:t>
            </a:r>
            <a:r>
              <a:rPr lang="en-US" sz="900" dirty="0">
                <a:latin typeface="Lucida Console"/>
                <a:ea typeface="Times New Roman"/>
                <a:cs typeface="Lucida Console"/>
              </a:rPr>
              <a:t>(1,0,1) Fixes=0 (</a:t>
            </a:r>
            <a:r>
              <a:rPr lang="en-US" sz="900" dirty="0" err="1">
                <a:latin typeface="Lucida Console"/>
                <a:ea typeface="Times New Roman"/>
                <a:cs typeface="Lucida Console"/>
              </a:rPr>
              <a:t>Zero,Zero</a:t>
            </a:r>
            <a:r>
              <a:rPr lang="en-US" sz="900" dirty="0">
                <a:latin typeface="Lucida Console"/>
                <a:ea typeface="Times New Roman"/>
                <a:cs typeface="Lucida Console"/>
              </a:rPr>
              <a:t>, One) </a:t>
            </a:r>
            <a:r>
              <a:rPr lang="en-US" sz="900" dirty="0" err="1">
                <a:latin typeface="Lucida Console"/>
                <a:ea typeface="Times New Roman"/>
                <a:cs typeface="Lucida Console"/>
              </a:rPr>
              <a:t>dist</a:t>
            </a:r>
            <a:r>
              <a:rPr lang="en-US" sz="900" dirty="0">
                <a:latin typeface="Lucida Console"/>
                <a:ea typeface="Times New Roman"/>
                <a:cs typeface="Lucida Console"/>
              </a:rPr>
              <a:t>=(0,0,1)</a:t>
            </a:r>
            <a:endParaRPr lang="en-US" sz="900" dirty="0">
              <a:latin typeface="Garamond"/>
              <a:ea typeface="Times New Roman"/>
              <a:cs typeface="Times New Roman"/>
            </a:endParaRPr>
          </a:p>
          <a:p>
            <a:r>
              <a:rPr lang="en-US" sz="900" dirty="0">
                <a:latin typeface="Lucida Console"/>
                <a:ea typeface="Times New Roman"/>
                <a:cs typeface="Lucida Console"/>
              </a:rPr>
              <a:t>0:0000.1/LOOP[One9]: </a:t>
            </a:r>
            <a:r>
              <a:rPr lang="en-US" sz="900" dirty="0" err="1">
                <a:latin typeface="Lucida Console"/>
                <a:ea typeface="Times New Roman"/>
                <a:cs typeface="Lucida Console"/>
              </a:rPr>
              <a:t>InjectedXYZ</a:t>
            </a:r>
            <a:r>
              <a:rPr lang="en-US" sz="900" dirty="0">
                <a:latin typeface="Lucida Console"/>
                <a:ea typeface="Times New Roman"/>
                <a:cs typeface="Lucida Console"/>
              </a:rPr>
              <a:t>(1,1,0) Fixes=3 (Zero, One, One) </a:t>
            </a:r>
            <a:r>
              <a:rPr lang="en-US" sz="900" dirty="0" err="1">
                <a:latin typeface="Lucida Console"/>
                <a:ea typeface="Times New Roman"/>
                <a:cs typeface="Lucida Console"/>
              </a:rPr>
              <a:t>dist</a:t>
            </a:r>
            <a:r>
              <a:rPr lang="en-US" sz="900" dirty="0">
                <a:latin typeface="Lucida Console"/>
                <a:ea typeface="Times New Roman"/>
                <a:cs typeface="Lucida Console"/>
              </a:rPr>
              <a:t>=(0,0,0)</a:t>
            </a:r>
            <a:endParaRPr lang="en-US" sz="900" dirty="0">
              <a:latin typeface="Garamond"/>
              <a:ea typeface="Times New Roman"/>
              <a:cs typeface="Times New Roman"/>
            </a:endParaRPr>
          </a:p>
        </p:txBody>
      </p:sp>
      <p:sp>
        <p:nvSpPr>
          <p:cNvPr id="5" name="Footer Placeholder 2"/>
          <p:cNvSpPr txBox="1">
            <a:spLocks/>
          </p:cNvSpPr>
          <p:nvPr/>
        </p:nvSpPr>
        <p:spPr>
          <a:xfrm>
            <a:off x="4165600" y="6245225"/>
            <a:ext cx="3860800" cy="476250"/>
          </a:xfrm>
          <a:prstGeom prst="rect">
            <a:avLst/>
          </a:prstGeom>
        </p:spPr>
        <p:txBody>
          <a:bodyPr/>
          <a:lstStyle>
            <a:defPPr>
              <a:defRPr lang="en-US"/>
            </a:defPPr>
            <a:lvl1pPr marL="0" algn="l" defTabSz="914400" rtl="0" eaLnBrk="1" latinLnBrk="0" hangingPunct="1">
              <a:defRPr sz="1200" kern="1200" dirty="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1593753114"/>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a:xfrm>
            <a:off x="710321" y="1285519"/>
            <a:ext cx="10414996" cy="2573789"/>
          </a:xfrm>
          <a:noFill/>
        </p:spPr>
        <p:txBody>
          <a:bodyPr>
            <a:normAutofit lnSpcReduction="10000"/>
          </a:bodyPr>
          <a:lstStyle/>
          <a:p>
            <a:pPr marL="0" indent="0">
              <a:spcBef>
                <a:spcPts val="0"/>
              </a:spcBef>
              <a:buNone/>
            </a:pPr>
            <a:r>
              <a:rPr lang="en-US" sz="1467" dirty="0">
                <a:solidFill>
                  <a:schemeClr val="bg1"/>
                </a:solidFill>
                <a:latin typeface="Lucida Console" panose="020B0609040504020204" pitchFamily="49" charset="0"/>
                <a:ea typeface="Calibri" panose="020F0502020204030204" pitchFamily="34" charset="0"/>
                <a:cs typeface="Lucida Console" panose="020B0609040504020204" pitchFamily="49" charset="0"/>
              </a:rPr>
              <a:t>Noise(</a:t>
            </a:r>
            <a:r>
              <a:rPr lang="en-US" sz="1467" dirty="0" err="1">
                <a:solidFill>
                  <a:schemeClr val="bg1"/>
                </a:solidFill>
                <a:latin typeface="Lucida Console" panose="020B0609040504020204" pitchFamily="49" charset="0"/>
                <a:ea typeface="Calibri" panose="020F0502020204030204" pitchFamily="34" charset="0"/>
                <a:cs typeface="Lucida Console" panose="020B0609040504020204" pitchFamily="49" charset="0"/>
              </a:rPr>
              <a:t>circ:Circuit,ket:Ket,models:NoiseModels</a:t>
            </a:r>
            <a:r>
              <a:rPr lang="en-US" sz="1467" dirty="0">
                <a:solidFill>
                  <a:schemeClr val="bg1"/>
                </a:solidFill>
                <a:latin typeface="Lucida Console" panose="020B0609040504020204" pitchFamily="49" charset="0"/>
                <a:ea typeface="Calibri" panose="020F0502020204030204" pitchFamily="34" charset="0"/>
                <a:cs typeface="Lucida Console" panose="020B0609040504020204" pitchFamily="49" charset="0"/>
              </a:rPr>
              <a:t>)</a:t>
            </a:r>
          </a:p>
          <a:p>
            <a:pPr marL="0" indent="0">
              <a:spcBef>
                <a:spcPts val="0"/>
              </a:spcBef>
              <a:buNone/>
            </a:pPr>
            <a:r>
              <a:rPr lang="en-US" sz="1467" dirty="0">
                <a:solidFill>
                  <a:srgbClr val="FFC000"/>
                </a:solidFill>
                <a:latin typeface="Lucida Console" panose="020B0609040504020204" pitchFamily="49" charset="0"/>
                <a:ea typeface="Calibri" panose="020F0502020204030204" pitchFamily="34" charset="0"/>
                <a:cs typeface="Lucida Console" panose="020B0609040504020204" pitchFamily="49" charset="0"/>
              </a:rPr>
              <a:t>type </a:t>
            </a:r>
            <a:r>
              <a:rPr lang="en-US" sz="1467" dirty="0" err="1">
                <a:solidFill>
                  <a:schemeClr val="bg1"/>
                </a:solidFill>
                <a:latin typeface="Lucida Console" panose="020B0609040504020204" pitchFamily="49" charset="0"/>
                <a:ea typeface="Calibri" panose="020F0502020204030204" pitchFamily="34" charset="0"/>
                <a:cs typeface="Lucida Console" panose="020B0609040504020204" pitchFamily="49" charset="0"/>
              </a:rPr>
              <a:t>NoiseModel</a:t>
            </a:r>
            <a:r>
              <a:rPr lang="en-US" sz="1467" dirty="0">
                <a:solidFill>
                  <a:schemeClr val="bg1"/>
                </a:solidFill>
                <a:latin typeface="Lucida Console" panose="020B0609040504020204" pitchFamily="49" charset="0"/>
                <a:ea typeface="Calibri" panose="020F0502020204030204" pitchFamily="34" charset="0"/>
                <a:cs typeface="Lucida Console" panose="020B0609040504020204" pitchFamily="49" charset="0"/>
              </a:rPr>
              <a:t> = {</a:t>
            </a:r>
          </a:p>
          <a:p>
            <a:pPr marL="0" indent="0">
              <a:spcBef>
                <a:spcPts val="0"/>
              </a:spcBef>
              <a:buNone/>
            </a:pPr>
            <a:r>
              <a:rPr lang="en-US" sz="1467" dirty="0">
                <a:solidFill>
                  <a:srgbClr val="000000"/>
                </a:solidFill>
                <a:latin typeface="Lucida Console" panose="020B0609040504020204" pitchFamily="49" charset="0"/>
                <a:ea typeface="Calibri" panose="020F0502020204030204" pitchFamily="34" charset="0"/>
                <a:cs typeface="Lucida Console" panose="020B0609040504020204" pitchFamily="49" charset="0"/>
              </a:rPr>
              <a:t>    </a:t>
            </a:r>
            <a:r>
              <a:rPr lang="en-US" sz="1467" dirty="0">
                <a:solidFill>
                  <a:schemeClr val="bg1"/>
                </a:solidFill>
                <a:latin typeface="Lucida Console" panose="020B0609040504020204" pitchFamily="49" charset="0"/>
                <a:ea typeface="Calibri" panose="020F0502020204030204" pitchFamily="34" charset="0"/>
                <a:cs typeface="Lucida Console" panose="020B0609040504020204" pitchFamily="49" charset="0"/>
              </a:rPr>
              <a:t>gate:               string</a:t>
            </a:r>
            <a:r>
              <a:rPr lang="en-US" sz="1467" dirty="0">
                <a:solidFill>
                  <a:srgbClr val="000000"/>
                </a:solidFill>
                <a:latin typeface="Lucida Console" panose="020B0609040504020204" pitchFamily="49" charset="0"/>
                <a:ea typeface="Calibri" panose="020F0502020204030204" pitchFamily="34" charset="0"/>
                <a:cs typeface="Lucida Console" panose="020B0609040504020204" pitchFamily="49" charset="0"/>
              </a:rPr>
              <a:t>      </a:t>
            </a:r>
            <a:r>
              <a:rPr lang="en-US" sz="1467" dirty="0">
                <a:solidFill>
                  <a:schemeClr val="accent6">
                    <a:lumMod val="60000"/>
                    <a:lumOff val="40000"/>
                  </a:schemeClr>
                </a:solidFill>
                <a:latin typeface="Lucida Console" panose="020B0609040504020204" pitchFamily="49" charset="0"/>
                <a:ea typeface="Calibri" panose="020F0502020204030204" pitchFamily="34" charset="0"/>
                <a:cs typeface="Lucida Console" panose="020B0609040504020204" pitchFamily="49" charset="0"/>
              </a:rPr>
              <a:t>// Gate name (ending with "*" for wildcard match)</a:t>
            </a:r>
            <a:endParaRPr lang="en-US" sz="1867" dirty="0">
              <a:solidFill>
                <a:schemeClr val="accent6">
                  <a:lumMod val="60000"/>
                  <a:lumOff val="4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sz="1467" dirty="0">
                <a:solidFill>
                  <a:schemeClr val="bg1"/>
                </a:solidFill>
                <a:latin typeface="Lucida Console" panose="020B0609040504020204" pitchFamily="49" charset="0"/>
                <a:ea typeface="Calibri" panose="020F0502020204030204" pitchFamily="34" charset="0"/>
                <a:cs typeface="Lucida Console" panose="020B0609040504020204" pitchFamily="49" charset="0"/>
              </a:rPr>
              <a:t>    </a:t>
            </a:r>
            <a:r>
              <a:rPr lang="en-US" sz="1467" dirty="0" err="1">
                <a:solidFill>
                  <a:schemeClr val="bg1"/>
                </a:solidFill>
                <a:latin typeface="Lucida Console" panose="020B0609040504020204" pitchFamily="49" charset="0"/>
                <a:ea typeface="Calibri" panose="020F0502020204030204" pitchFamily="34" charset="0"/>
                <a:cs typeface="Lucida Console" panose="020B0609040504020204" pitchFamily="49" charset="0"/>
              </a:rPr>
              <a:t>maxQs</a:t>
            </a:r>
            <a:r>
              <a:rPr lang="en-US" sz="1467" dirty="0">
                <a:solidFill>
                  <a:schemeClr val="bg1"/>
                </a:solidFill>
                <a:latin typeface="Lucida Console" panose="020B0609040504020204" pitchFamily="49" charset="0"/>
                <a:ea typeface="Calibri" panose="020F0502020204030204" pitchFamily="34" charset="0"/>
                <a:cs typeface="Lucida Console" panose="020B0609040504020204" pitchFamily="49" charset="0"/>
              </a:rPr>
              <a:t>:              </a:t>
            </a:r>
            <a:r>
              <a:rPr lang="en-US" sz="1467" dirty="0" err="1">
                <a:solidFill>
                  <a:schemeClr val="bg1"/>
                </a:solidFill>
                <a:latin typeface="Lucida Console" panose="020B0609040504020204" pitchFamily="49" charset="0"/>
                <a:ea typeface="Calibri" panose="020F0502020204030204" pitchFamily="34" charset="0"/>
                <a:cs typeface="Lucida Console" panose="020B0609040504020204" pitchFamily="49" charset="0"/>
              </a:rPr>
              <a:t>int</a:t>
            </a:r>
            <a:r>
              <a:rPr lang="en-US" sz="1467" dirty="0">
                <a:solidFill>
                  <a:srgbClr val="000000"/>
                </a:solidFill>
                <a:latin typeface="Lucida Console" panose="020B0609040504020204" pitchFamily="49" charset="0"/>
                <a:ea typeface="Calibri" panose="020F0502020204030204" pitchFamily="34" charset="0"/>
                <a:cs typeface="Lucida Console" panose="020B0609040504020204" pitchFamily="49" charset="0"/>
              </a:rPr>
              <a:t>         </a:t>
            </a:r>
            <a:r>
              <a:rPr lang="en-US" sz="1467" dirty="0">
                <a:solidFill>
                  <a:schemeClr val="accent6">
                    <a:lumMod val="60000"/>
                    <a:lumOff val="40000"/>
                  </a:schemeClr>
                </a:solidFill>
                <a:latin typeface="Lucida Console" panose="020B0609040504020204" pitchFamily="49" charset="0"/>
                <a:ea typeface="Calibri" panose="020F0502020204030204" pitchFamily="34" charset="0"/>
                <a:cs typeface="Lucida Console" panose="020B0609040504020204" pitchFamily="49" charset="0"/>
              </a:rPr>
              <a:t>// Max qubits that gate uses</a:t>
            </a:r>
          </a:p>
          <a:p>
            <a:pPr marL="0" indent="0">
              <a:spcBef>
                <a:spcPts val="0"/>
              </a:spcBef>
              <a:buNone/>
            </a:pPr>
            <a:r>
              <a:rPr lang="en-US" sz="1467" dirty="0">
                <a:solidFill>
                  <a:schemeClr val="bg1"/>
                </a:solidFill>
                <a:latin typeface="Lucida Console" panose="020B0609040504020204" pitchFamily="49" charset="0"/>
                <a:ea typeface="Calibri" panose="020F0502020204030204" pitchFamily="34" charset="0"/>
                <a:cs typeface="Lucida Console" panose="020B0609040504020204" pitchFamily="49" charset="0"/>
              </a:rPr>
              <a:t>    time:               float</a:t>
            </a:r>
            <a:r>
              <a:rPr lang="en-US" sz="1467" dirty="0">
                <a:solidFill>
                  <a:srgbClr val="000000"/>
                </a:solidFill>
                <a:latin typeface="Lucida Console" panose="020B0609040504020204" pitchFamily="49" charset="0"/>
                <a:ea typeface="Calibri" panose="020F0502020204030204" pitchFamily="34" charset="0"/>
                <a:cs typeface="Lucida Console" panose="020B0609040504020204" pitchFamily="49" charset="0"/>
              </a:rPr>
              <a:t>       </a:t>
            </a:r>
            <a:r>
              <a:rPr lang="en-US" sz="1467" dirty="0">
                <a:solidFill>
                  <a:schemeClr val="accent6">
                    <a:lumMod val="60000"/>
                    <a:lumOff val="40000"/>
                  </a:schemeClr>
                </a:solidFill>
                <a:latin typeface="Lucida Console" panose="020B0609040504020204" pitchFamily="49" charset="0"/>
                <a:ea typeface="Calibri" panose="020F0502020204030204" pitchFamily="34" charset="0"/>
                <a:cs typeface="Lucida Console" panose="020B0609040504020204" pitchFamily="49" charset="0"/>
              </a:rPr>
              <a:t>// floating duration of gate (convention Idle = 1.0)</a:t>
            </a:r>
          </a:p>
          <a:p>
            <a:pPr marL="0" indent="0">
              <a:spcBef>
                <a:spcPts val="0"/>
              </a:spcBef>
              <a:buNone/>
            </a:pPr>
            <a:r>
              <a:rPr lang="en-US" sz="1467" dirty="0">
                <a:solidFill>
                  <a:schemeClr val="bg1"/>
                </a:solidFill>
                <a:latin typeface="Lucida Console" panose="020B0609040504020204" pitchFamily="49" charset="0"/>
                <a:ea typeface="Calibri" panose="020F0502020204030204" pitchFamily="34" charset="0"/>
                <a:cs typeface="Lucida Console" panose="020B0609040504020204" pitchFamily="49" charset="0"/>
              </a:rPr>
              <a:t>    </a:t>
            </a:r>
            <a:r>
              <a:rPr lang="en-US" sz="1467" dirty="0" err="1">
                <a:solidFill>
                  <a:schemeClr val="bg1"/>
                </a:solidFill>
                <a:latin typeface="Lucida Console" panose="020B0609040504020204" pitchFamily="49" charset="0"/>
                <a:ea typeface="Calibri" panose="020F0502020204030204" pitchFamily="34" charset="0"/>
                <a:cs typeface="Lucida Console" panose="020B0609040504020204" pitchFamily="49" charset="0"/>
              </a:rPr>
              <a:t>func</a:t>
            </a:r>
            <a:r>
              <a:rPr lang="en-US" sz="1467" dirty="0">
                <a:solidFill>
                  <a:schemeClr val="bg1"/>
                </a:solidFill>
                <a:latin typeface="Lucida Console" panose="020B0609040504020204" pitchFamily="49" charset="0"/>
                <a:ea typeface="Calibri" panose="020F0502020204030204" pitchFamily="34" charset="0"/>
                <a:cs typeface="Lucida Console" panose="020B0609040504020204" pitchFamily="49" charset="0"/>
              </a:rPr>
              <a:t>:               </a:t>
            </a:r>
            <a:r>
              <a:rPr lang="en-US" sz="1467" dirty="0" err="1">
                <a:solidFill>
                  <a:schemeClr val="bg1"/>
                </a:solidFill>
                <a:latin typeface="Lucida Console" panose="020B0609040504020204" pitchFamily="49" charset="0"/>
                <a:ea typeface="Calibri" panose="020F0502020204030204" pitchFamily="34" charset="0"/>
                <a:cs typeface="Lucida Console" panose="020B0609040504020204" pitchFamily="49" charset="0"/>
              </a:rPr>
              <a:t>NoiseFunc</a:t>
            </a:r>
            <a:r>
              <a:rPr lang="en-US" sz="1467" dirty="0">
                <a:solidFill>
                  <a:srgbClr val="000000"/>
                </a:solidFill>
                <a:latin typeface="Lucida Console" panose="020B0609040504020204" pitchFamily="49" charset="0"/>
                <a:ea typeface="Calibri" panose="020F0502020204030204" pitchFamily="34" charset="0"/>
                <a:cs typeface="Lucida Console" panose="020B0609040504020204" pitchFamily="49" charset="0"/>
              </a:rPr>
              <a:t>   </a:t>
            </a:r>
            <a:r>
              <a:rPr lang="en-US" sz="1467" dirty="0">
                <a:solidFill>
                  <a:schemeClr val="accent6">
                    <a:lumMod val="60000"/>
                    <a:lumOff val="40000"/>
                  </a:schemeClr>
                </a:solidFill>
                <a:latin typeface="Lucida Console" panose="020B0609040504020204" pitchFamily="49" charset="0"/>
                <a:ea typeface="Calibri" panose="020F0502020204030204" pitchFamily="34" charset="0"/>
                <a:cs typeface="Lucida Console" panose="020B0609040504020204" pitchFamily="49" charset="0"/>
              </a:rPr>
              <a:t>// Noise Model to execute</a:t>
            </a:r>
          </a:p>
          <a:p>
            <a:pPr marL="0" indent="0">
              <a:spcBef>
                <a:spcPts val="0"/>
              </a:spcBef>
              <a:buNone/>
            </a:pPr>
            <a:r>
              <a:rPr lang="en-US" sz="1467" dirty="0">
                <a:solidFill>
                  <a:schemeClr val="bg1"/>
                </a:solidFill>
                <a:latin typeface="Lucida Console" panose="020B0609040504020204" pitchFamily="49" charset="0"/>
                <a:ea typeface="Calibri" panose="020F0502020204030204" pitchFamily="34" charset="0"/>
                <a:cs typeface="Lucida Console" panose="020B0609040504020204" pitchFamily="49" charset="0"/>
              </a:rPr>
              <a:t>    </a:t>
            </a:r>
            <a:r>
              <a:rPr lang="en-US" sz="1467" dirty="0" err="1">
                <a:solidFill>
                  <a:schemeClr val="bg1"/>
                </a:solidFill>
                <a:latin typeface="Lucida Console" panose="020B0609040504020204" pitchFamily="49" charset="0"/>
                <a:ea typeface="Calibri" panose="020F0502020204030204" pitchFamily="34" charset="0"/>
                <a:cs typeface="Lucida Console" panose="020B0609040504020204" pitchFamily="49" charset="0"/>
              </a:rPr>
              <a:t>gateEvents</a:t>
            </a:r>
            <a:r>
              <a:rPr lang="en-US" sz="1467" dirty="0">
                <a:solidFill>
                  <a:schemeClr val="bg1"/>
                </a:solidFill>
                <a:latin typeface="Lucida Console" panose="020B0609040504020204" pitchFamily="49" charset="0"/>
                <a:ea typeface="Calibri" panose="020F0502020204030204" pitchFamily="34" charset="0"/>
                <a:cs typeface="Lucida Console" panose="020B0609040504020204" pitchFamily="49" charset="0"/>
              </a:rPr>
              <a:t>:         </a:t>
            </a:r>
            <a:r>
              <a:rPr lang="en-US" sz="1467" dirty="0" err="1">
                <a:solidFill>
                  <a:schemeClr val="bg1"/>
                </a:solidFill>
                <a:latin typeface="Lucida Console" panose="020B0609040504020204" pitchFamily="49" charset="0"/>
                <a:ea typeface="Calibri" panose="020F0502020204030204" pitchFamily="34" charset="0"/>
                <a:cs typeface="Lucida Console" panose="020B0609040504020204" pitchFamily="49" charset="0"/>
              </a:rPr>
              <a:t>NoiseEvents</a:t>
            </a:r>
            <a:r>
              <a:rPr lang="en-US" sz="1467" dirty="0">
                <a:solidFill>
                  <a:srgbClr val="000000"/>
                </a:solidFill>
                <a:latin typeface="Lucida Console" panose="020B0609040504020204" pitchFamily="49" charset="0"/>
                <a:ea typeface="Calibri" panose="020F0502020204030204" pitchFamily="34" charset="0"/>
                <a:cs typeface="Lucida Console" panose="020B0609040504020204" pitchFamily="49" charset="0"/>
              </a:rPr>
              <a:t> </a:t>
            </a:r>
            <a:r>
              <a:rPr lang="en-US" sz="1467" dirty="0">
                <a:solidFill>
                  <a:schemeClr val="accent6">
                    <a:lumMod val="60000"/>
                    <a:lumOff val="40000"/>
                  </a:schemeClr>
                </a:solidFill>
                <a:latin typeface="Lucida Console" panose="020B0609040504020204" pitchFamily="49" charset="0"/>
                <a:ea typeface="Calibri" panose="020F0502020204030204" pitchFamily="34" charset="0"/>
                <a:cs typeface="Lucida Console" panose="020B0609040504020204" pitchFamily="49" charset="0"/>
              </a:rPr>
              <a:t>// Stats for normal gates</a:t>
            </a:r>
          </a:p>
          <a:p>
            <a:pPr marL="0" indent="0">
              <a:spcBef>
                <a:spcPts val="0"/>
              </a:spcBef>
              <a:buNone/>
            </a:pPr>
            <a:r>
              <a:rPr lang="en-US" sz="1467" dirty="0">
                <a:solidFill>
                  <a:schemeClr val="bg1"/>
                </a:solidFill>
                <a:latin typeface="Lucida Console" panose="020B0609040504020204" pitchFamily="49" charset="0"/>
                <a:ea typeface="Calibri" panose="020F0502020204030204" pitchFamily="34" charset="0"/>
                <a:cs typeface="Lucida Console" panose="020B0609040504020204" pitchFamily="49" charset="0"/>
              </a:rPr>
              <a:t>    </a:t>
            </a:r>
            <a:r>
              <a:rPr lang="en-US" sz="1467" dirty="0" err="1">
                <a:solidFill>
                  <a:schemeClr val="bg1"/>
                </a:solidFill>
                <a:latin typeface="Lucida Console" panose="020B0609040504020204" pitchFamily="49" charset="0"/>
                <a:ea typeface="Calibri" panose="020F0502020204030204" pitchFamily="34" charset="0"/>
                <a:cs typeface="Lucida Console" panose="020B0609040504020204" pitchFamily="49" charset="0"/>
              </a:rPr>
              <a:t>ecEvents</a:t>
            </a:r>
            <a:r>
              <a:rPr lang="en-US" sz="1467" dirty="0">
                <a:solidFill>
                  <a:schemeClr val="bg1"/>
                </a:solidFill>
                <a:latin typeface="Lucida Console" panose="020B0609040504020204" pitchFamily="49" charset="0"/>
                <a:ea typeface="Calibri" panose="020F0502020204030204" pitchFamily="34" charset="0"/>
                <a:cs typeface="Lucida Console" panose="020B0609040504020204" pitchFamily="49" charset="0"/>
              </a:rPr>
              <a:t>:           </a:t>
            </a:r>
            <a:r>
              <a:rPr lang="en-US" sz="1467" dirty="0" err="1">
                <a:solidFill>
                  <a:schemeClr val="bg1"/>
                </a:solidFill>
                <a:latin typeface="Lucida Console" panose="020B0609040504020204" pitchFamily="49" charset="0"/>
                <a:ea typeface="Calibri" panose="020F0502020204030204" pitchFamily="34" charset="0"/>
                <a:cs typeface="Lucida Console" panose="020B0609040504020204" pitchFamily="49" charset="0"/>
              </a:rPr>
              <a:t>NoiseEvents</a:t>
            </a:r>
            <a:r>
              <a:rPr lang="en-US" sz="1467" dirty="0">
                <a:solidFill>
                  <a:srgbClr val="000000"/>
                </a:solidFill>
                <a:latin typeface="Lucida Console" panose="020B0609040504020204" pitchFamily="49" charset="0"/>
                <a:ea typeface="Calibri" panose="020F0502020204030204" pitchFamily="34" charset="0"/>
                <a:cs typeface="Lucida Console" panose="020B0609040504020204" pitchFamily="49" charset="0"/>
              </a:rPr>
              <a:t> </a:t>
            </a:r>
            <a:r>
              <a:rPr lang="en-US" sz="1467" dirty="0">
                <a:solidFill>
                  <a:schemeClr val="accent6">
                    <a:lumMod val="60000"/>
                    <a:lumOff val="40000"/>
                  </a:schemeClr>
                </a:solidFill>
                <a:latin typeface="Lucida Console" panose="020B0609040504020204" pitchFamily="49" charset="0"/>
                <a:ea typeface="Calibri" panose="020F0502020204030204" pitchFamily="34" charset="0"/>
                <a:cs typeface="Lucida Console" panose="020B0609040504020204" pitchFamily="49" charset="0"/>
              </a:rPr>
              <a:t>// Stats for EC gates</a:t>
            </a:r>
          </a:p>
          <a:p>
            <a:pPr marL="0" indent="0">
              <a:spcBef>
                <a:spcPts val="0"/>
              </a:spcBef>
              <a:buNone/>
            </a:pPr>
            <a:r>
              <a:rPr lang="en-US" sz="1467" dirty="0">
                <a:solidFill>
                  <a:schemeClr val="bg1"/>
                </a:solidFill>
                <a:latin typeface="Lucida Console" panose="020B0609040504020204" pitchFamily="49" charset="0"/>
                <a:ea typeface="Calibri" panose="020F0502020204030204" pitchFamily="34" charset="0"/>
                <a:cs typeface="Lucida Console" panose="020B0609040504020204" pitchFamily="49" charset="0"/>
              </a:rPr>
              <a:t>}</a:t>
            </a:r>
          </a:p>
          <a:p>
            <a:pPr marL="0" indent="0">
              <a:spcBef>
                <a:spcPts val="0"/>
              </a:spcBef>
              <a:buNone/>
            </a:pPr>
            <a:r>
              <a:rPr lang="en-US" sz="1467" dirty="0">
                <a:solidFill>
                  <a:srgbClr val="FFC000"/>
                </a:solidFill>
                <a:latin typeface="Lucida Console" panose="020B0609040504020204" pitchFamily="49" charset="0"/>
                <a:ea typeface="Calibri" panose="020F0502020204030204" pitchFamily="34" charset="0"/>
                <a:cs typeface="Lucida Console" panose="020B0609040504020204" pitchFamily="49" charset="0"/>
              </a:rPr>
              <a:t>member</a:t>
            </a:r>
            <a:r>
              <a:rPr lang="en-US" sz="1467" dirty="0">
                <a:solidFill>
                  <a:srgbClr val="000000"/>
                </a:solidFill>
                <a:latin typeface="Lucida Console" panose="020B0609040504020204" pitchFamily="49" charset="0"/>
                <a:ea typeface="Calibri" panose="020F0502020204030204" pitchFamily="34" charset="0"/>
                <a:cs typeface="Lucida Console" panose="020B0609040504020204" pitchFamily="49" charset="0"/>
              </a:rPr>
              <a:t> </a:t>
            </a:r>
            <a:r>
              <a:rPr lang="en-US" sz="1467" dirty="0" err="1">
                <a:solidFill>
                  <a:schemeClr val="bg1"/>
                </a:solidFill>
                <a:latin typeface="Lucida Console" panose="020B0609040504020204" pitchFamily="49" charset="0"/>
                <a:ea typeface="Calibri" panose="020F0502020204030204" pitchFamily="34" charset="0"/>
                <a:cs typeface="Lucida Console" panose="020B0609040504020204" pitchFamily="49" charset="0"/>
              </a:rPr>
              <a:t>n.DampProb</a:t>
            </a:r>
            <a:r>
              <a:rPr lang="en-US" sz="1467" dirty="0">
                <a:solidFill>
                  <a:srgbClr val="000000"/>
                </a:solidFill>
                <a:latin typeface="Lucida Console" panose="020B0609040504020204" pitchFamily="49" charset="0"/>
                <a:ea typeface="Calibri" panose="020F0502020204030204" pitchFamily="34" charset="0"/>
                <a:cs typeface="Lucida Console" panose="020B0609040504020204" pitchFamily="49" charset="0"/>
              </a:rPr>
              <a:t>    </a:t>
            </a:r>
            <a:r>
              <a:rPr lang="en-US" sz="1467" dirty="0">
                <a:solidFill>
                  <a:srgbClr val="008000"/>
                </a:solidFill>
                <a:latin typeface="Lucida Console" panose="020B0609040504020204" pitchFamily="49" charset="0"/>
                <a:ea typeface="Calibri" panose="020F0502020204030204" pitchFamily="34" charset="0"/>
                <a:cs typeface="Lucida Console" panose="020B0609040504020204" pitchFamily="49" charset="0"/>
              </a:rPr>
              <a:t>               </a:t>
            </a:r>
            <a:r>
              <a:rPr lang="en-US" sz="1467" dirty="0">
                <a:solidFill>
                  <a:schemeClr val="accent6">
                    <a:lumMod val="60000"/>
                    <a:lumOff val="40000"/>
                  </a:schemeClr>
                </a:solidFill>
                <a:latin typeface="Lucida Console" panose="020B0609040504020204" pitchFamily="49" charset="0"/>
                <a:ea typeface="Calibri" panose="020F0502020204030204" pitchFamily="34" charset="0"/>
                <a:cs typeface="Lucida Console" panose="020B0609040504020204" pitchFamily="49" charset="0"/>
              </a:rPr>
              <a:t>// Get/Set damping probability on a qubit</a:t>
            </a:r>
          </a:p>
          <a:p>
            <a:pPr marL="0" indent="0">
              <a:spcBef>
                <a:spcPts val="0"/>
              </a:spcBef>
              <a:buNone/>
            </a:pPr>
            <a:endParaRPr lang="en-US" sz="1867"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2"/>
          <p:cNvSpPr>
            <a:spLocks noGrp="1"/>
          </p:cNvSpPr>
          <p:nvPr>
            <p:ph type="title"/>
          </p:nvPr>
        </p:nvSpPr>
        <p:spPr/>
        <p:txBody>
          <a:bodyPr/>
          <a:lstStyle/>
          <a:p>
            <a:r>
              <a:rPr lang="en-US" dirty="0" smtClean="0"/>
              <a:t>Advanced Noise Modeling</a:t>
            </a:r>
            <a:endParaRPr lang="en-US" dirty="0"/>
          </a:p>
        </p:txBody>
      </p:sp>
      <p:pic>
        <p:nvPicPr>
          <p:cNvPr id="7" name="Picture 6"/>
          <p:cNvPicPr>
            <a:picLocks noChangeAspect="1"/>
          </p:cNvPicPr>
          <p:nvPr/>
        </p:nvPicPr>
        <p:blipFill>
          <a:blip r:embed="rId2"/>
          <a:stretch>
            <a:fillRect/>
          </a:stretch>
        </p:blipFill>
        <p:spPr>
          <a:xfrm>
            <a:off x="935923" y="3980626"/>
            <a:ext cx="4356100" cy="1662399"/>
          </a:xfrm>
          <a:prstGeom prst="rect">
            <a:avLst/>
          </a:prstGeom>
        </p:spPr>
      </p:pic>
      <p:pic>
        <p:nvPicPr>
          <p:cNvPr id="9" name="Picture 8"/>
          <p:cNvPicPr>
            <a:picLocks noChangeAspect="1"/>
          </p:cNvPicPr>
          <p:nvPr/>
        </p:nvPicPr>
        <p:blipFill rotWithShape="1">
          <a:blip r:embed="rId3"/>
          <a:srcRect b="14166"/>
          <a:stretch/>
        </p:blipFill>
        <p:spPr>
          <a:xfrm>
            <a:off x="5802433" y="3859309"/>
            <a:ext cx="5322884" cy="2324743"/>
          </a:xfrm>
          <a:prstGeom prst="rect">
            <a:avLst/>
          </a:prstGeom>
        </p:spPr>
      </p:pic>
      <p:sp>
        <p:nvSpPr>
          <p:cNvPr id="6" name="Footer Placeholder 2"/>
          <p:cNvSpPr txBox="1">
            <a:spLocks/>
          </p:cNvSpPr>
          <p:nvPr/>
        </p:nvSpPr>
        <p:spPr>
          <a:xfrm>
            <a:off x="4165600" y="6245225"/>
            <a:ext cx="3860800" cy="4762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Tree>
    <p:extLst>
      <p:ext uri="{BB962C8B-B14F-4D97-AF65-F5344CB8AC3E}">
        <p14:creationId xmlns:p14="http://schemas.microsoft.com/office/powerpoint/2010/main" val="1584766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1000"/>
                                        <p:tgtEl>
                                          <p:spTgt spid="2">
                                            <p:txEl>
                                              <p:pRg st="3" end="3"/>
                                            </p:txEl>
                                          </p:spTgt>
                                        </p:tgtEl>
                                      </p:cBhvr>
                                    </p:animEffect>
                                    <p:anim calcmode="lin" valueType="num">
                                      <p:cBhvr>
                                        <p:cTn id="23"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1000"/>
                                        <p:tgtEl>
                                          <p:spTgt spid="2">
                                            <p:txEl>
                                              <p:pRg st="4" end="4"/>
                                            </p:txEl>
                                          </p:spTgt>
                                        </p:tgtEl>
                                      </p:cBhvr>
                                    </p:animEffect>
                                    <p:anim calcmode="lin" valueType="num">
                                      <p:cBhvr>
                                        <p:cTn id="28"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1000"/>
                                        <p:tgtEl>
                                          <p:spTgt spid="2">
                                            <p:txEl>
                                              <p:pRg st="5" end="5"/>
                                            </p:txEl>
                                          </p:spTgt>
                                        </p:tgtEl>
                                      </p:cBhvr>
                                    </p:animEffect>
                                    <p:anim calcmode="lin" valueType="num">
                                      <p:cBhvr>
                                        <p:cTn id="3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2">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1000"/>
                                        <p:tgtEl>
                                          <p:spTgt spid="2">
                                            <p:txEl>
                                              <p:pRg st="6" end="6"/>
                                            </p:txEl>
                                          </p:spTgt>
                                        </p:tgtEl>
                                      </p:cBhvr>
                                    </p:animEffect>
                                    <p:anim calcmode="lin" valueType="num">
                                      <p:cBhvr>
                                        <p:cTn id="38"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2">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1000"/>
                                        <p:tgtEl>
                                          <p:spTgt spid="2">
                                            <p:txEl>
                                              <p:pRg st="7" end="7"/>
                                            </p:txEl>
                                          </p:spTgt>
                                        </p:tgtEl>
                                      </p:cBhvr>
                                    </p:animEffect>
                                    <p:anim calcmode="lin" valueType="num">
                                      <p:cBhvr>
                                        <p:cTn id="43"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7" end="7"/>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1000"/>
                                        <p:tgtEl>
                                          <p:spTgt spid="2">
                                            <p:txEl>
                                              <p:pRg st="8" end="8"/>
                                            </p:txEl>
                                          </p:spTgt>
                                        </p:tgtEl>
                                      </p:cBhvr>
                                    </p:animEffect>
                                    <p:anim calcmode="lin" valueType="num">
                                      <p:cBhvr>
                                        <p:cTn id="48"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2">
                                            <p:txEl>
                                              <p:pRg st="8" end="8"/>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fade">
                                      <p:cBhvr>
                                        <p:cTn id="52" dur="1000"/>
                                        <p:tgtEl>
                                          <p:spTgt spid="2">
                                            <p:txEl>
                                              <p:pRg st="9" end="9"/>
                                            </p:txEl>
                                          </p:spTgt>
                                        </p:tgtEl>
                                      </p:cBhvr>
                                    </p:animEffect>
                                    <p:anim calcmode="lin" valueType="num">
                                      <p:cBhvr>
                                        <p:cTn id="53"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54" dur="1000" fill="hold"/>
                                        <p:tgtEl>
                                          <p:spTgt spid="2">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7498" y="0"/>
            <a:ext cx="11625119" cy="1143000"/>
          </a:xfrm>
        </p:spPr>
        <p:txBody>
          <a:bodyPr>
            <a:noAutofit/>
          </a:bodyPr>
          <a:lstStyle/>
          <a:p>
            <a:r>
              <a:rPr lang="en-US" dirty="0" smtClean="0">
                <a:solidFill>
                  <a:schemeClr val="bg1"/>
                </a:solidFill>
                <a:cs typeface="Arial" panose="020B0604020202020204" pitchFamily="34" charset="0"/>
              </a:rPr>
              <a:t>A </a:t>
            </a:r>
            <a:r>
              <a:rPr lang="en-US" dirty="0">
                <a:solidFill>
                  <a:schemeClr val="bg1"/>
                </a:solidFill>
                <a:cs typeface="Arial" panose="020B0604020202020204" pitchFamily="34" charset="0"/>
              </a:rPr>
              <a:t>S</a:t>
            </a:r>
            <a:r>
              <a:rPr lang="en-US" dirty="0" smtClean="0">
                <a:solidFill>
                  <a:schemeClr val="bg1"/>
                </a:solidFill>
                <a:cs typeface="Arial" panose="020B0604020202020204" pitchFamily="34" charset="0"/>
              </a:rPr>
              <a:t>oftware Architecture for Quantum Computing</a:t>
            </a:r>
            <a:endParaRPr lang="en-US" dirty="0">
              <a:solidFill>
                <a:schemeClr val="bg1"/>
              </a:solidFill>
              <a:cs typeface="Arial" panose="020B0604020202020204" pitchFamily="34" charset="0"/>
            </a:endParaRPr>
          </a:p>
        </p:txBody>
      </p:sp>
      <p:pic>
        <p:nvPicPr>
          <p:cNvPr id="16" name="Picture 1" descr="image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557" y="1023649"/>
            <a:ext cx="4663601" cy="495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7" name="TextBox 16"/>
              <p:cNvSpPr txBox="1"/>
              <p:nvPr/>
            </p:nvSpPr>
            <p:spPr>
              <a:xfrm>
                <a:off x="1728857" y="5898606"/>
                <a:ext cx="2974838" cy="909699"/>
              </a:xfrm>
              <a:prstGeom prst="rect">
                <a:avLst/>
              </a:prstGeom>
              <a:noFill/>
            </p:spPr>
            <p:txBody>
              <a:bodyPr wrap="none" lIns="179285" tIns="143428" rIns="179285" bIns="143428" rtlCol="0">
                <a:spAutoFit/>
              </a:bodyPr>
              <a:lstStyle/>
              <a:p>
                <a:pPr algn="ctr">
                  <a:lnSpc>
                    <a:spcPct val="90000"/>
                  </a:lnSpc>
                  <a:spcAft>
                    <a:spcPts val="588"/>
                  </a:spcAft>
                </a:pPr>
                <a:r>
                  <a:rPr lang="en-US" sz="1961" dirty="0">
                    <a:solidFill>
                      <a:prstClr val="white"/>
                    </a:solidFill>
                  </a:rPr>
                  <a:t>The LIQ</a:t>
                </a:r>
                <a14:m>
                  <m:oMath xmlns:m="http://schemas.openxmlformats.org/officeDocument/2006/math" xmlns="">
                    <m:r>
                      <a:rPr lang="en-US" sz="1961" i="1" dirty="0">
                        <a:solidFill>
                          <a:prstClr val="white"/>
                        </a:solidFill>
                        <a:latin typeface="Cambria Math" panose="02040503050406030204" pitchFamily="18" charset="0"/>
                      </a:rPr>
                      <m:t>𝑈𝑖</m:t>
                    </m:r>
                    <m:r>
                      <a:rPr lang="en-US" sz="1961" i="1" dirty="0">
                        <a:solidFill>
                          <a:prstClr val="white"/>
                        </a:solidFill>
                        <a:latin typeface="Cambria Math" panose="02040503050406030204" pitchFamily="18" charset="0"/>
                      </a:rPr>
                      <m:t>|⟩</m:t>
                    </m:r>
                    <m:r>
                      <m:rPr>
                        <m:nor/>
                      </m:rPr>
                      <a:rPr lang="en-US" sz="1961" dirty="0">
                        <a:solidFill>
                          <a:prstClr val="white"/>
                        </a:solidFill>
                        <a:latin typeface="Cambria Math" panose="02040503050406030204" pitchFamily="18" charset="0"/>
                      </a:rPr>
                      <m:t> </m:t>
                    </m:r>
                    <m:r>
                      <m:rPr>
                        <m:nor/>
                      </m:rPr>
                      <a:rPr lang="en-US" sz="1961" dirty="0">
                        <a:solidFill>
                          <a:prstClr val="white"/>
                        </a:solidFill>
                      </a:rPr>
                      <m:t>platform</m:t>
                    </m:r>
                  </m:oMath>
                </a14:m>
                <a:endParaRPr lang="en-US" sz="1961" dirty="0">
                  <a:solidFill>
                    <a:prstClr val="white"/>
                  </a:solidFill>
                </a:endParaRPr>
              </a:p>
              <a:p>
                <a:pPr algn="ctr">
                  <a:lnSpc>
                    <a:spcPct val="90000"/>
                  </a:lnSpc>
                  <a:spcAft>
                    <a:spcPts val="588"/>
                  </a:spcAft>
                </a:pPr>
                <a:r>
                  <a:rPr lang="en-US" sz="1961" dirty="0">
                    <a:solidFill>
                      <a:prstClr val="white"/>
                    </a:solidFill>
                  </a:rPr>
                  <a:t>[</a:t>
                </a:r>
                <a:r>
                  <a:rPr lang="en-US" sz="1961" dirty="0" smtClean="0">
                    <a:solidFill>
                      <a:prstClr val="white"/>
                    </a:solidFill>
                  </a:rPr>
                  <a:t>Wecker and </a:t>
                </a:r>
                <a:r>
                  <a:rPr lang="en-US" sz="1961" dirty="0">
                    <a:solidFill>
                      <a:prstClr val="white"/>
                    </a:solidFill>
                  </a:rPr>
                  <a:t>Svore, 2014]</a:t>
                </a:r>
              </a:p>
            </p:txBody>
          </p:sp>
        </mc:Choice>
        <mc:Fallback xmlns="">
          <p:sp>
            <p:nvSpPr>
              <p:cNvPr id="17" name="TextBox 16"/>
              <p:cNvSpPr txBox="1">
                <a:spLocks noRot="1" noChangeAspect="1" noMove="1" noResize="1" noEditPoints="1" noAdjustHandles="1" noChangeArrowheads="1" noChangeShapeType="1" noTextEdit="1"/>
              </p:cNvSpPr>
              <p:nvPr/>
            </p:nvSpPr>
            <p:spPr>
              <a:xfrm>
                <a:off x="1728857" y="5898606"/>
                <a:ext cx="2974838" cy="909699"/>
              </a:xfrm>
              <a:prstGeom prst="rect">
                <a:avLst/>
              </a:prstGeom>
              <a:blipFill rotWithShape="0">
                <a:blip r:embed="rId4"/>
                <a:stretch>
                  <a:fillRect/>
                </a:stretch>
              </a:blipFill>
            </p:spPr>
            <p:txBody>
              <a:bodyPr/>
              <a:lstStyle/>
              <a:p>
                <a:r>
                  <a:rPr lang="en-US">
                    <a:noFill/>
                  </a:rPr>
                  <a:t> </a:t>
                </a:r>
              </a:p>
            </p:txBody>
          </p:sp>
        </mc:Fallback>
      </mc:AlternateContent>
      <p:sp>
        <p:nvSpPr>
          <p:cNvPr id="19" name="TextBox 18"/>
          <p:cNvSpPr txBox="1"/>
          <p:nvPr/>
        </p:nvSpPr>
        <p:spPr>
          <a:xfrm>
            <a:off x="6330460" y="1294104"/>
            <a:ext cx="3634156" cy="408623"/>
          </a:xfrm>
          <a:prstGeom prst="roundRect">
            <a:avLst/>
          </a:prstGeom>
          <a:solidFill>
            <a:srgbClr val="00FF00"/>
          </a:soli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b="1" u="sng" dirty="0">
                <a:solidFill>
                  <a:prstClr val="black"/>
                </a:solidFill>
              </a:rPr>
              <a:t>High-level Quantum Algorithm</a:t>
            </a:r>
          </a:p>
        </p:txBody>
      </p:sp>
      <p:sp>
        <p:nvSpPr>
          <p:cNvPr id="20" name="TextBox 19"/>
          <p:cNvSpPr txBox="1"/>
          <p:nvPr/>
        </p:nvSpPr>
        <p:spPr>
          <a:xfrm>
            <a:off x="6330460" y="1780779"/>
            <a:ext cx="3634323" cy="715089"/>
          </a:xfrm>
          <a:prstGeom prst="roundRect">
            <a:avLst/>
          </a:prstGeom>
          <a:solidFill>
            <a:srgbClr val="FFFF00"/>
          </a:solidFill>
          <a:ln>
            <a:solidFill>
              <a:srgbClr val="FFFF00"/>
            </a:solidFill>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a:solidFill>
                  <a:prstClr val="black"/>
                </a:solidFill>
              </a:rPr>
              <a:t>Quantum Gates</a:t>
            </a:r>
          </a:p>
          <a:p>
            <a:r>
              <a:rPr lang="en-US" dirty="0">
                <a:solidFill>
                  <a:prstClr val="black"/>
                </a:solidFill>
              </a:rPr>
              <a:t>Quantum Function Implementation</a:t>
            </a:r>
          </a:p>
        </p:txBody>
      </p:sp>
      <p:sp>
        <p:nvSpPr>
          <p:cNvPr id="21" name="TextBox 20"/>
          <p:cNvSpPr txBox="1"/>
          <p:nvPr/>
        </p:nvSpPr>
        <p:spPr>
          <a:xfrm>
            <a:off x="6330460" y="2557889"/>
            <a:ext cx="3350356" cy="1021556"/>
          </a:xfrm>
          <a:prstGeom prst="roundRect">
            <a:avLst/>
          </a:prstGeom>
          <a:solidFill>
            <a:srgbClr val="FF9999"/>
          </a:solidFill>
          <a:ln>
            <a:solidFill>
              <a:srgbClr val="FF9999"/>
            </a:solidFill>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b="1" u="sng" dirty="0">
                <a:solidFill>
                  <a:prstClr val="black"/>
                </a:solidFill>
              </a:rPr>
              <a:t>Quantum Circuit Decomposition</a:t>
            </a:r>
          </a:p>
          <a:p>
            <a:r>
              <a:rPr lang="en-US" dirty="0">
                <a:solidFill>
                  <a:prstClr val="black"/>
                </a:solidFill>
              </a:rPr>
              <a:t>Quantum Circuit Optimization</a:t>
            </a:r>
          </a:p>
          <a:p>
            <a:r>
              <a:rPr lang="en-US" b="1" u="sng" dirty="0">
                <a:solidFill>
                  <a:prstClr val="black"/>
                </a:solidFill>
              </a:rPr>
              <a:t>Quantum Error Correction</a:t>
            </a:r>
          </a:p>
        </p:txBody>
      </p:sp>
      <p:sp>
        <p:nvSpPr>
          <p:cNvPr id="22" name="TextBox 21"/>
          <p:cNvSpPr txBox="1"/>
          <p:nvPr/>
        </p:nvSpPr>
        <p:spPr>
          <a:xfrm>
            <a:off x="6330460" y="3620821"/>
            <a:ext cx="1218791" cy="408623"/>
          </a:xfrm>
          <a:prstGeom prst="roundRect">
            <a:avLst/>
          </a:prstGeom>
          <a:solidFill>
            <a:srgbClr val="CCCC00"/>
          </a:solidFill>
          <a:ln>
            <a:solidFill>
              <a:srgbClr val="CCCC00"/>
            </a:solidFill>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solidFill>
                  <a:prstClr val="black"/>
                </a:solidFill>
              </a:rPr>
              <a:t>Simulation</a:t>
            </a:r>
            <a:endParaRPr lang="en-US" dirty="0">
              <a:solidFill>
                <a:prstClr val="black"/>
              </a:solidFill>
            </a:endParaRPr>
          </a:p>
        </p:txBody>
      </p:sp>
      <p:sp>
        <p:nvSpPr>
          <p:cNvPr id="23" name="TextBox 22"/>
          <p:cNvSpPr txBox="1"/>
          <p:nvPr/>
        </p:nvSpPr>
        <p:spPr>
          <a:xfrm>
            <a:off x="6330460" y="4068121"/>
            <a:ext cx="2349812" cy="408623"/>
          </a:xfrm>
          <a:prstGeom prst="roundRect">
            <a:avLst/>
          </a:prstGeom>
          <a:solidFill>
            <a:srgbClr val="9999FF"/>
          </a:solidFill>
          <a:ln>
            <a:solidFill>
              <a:srgbClr val="9999FF"/>
            </a:solidFill>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a:solidFill>
                  <a:prstClr val="black"/>
                </a:solidFill>
              </a:rPr>
              <a:t>Runtime Environments</a:t>
            </a:r>
          </a:p>
        </p:txBody>
      </p:sp>
      <p:sp>
        <p:nvSpPr>
          <p:cNvPr id="24" name="TextBox 23"/>
          <p:cNvSpPr txBox="1"/>
          <p:nvPr/>
        </p:nvSpPr>
        <p:spPr>
          <a:xfrm>
            <a:off x="6305216" y="5270915"/>
            <a:ext cx="4765594" cy="715089"/>
          </a:xfrm>
          <a:prstGeom prst="roundRect">
            <a:avLst/>
          </a:prstGeom>
          <a:solidFill>
            <a:srgbClr val="FFCC99"/>
          </a:solidFill>
          <a:ln>
            <a:solidFill>
              <a:srgbClr val="FFCC99"/>
            </a:solidFill>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a:solidFill>
                  <a:prstClr val="black"/>
                </a:solidFill>
              </a:rPr>
              <a:t>Target-dependent Representation</a:t>
            </a:r>
          </a:p>
          <a:p>
            <a:r>
              <a:rPr lang="en-US" dirty="0" smtClean="0">
                <a:solidFill>
                  <a:prstClr val="black"/>
                </a:solidFill>
              </a:rPr>
              <a:t>Classical Control/Quantum </a:t>
            </a:r>
            <a:r>
              <a:rPr lang="en-US" dirty="0">
                <a:solidFill>
                  <a:prstClr val="black"/>
                </a:solidFill>
              </a:rPr>
              <a:t>Machine </a:t>
            </a:r>
            <a:r>
              <a:rPr lang="en-US" dirty="0" smtClean="0">
                <a:solidFill>
                  <a:prstClr val="black"/>
                </a:solidFill>
              </a:rPr>
              <a:t>Instructions</a:t>
            </a:r>
            <a:endParaRPr lang="en-US" dirty="0">
              <a:solidFill>
                <a:prstClr val="black"/>
              </a:solidFill>
            </a:endParaRPr>
          </a:p>
        </p:txBody>
      </p:sp>
      <p:sp>
        <p:nvSpPr>
          <p:cNvPr id="11" name="TextBox 10"/>
          <p:cNvSpPr txBox="1"/>
          <p:nvPr/>
        </p:nvSpPr>
        <p:spPr>
          <a:xfrm>
            <a:off x="6305216" y="4518120"/>
            <a:ext cx="3188539" cy="715089"/>
          </a:xfrm>
          <a:prstGeom prst="roundRect">
            <a:avLst/>
          </a:prstGeom>
          <a:ln/>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solidFill>
                  <a:prstClr val="black"/>
                </a:solidFill>
              </a:rPr>
              <a:t>Target-dependent </a:t>
            </a:r>
            <a:r>
              <a:rPr lang="en-US" dirty="0" smtClean="0">
                <a:solidFill>
                  <a:prstClr val="black"/>
                </a:solidFill>
              </a:rPr>
              <a:t>Optimization</a:t>
            </a:r>
            <a:endParaRPr lang="en-US" dirty="0">
              <a:solidFill>
                <a:prstClr val="black"/>
              </a:solidFill>
            </a:endParaRPr>
          </a:p>
          <a:p>
            <a:r>
              <a:rPr lang="en-US" dirty="0" smtClean="0">
                <a:solidFill>
                  <a:prstClr val="black"/>
                </a:solidFill>
              </a:rPr>
              <a:t>Layout, Scheduling, Control</a:t>
            </a:r>
            <a:endParaRPr lang="en-US" dirty="0">
              <a:solidFill>
                <a:prstClr val="black"/>
              </a:solidFill>
            </a:endParaRPr>
          </a:p>
        </p:txBody>
      </p:sp>
      <p:sp>
        <p:nvSpPr>
          <p:cNvPr id="3" name="Rectangle 2"/>
          <p:cNvSpPr/>
          <p:nvPr/>
        </p:nvSpPr>
        <p:spPr>
          <a:xfrm>
            <a:off x="6229089" y="4514449"/>
            <a:ext cx="4917882" cy="1538007"/>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10715454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11" grpId="0" animBg="1"/>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Content Placeholder 4"/>
          <p:cNvSpPr>
            <a:spLocks noGrp="1"/>
          </p:cNvSpPr>
          <p:nvPr>
            <p:ph idx="1"/>
          </p:nvPr>
        </p:nvSpPr>
        <p:spPr>
          <a:xfrm>
            <a:off x="636104" y="1211310"/>
            <a:ext cx="5458707" cy="4869877"/>
          </a:xfrm>
        </p:spPr>
        <p:txBody>
          <a:bodyPr/>
          <a:lstStyle/>
          <a:p>
            <a:pPr marL="0" indent="0" defTabSz="649801">
              <a:spcBef>
                <a:spcPts val="0"/>
              </a:spcBef>
              <a:buNone/>
            </a:pPr>
            <a:r>
              <a:rPr lang="en-US" sz="1867" dirty="0">
                <a:solidFill>
                  <a:srgbClr val="FFC000"/>
                </a:solidFill>
              </a:rPr>
              <a:t>let</a:t>
            </a:r>
            <a:r>
              <a:rPr lang="en-US" sz="1867" dirty="0"/>
              <a:t> </a:t>
            </a:r>
            <a:r>
              <a:rPr lang="en-US" sz="1867" b="1" dirty="0"/>
              <a:t>QFT</a:t>
            </a:r>
            <a:r>
              <a:rPr lang="en-US" sz="1867" dirty="0"/>
              <a:t> (</a:t>
            </a:r>
            <a:r>
              <a:rPr lang="en-US" sz="1867" dirty="0" err="1"/>
              <a:t>qs</a:t>
            </a:r>
            <a:r>
              <a:rPr lang="en-US" sz="1867" dirty="0"/>
              <a:t> : Qs) =</a:t>
            </a:r>
          </a:p>
          <a:p>
            <a:pPr marL="0" indent="0" defTabSz="649801">
              <a:spcBef>
                <a:spcPts val="0"/>
              </a:spcBef>
              <a:buNone/>
            </a:pPr>
            <a:r>
              <a:rPr lang="en-US" sz="1867" dirty="0"/>
              <a:t>	</a:t>
            </a:r>
            <a:r>
              <a:rPr lang="en-US" sz="1867" dirty="0">
                <a:solidFill>
                  <a:srgbClr val="FFC000"/>
                </a:solidFill>
              </a:rPr>
              <a:t>let</a:t>
            </a:r>
            <a:r>
              <a:rPr lang="en-US" sz="1867" dirty="0"/>
              <a:t> n = </a:t>
            </a:r>
            <a:r>
              <a:rPr lang="en-US" sz="1867" dirty="0" err="1"/>
              <a:t>qs.Length</a:t>
            </a:r>
            <a:r>
              <a:rPr lang="en-US" sz="1867" dirty="0"/>
              <a:t> - 1</a:t>
            </a:r>
          </a:p>
          <a:p>
            <a:pPr marL="0" indent="0" defTabSz="649801">
              <a:spcBef>
                <a:spcPts val="0"/>
              </a:spcBef>
              <a:buNone/>
            </a:pPr>
            <a:r>
              <a:rPr lang="en-US" sz="1867" dirty="0"/>
              <a:t>	</a:t>
            </a:r>
            <a:r>
              <a:rPr lang="en-US" sz="1867" dirty="0">
                <a:solidFill>
                  <a:srgbClr val="FFC000"/>
                </a:solidFill>
              </a:rPr>
              <a:t>for</a:t>
            </a:r>
            <a:r>
              <a:rPr lang="en-US" sz="1867" dirty="0"/>
              <a:t> </a:t>
            </a:r>
            <a:r>
              <a:rPr lang="en-US" sz="1867" dirty="0" err="1"/>
              <a:t>i</a:t>
            </a:r>
            <a:r>
              <a:rPr lang="en-US" sz="1867" dirty="0"/>
              <a:t> = 0 </a:t>
            </a:r>
            <a:r>
              <a:rPr lang="en-US" sz="1867" dirty="0">
                <a:solidFill>
                  <a:srgbClr val="FFC000"/>
                </a:solidFill>
              </a:rPr>
              <a:t>to</a:t>
            </a:r>
            <a:r>
              <a:rPr lang="en-US" sz="1867" dirty="0"/>
              <a:t> n </a:t>
            </a:r>
            <a:r>
              <a:rPr lang="en-US" sz="1867" dirty="0">
                <a:solidFill>
                  <a:srgbClr val="FFC000"/>
                </a:solidFill>
              </a:rPr>
              <a:t>do</a:t>
            </a:r>
          </a:p>
          <a:p>
            <a:pPr marL="0" indent="0" defTabSz="649801">
              <a:spcBef>
                <a:spcPts val="0"/>
              </a:spcBef>
              <a:buNone/>
            </a:pPr>
            <a:r>
              <a:rPr lang="en-US" sz="1867" dirty="0"/>
              <a:t>		</a:t>
            </a:r>
            <a:r>
              <a:rPr lang="en-US" sz="1867" dirty="0">
                <a:solidFill>
                  <a:srgbClr val="FFC000"/>
                </a:solidFill>
              </a:rPr>
              <a:t>let</a:t>
            </a:r>
            <a:r>
              <a:rPr lang="en-US" sz="1867" dirty="0"/>
              <a:t> q = </a:t>
            </a:r>
            <a:r>
              <a:rPr lang="en-US" sz="1867" dirty="0" err="1"/>
              <a:t>qs</a:t>
            </a:r>
            <a:r>
              <a:rPr lang="en-US" sz="1867" dirty="0"/>
              <a:t>.[</a:t>
            </a:r>
            <a:r>
              <a:rPr lang="en-US" sz="1867" dirty="0" err="1"/>
              <a:t>i</a:t>
            </a:r>
            <a:r>
              <a:rPr lang="en-US" sz="1867" dirty="0"/>
              <a:t>]</a:t>
            </a:r>
          </a:p>
          <a:p>
            <a:pPr marL="0" indent="0" defTabSz="649801">
              <a:spcBef>
                <a:spcPts val="0"/>
              </a:spcBef>
              <a:buNone/>
            </a:pPr>
            <a:r>
              <a:rPr lang="en-US" sz="1867" dirty="0"/>
              <a:t>		</a:t>
            </a:r>
            <a:r>
              <a:rPr lang="en-US" sz="1867" b="1" dirty="0"/>
              <a:t>H</a:t>
            </a:r>
            <a:r>
              <a:rPr lang="en-US" sz="1867" dirty="0"/>
              <a:t> q</a:t>
            </a:r>
          </a:p>
          <a:p>
            <a:pPr marL="0" indent="0" defTabSz="649801">
              <a:spcBef>
                <a:spcPts val="0"/>
              </a:spcBef>
              <a:buNone/>
            </a:pPr>
            <a:r>
              <a:rPr lang="en-US" sz="1867" dirty="0"/>
              <a:t>		</a:t>
            </a:r>
            <a:r>
              <a:rPr lang="en-US" sz="1867" dirty="0">
                <a:solidFill>
                  <a:srgbClr val="FFC000"/>
                </a:solidFill>
              </a:rPr>
              <a:t>for</a:t>
            </a:r>
            <a:r>
              <a:rPr lang="en-US" sz="1867" dirty="0"/>
              <a:t> j = (</a:t>
            </a:r>
            <a:r>
              <a:rPr lang="en-US" sz="1867" dirty="0" err="1"/>
              <a:t>i</a:t>
            </a:r>
            <a:r>
              <a:rPr lang="en-US" sz="1867" dirty="0"/>
              <a:t> + 1) </a:t>
            </a:r>
            <a:r>
              <a:rPr lang="en-US" sz="1867" dirty="0">
                <a:solidFill>
                  <a:srgbClr val="FFC000"/>
                </a:solidFill>
              </a:rPr>
              <a:t>to</a:t>
            </a:r>
            <a:r>
              <a:rPr lang="en-US" sz="1867" dirty="0"/>
              <a:t> n </a:t>
            </a:r>
            <a:r>
              <a:rPr lang="en-US" sz="1867" dirty="0">
                <a:solidFill>
                  <a:srgbClr val="FFC000"/>
                </a:solidFill>
              </a:rPr>
              <a:t>do</a:t>
            </a:r>
          </a:p>
          <a:p>
            <a:pPr marL="0" indent="0" defTabSz="649801">
              <a:spcBef>
                <a:spcPts val="0"/>
              </a:spcBef>
              <a:buNone/>
            </a:pPr>
            <a:r>
              <a:rPr lang="en-US" sz="1867" dirty="0"/>
              <a:t>			</a:t>
            </a:r>
            <a:r>
              <a:rPr lang="en-US" sz="1867" dirty="0">
                <a:solidFill>
                  <a:srgbClr val="FFC000"/>
                </a:solidFill>
              </a:rPr>
              <a:t>let</a:t>
            </a:r>
            <a:r>
              <a:rPr lang="en-US" sz="1867" dirty="0"/>
              <a:t> theta = 2.0 * </a:t>
            </a:r>
            <a:r>
              <a:rPr lang="en-US" sz="1867" dirty="0" err="1"/>
              <a:t>Math.PI</a:t>
            </a:r>
            <a:r>
              <a:rPr lang="en-US" sz="1867" dirty="0"/>
              <a:t> / </a:t>
            </a:r>
          </a:p>
          <a:p>
            <a:pPr marL="0" indent="0" defTabSz="649801">
              <a:spcBef>
                <a:spcPts val="0"/>
              </a:spcBef>
              <a:buNone/>
            </a:pPr>
            <a:r>
              <a:rPr lang="en-US" sz="1867" dirty="0"/>
              <a:t>				float(1 &lt;&lt;&lt; (j - </a:t>
            </a:r>
            <a:r>
              <a:rPr lang="en-US" sz="1867" dirty="0" err="1"/>
              <a:t>i</a:t>
            </a:r>
            <a:r>
              <a:rPr lang="en-US" sz="1867" dirty="0"/>
              <a:t> + 1))</a:t>
            </a:r>
          </a:p>
          <a:p>
            <a:pPr marL="0" indent="0" defTabSz="649801">
              <a:spcBef>
                <a:spcPts val="0"/>
              </a:spcBef>
              <a:buNone/>
            </a:pPr>
            <a:r>
              <a:rPr lang="en-US" sz="1867" dirty="0"/>
              <a:t>			</a:t>
            </a:r>
            <a:r>
              <a:rPr lang="en-US" sz="1867" b="1" dirty="0" err="1"/>
              <a:t>CRz</a:t>
            </a:r>
            <a:r>
              <a:rPr lang="en-US" sz="1867" dirty="0"/>
              <a:t> theta </a:t>
            </a:r>
            <a:r>
              <a:rPr lang="en-US" sz="1867" dirty="0" err="1"/>
              <a:t>qs</a:t>
            </a:r>
            <a:r>
              <a:rPr lang="en-US" sz="1867" dirty="0"/>
              <a:t>.[j] q</a:t>
            </a:r>
          </a:p>
          <a:p>
            <a:pPr marL="0" indent="0" defTabSz="649801">
              <a:spcBef>
                <a:spcPts val="0"/>
              </a:spcBef>
              <a:buNone/>
            </a:pPr>
            <a:r>
              <a:rPr lang="en-US" sz="1867" dirty="0"/>
              <a:t>	</a:t>
            </a:r>
            <a:r>
              <a:rPr lang="en-US" sz="1867" dirty="0">
                <a:solidFill>
                  <a:srgbClr val="FFC000"/>
                </a:solidFill>
              </a:rPr>
              <a:t>for</a:t>
            </a:r>
            <a:r>
              <a:rPr lang="en-US" sz="1867" dirty="0"/>
              <a:t> </a:t>
            </a:r>
            <a:r>
              <a:rPr lang="en-US" sz="1867" dirty="0" err="1"/>
              <a:t>i</a:t>
            </a:r>
            <a:r>
              <a:rPr lang="en-US" sz="1867" dirty="0"/>
              <a:t> = 0 </a:t>
            </a:r>
            <a:r>
              <a:rPr lang="en-US" sz="1867" dirty="0">
                <a:solidFill>
                  <a:srgbClr val="FFC000"/>
                </a:solidFill>
              </a:rPr>
              <a:t>to</a:t>
            </a:r>
            <a:r>
              <a:rPr lang="en-US" sz="1867" dirty="0"/>
              <a:t> ((n - 1) / 2) do</a:t>
            </a:r>
            <a:endParaRPr lang="en-US" sz="1867" dirty="0">
              <a:solidFill>
                <a:srgbClr val="FFC000"/>
              </a:solidFill>
            </a:endParaRPr>
          </a:p>
          <a:p>
            <a:pPr marL="0" indent="0" defTabSz="649801">
              <a:spcBef>
                <a:spcPts val="0"/>
              </a:spcBef>
              <a:buNone/>
            </a:pPr>
            <a:r>
              <a:rPr lang="en-US" sz="1867" dirty="0"/>
              <a:t>		</a:t>
            </a:r>
            <a:r>
              <a:rPr lang="en-US" sz="1867" b="1" dirty="0"/>
              <a:t>SWAP</a:t>
            </a:r>
            <a:r>
              <a:rPr lang="en-US" sz="1867" dirty="0"/>
              <a:t> </a:t>
            </a:r>
            <a:r>
              <a:rPr lang="en-US" sz="1867" dirty="0" err="1"/>
              <a:t>qs</a:t>
            </a:r>
            <a:r>
              <a:rPr lang="en-US" sz="1867" dirty="0"/>
              <a:t>.[</a:t>
            </a:r>
            <a:r>
              <a:rPr lang="en-US" sz="1867" dirty="0" err="1"/>
              <a:t>i</a:t>
            </a:r>
            <a:r>
              <a:rPr lang="en-US" sz="1867" dirty="0"/>
              <a:t>] </a:t>
            </a:r>
            <a:r>
              <a:rPr lang="en-US" sz="1867" dirty="0" err="1"/>
              <a:t>qs</a:t>
            </a:r>
            <a:r>
              <a:rPr lang="en-US" sz="1867" dirty="0"/>
              <a:t>.[n - </a:t>
            </a:r>
            <a:r>
              <a:rPr lang="en-US" sz="1867" dirty="0" err="1"/>
              <a:t>i</a:t>
            </a:r>
            <a:r>
              <a:rPr lang="en-US" sz="1867" dirty="0"/>
              <a:t>]</a:t>
            </a:r>
          </a:p>
          <a:p>
            <a:pPr marL="0" indent="0" defTabSz="649801">
              <a:spcBef>
                <a:spcPts val="0"/>
              </a:spcBef>
              <a:buNone/>
            </a:pPr>
            <a:endParaRPr lang="en-US" sz="1867" dirty="0"/>
          </a:p>
          <a:p>
            <a:pPr marL="0" indent="0" defTabSz="649801">
              <a:spcBef>
                <a:spcPts val="0"/>
              </a:spcBef>
              <a:buNone/>
            </a:pPr>
            <a:r>
              <a:rPr lang="en-US" sz="1867" dirty="0">
                <a:solidFill>
                  <a:srgbClr val="FFC000"/>
                </a:solidFill>
              </a:rPr>
              <a:t>let</a:t>
            </a:r>
            <a:r>
              <a:rPr lang="en-US" sz="1867" dirty="0"/>
              <a:t> </a:t>
            </a:r>
            <a:r>
              <a:rPr lang="en-US" sz="1867" b="1" dirty="0" err="1"/>
              <a:t>QftOp</a:t>
            </a:r>
            <a:r>
              <a:rPr lang="en-US" sz="1867" dirty="0"/>
              <a:t>  = compile </a:t>
            </a:r>
            <a:r>
              <a:rPr lang="en-US" sz="1867" b="1" dirty="0"/>
              <a:t>QFT</a:t>
            </a:r>
            <a:endParaRPr lang="en-US" sz="1867" dirty="0"/>
          </a:p>
          <a:p>
            <a:pPr marL="0" indent="0" defTabSz="649801">
              <a:spcBef>
                <a:spcPts val="0"/>
              </a:spcBef>
              <a:buNone/>
            </a:pPr>
            <a:r>
              <a:rPr lang="en-US" sz="1867" dirty="0">
                <a:solidFill>
                  <a:srgbClr val="FFC000"/>
                </a:solidFill>
              </a:rPr>
              <a:t>let</a:t>
            </a:r>
            <a:r>
              <a:rPr lang="en-US" sz="1867" dirty="0">
                <a:solidFill>
                  <a:schemeClr val="tx1">
                    <a:lumMod val="50000"/>
                  </a:schemeClr>
                </a:solidFill>
              </a:rPr>
              <a:t> </a:t>
            </a:r>
            <a:r>
              <a:rPr lang="en-US" sz="1867" b="1" dirty="0" err="1">
                <a:solidFill>
                  <a:schemeClr val="tx1">
                    <a:lumMod val="50000"/>
                  </a:schemeClr>
                </a:solidFill>
              </a:rPr>
              <a:t>QftOp</a:t>
            </a:r>
            <a:r>
              <a:rPr lang="en-US" sz="1867" dirty="0">
                <a:solidFill>
                  <a:schemeClr val="tx1">
                    <a:lumMod val="50000"/>
                  </a:schemeClr>
                </a:solidFill>
              </a:rPr>
              <a:t>’ = adjoint </a:t>
            </a:r>
            <a:r>
              <a:rPr lang="en-US" sz="1867" b="1" dirty="0" err="1">
                <a:solidFill>
                  <a:schemeClr val="tx1">
                    <a:lumMod val="50000"/>
                  </a:schemeClr>
                </a:solidFill>
              </a:rPr>
              <a:t>QftOp</a:t>
            </a:r>
            <a:endParaRPr lang="en-US" sz="1867" b="1" dirty="0">
              <a:solidFill>
                <a:schemeClr val="tx1">
                  <a:lumMod val="50000"/>
                </a:schemeClr>
              </a:solidFill>
            </a:endParaRPr>
          </a:p>
          <a:p>
            <a:pPr>
              <a:spcBef>
                <a:spcPts val="0"/>
              </a:spcBef>
            </a:pPr>
            <a:endParaRPr lang="en-US" sz="1867" dirty="0"/>
          </a:p>
        </p:txBody>
      </p:sp>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b="1" dirty="0" smtClean="0">
                    <a:solidFill>
                      <a:srgbClr val="FFFF00"/>
                    </a:solidFill>
                  </a:rPr>
                  <a:t>LIQ</a:t>
                </a:r>
                <a14:m>
                  <m:oMath xmlns:m="http://schemas.openxmlformats.org/officeDocument/2006/math" xmlns="">
                    <m:r>
                      <a:rPr lang="en-US" b="0" i="1" smtClean="0">
                        <a:solidFill>
                          <a:srgbClr val="FFFF00"/>
                        </a:solidFill>
                        <a:latin typeface="Cambria Math" panose="02040503050406030204" pitchFamily="18" charset="0"/>
                      </a:rPr>
                      <m:t>𝑈𝑖</m:t>
                    </m:r>
                    <m:r>
                      <a:rPr lang="en-US" b="0" i="1" smtClean="0">
                        <a:solidFill>
                          <a:srgbClr val="FFFF00"/>
                        </a:solidFill>
                        <a:latin typeface="Cambria Math" panose="02040503050406030204" pitchFamily="18" charset="0"/>
                      </a:rPr>
                      <m:t>|⟩</m:t>
                    </m:r>
                  </m:oMath>
                </a14:m>
                <a:r>
                  <a:rPr lang="en-US" dirty="0" smtClean="0"/>
                  <a:t> for Compilation onto Hardware</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l="-2485" b="-5000"/>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6354180" y="1389304"/>
            <a:ext cx="5584925" cy="4214080"/>
          </a:xfrm>
          <a:prstGeom prst="rect">
            <a:avLst/>
          </a:prstGeom>
        </p:spPr>
      </p:pic>
      <p:sp>
        <p:nvSpPr>
          <p:cNvPr id="6" name="Footer Placeholder 2"/>
          <p:cNvSpPr txBox="1">
            <a:spLocks/>
          </p:cNvSpPr>
          <p:nvPr/>
        </p:nvSpPr>
        <p:spPr>
          <a:xfrm>
            <a:off x="4165600" y="6245225"/>
            <a:ext cx="3860800" cy="4762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Tree>
    <p:extLst>
      <p:ext uri="{BB962C8B-B14F-4D97-AF65-F5344CB8AC3E}">
        <p14:creationId xmlns:p14="http://schemas.microsoft.com/office/powerpoint/2010/main" val="1048623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3" end="13"/>
                                            </p:txEl>
                                          </p:spTgt>
                                        </p:tgtEl>
                                        <p:attrNameLst>
                                          <p:attrName>style.visibility</p:attrName>
                                        </p:attrNameLst>
                                      </p:cBhvr>
                                      <p:to>
                                        <p:strVal val="visible"/>
                                      </p:to>
                                    </p:set>
                                    <p:animEffect transition="in" filter="fade">
                                      <p:cBhvr>
                                        <p:cTn id="7" dur="1000"/>
                                        <p:tgtEl>
                                          <p:spTgt spid="5">
                                            <p:txEl>
                                              <p:pRg st="13" end="13"/>
                                            </p:txEl>
                                          </p:spTgt>
                                        </p:tgtEl>
                                      </p:cBhvr>
                                    </p:animEffect>
                                    <p:anim calcmode="lin" valueType="num">
                                      <p:cBhvr>
                                        <p:cTn id="8" dur="1000" fill="hold"/>
                                        <p:tgtEl>
                                          <p:spTgt spid="5">
                                            <p:txEl>
                                              <p:pRg st="13" end="13"/>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b="1" dirty="0" smtClean="0">
                    <a:solidFill>
                      <a:srgbClr val="FFFF00"/>
                    </a:solidFill>
                  </a:rPr>
                  <a:t>LIQ</a:t>
                </a:r>
                <a14:m>
                  <m:oMath xmlns:m="http://schemas.openxmlformats.org/officeDocument/2006/math" xmlns="">
                    <m:r>
                      <a:rPr lang="en-US" b="0" i="1" smtClean="0">
                        <a:solidFill>
                          <a:srgbClr val="FFFF00"/>
                        </a:solidFill>
                        <a:latin typeface="Cambria Math" panose="02040503050406030204" pitchFamily="18" charset="0"/>
                      </a:rPr>
                      <m:t>𝑈𝑖</m:t>
                    </m:r>
                    <m:r>
                      <a:rPr lang="en-US" b="0" i="1" smtClean="0">
                        <a:solidFill>
                          <a:srgbClr val="FFFF00"/>
                        </a:solidFill>
                        <a:latin typeface="Cambria Math" panose="02040503050406030204" pitchFamily="18" charset="0"/>
                      </a:rPr>
                      <m:t>|⟩</m:t>
                    </m:r>
                  </m:oMath>
                </a14:m>
                <a:r>
                  <a:rPr lang="en-US" dirty="0" smtClean="0"/>
                  <a:t> for Compilation onto Hardware</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0">
                <a:blip r:embed="rId3"/>
                <a:stretch>
                  <a:fillRect l="-2485" b="-5000"/>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6548164" y="1420172"/>
            <a:ext cx="5251949" cy="4165577"/>
          </a:xfrm>
          <a:prstGeom prst="rect">
            <a:avLst/>
          </a:prstGeom>
        </p:spPr>
      </p:pic>
      <p:sp>
        <p:nvSpPr>
          <p:cNvPr id="12" name="TextBox 11"/>
          <p:cNvSpPr txBox="1"/>
          <p:nvPr/>
        </p:nvSpPr>
        <p:spPr>
          <a:xfrm>
            <a:off x="8520872" y="6488668"/>
            <a:ext cx="3749744" cy="369332"/>
          </a:xfrm>
          <a:prstGeom prst="rect">
            <a:avLst/>
          </a:prstGeom>
          <a:noFill/>
        </p:spPr>
        <p:txBody>
          <a:bodyPr wrap="none" rtlCol="0">
            <a:spAutoFit/>
          </a:bodyPr>
          <a:lstStyle/>
          <a:p>
            <a:r>
              <a:rPr lang="en-US" dirty="0" smtClean="0"/>
              <a:t>[Image: L. DiCarlo, arXiv:1411.5542]</a:t>
            </a:r>
            <a:endParaRPr lang="en-US" dirty="0"/>
          </a:p>
        </p:txBody>
      </p:sp>
      <p:sp>
        <p:nvSpPr>
          <p:cNvPr id="13" name="Rectangle 12"/>
          <p:cNvSpPr/>
          <p:nvPr/>
        </p:nvSpPr>
        <p:spPr>
          <a:xfrm>
            <a:off x="0" y="6490346"/>
            <a:ext cx="4421236" cy="369332"/>
          </a:xfrm>
          <a:prstGeom prst="rect">
            <a:avLst/>
          </a:prstGeom>
        </p:spPr>
        <p:txBody>
          <a:bodyPr wrap="square">
            <a:spAutoFit/>
          </a:bodyPr>
          <a:lstStyle/>
          <a:p>
            <a:r>
              <a:rPr lang="en-US" dirty="0" smtClean="0"/>
              <a:t>[Image: </a:t>
            </a:r>
            <a:r>
              <a:rPr lang="en-US" dirty="0" err="1" smtClean="0"/>
              <a:t>Hyart</a:t>
            </a:r>
            <a:r>
              <a:rPr lang="en-US" dirty="0" smtClean="0"/>
              <a:t> </a:t>
            </a:r>
            <a:r>
              <a:rPr lang="en-US" dirty="0"/>
              <a:t>et al </a:t>
            </a:r>
            <a:r>
              <a:rPr lang="en-US" dirty="0" smtClean="0"/>
              <a:t>2013, </a:t>
            </a:r>
            <a:r>
              <a:rPr lang="en-US" dirty="0" err="1" smtClean="0"/>
              <a:t>arXiv</a:t>
            </a:r>
            <a:r>
              <a:rPr lang="en-US" dirty="0" smtClean="0"/>
              <a:t>: 1303.4379] </a:t>
            </a:r>
            <a:endParaRPr lang="en-US" dirty="0"/>
          </a:p>
        </p:txBody>
      </p:sp>
      <p:pic>
        <p:nvPicPr>
          <p:cNvPr id="14" name="Picture 13"/>
          <p:cNvPicPr>
            <a:picLocks noChangeAspect="1"/>
          </p:cNvPicPr>
          <p:nvPr/>
        </p:nvPicPr>
        <p:blipFill>
          <a:blip r:embed="rId5"/>
          <a:stretch>
            <a:fillRect/>
          </a:stretch>
        </p:blipFill>
        <p:spPr>
          <a:xfrm>
            <a:off x="151146" y="1434361"/>
            <a:ext cx="6265782" cy="4025912"/>
          </a:xfrm>
          <a:prstGeom prst="rect">
            <a:avLst/>
          </a:prstGeom>
        </p:spPr>
      </p:pic>
      <p:sp>
        <p:nvSpPr>
          <p:cNvPr id="7" name="Footer Placeholder 2"/>
          <p:cNvSpPr txBox="1">
            <a:spLocks/>
          </p:cNvSpPr>
          <p:nvPr/>
        </p:nvSpPr>
        <p:spPr>
          <a:xfrm>
            <a:off x="4165600" y="6245225"/>
            <a:ext cx="3860800" cy="4762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mtClean="0">
                <a:solidFill>
                  <a:prstClr val="black">
                    <a:tint val="75000"/>
                  </a:prstClr>
                </a:solidFill>
              </a:rPr>
              <a:t>Microsoft Proprietary</a:t>
            </a:r>
            <a:endParaRPr lang="en-US" dirty="0">
              <a:solidFill>
                <a:prstClr val="black">
                  <a:tint val="75000"/>
                </a:prstClr>
              </a:solidFill>
            </a:endParaRPr>
          </a:p>
        </p:txBody>
      </p:sp>
    </p:spTree>
    <p:extLst>
      <p:ext uri="{BB962C8B-B14F-4D97-AF65-F5344CB8AC3E}">
        <p14:creationId xmlns:p14="http://schemas.microsoft.com/office/powerpoint/2010/main" val="1014442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7498" y="0"/>
            <a:ext cx="11625119" cy="1143000"/>
          </a:xfrm>
        </p:spPr>
        <p:txBody>
          <a:bodyPr>
            <a:noAutofit/>
          </a:bodyPr>
          <a:lstStyle/>
          <a:p>
            <a:r>
              <a:rPr lang="en-US" dirty="0" smtClean="0">
                <a:solidFill>
                  <a:schemeClr val="bg1"/>
                </a:solidFill>
                <a:cs typeface="Arial" panose="020B0604020202020204" pitchFamily="34" charset="0"/>
              </a:rPr>
              <a:t>A </a:t>
            </a:r>
            <a:r>
              <a:rPr lang="en-US" dirty="0">
                <a:solidFill>
                  <a:schemeClr val="bg1"/>
                </a:solidFill>
                <a:cs typeface="Arial" panose="020B0604020202020204" pitchFamily="34" charset="0"/>
              </a:rPr>
              <a:t>S</a:t>
            </a:r>
            <a:r>
              <a:rPr lang="en-US" dirty="0" smtClean="0">
                <a:solidFill>
                  <a:schemeClr val="bg1"/>
                </a:solidFill>
                <a:cs typeface="Arial" panose="020B0604020202020204" pitchFamily="34" charset="0"/>
              </a:rPr>
              <a:t>oftware Architecture for Quantum Computing</a:t>
            </a:r>
            <a:endParaRPr lang="en-US" dirty="0">
              <a:solidFill>
                <a:schemeClr val="bg1"/>
              </a:solidFill>
              <a:cs typeface="Arial" panose="020B0604020202020204" pitchFamily="34" charset="0"/>
            </a:endParaRPr>
          </a:p>
        </p:txBody>
      </p:sp>
      <p:pic>
        <p:nvPicPr>
          <p:cNvPr id="16" name="Picture 1" descr="image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557" y="1023649"/>
            <a:ext cx="4663601" cy="495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7" name="TextBox 16"/>
              <p:cNvSpPr txBox="1"/>
              <p:nvPr/>
            </p:nvSpPr>
            <p:spPr>
              <a:xfrm>
                <a:off x="1728857" y="5898606"/>
                <a:ext cx="2974838" cy="909699"/>
              </a:xfrm>
              <a:prstGeom prst="rect">
                <a:avLst/>
              </a:prstGeom>
              <a:noFill/>
            </p:spPr>
            <p:txBody>
              <a:bodyPr wrap="none" lIns="179285" tIns="143428" rIns="179285" bIns="143428" rtlCol="0">
                <a:spAutoFit/>
              </a:bodyPr>
              <a:lstStyle/>
              <a:p>
                <a:pPr algn="ctr">
                  <a:lnSpc>
                    <a:spcPct val="90000"/>
                  </a:lnSpc>
                  <a:spcAft>
                    <a:spcPts val="588"/>
                  </a:spcAft>
                </a:pPr>
                <a:r>
                  <a:rPr lang="en-US" sz="1961" dirty="0">
                    <a:solidFill>
                      <a:prstClr val="white"/>
                    </a:solidFill>
                  </a:rPr>
                  <a:t>The LIQ</a:t>
                </a:r>
                <a14:m>
                  <m:oMath xmlns:m="http://schemas.openxmlformats.org/officeDocument/2006/math" xmlns="">
                    <m:r>
                      <a:rPr lang="en-US" sz="1961" i="1" dirty="0">
                        <a:solidFill>
                          <a:prstClr val="white"/>
                        </a:solidFill>
                        <a:latin typeface="Cambria Math" panose="02040503050406030204" pitchFamily="18" charset="0"/>
                      </a:rPr>
                      <m:t>𝑈𝑖</m:t>
                    </m:r>
                    <m:r>
                      <a:rPr lang="en-US" sz="1961" i="1" dirty="0">
                        <a:solidFill>
                          <a:prstClr val="white"/>
                        </a:solidFill>
                        <a:latin typeface="Cambria Math" panose="02040503050406030204" pitchFamily="18" charset="0"/>
                      </a:rPr>
                      <m:t>|⟩</m:t>
                    </m:r>
                    <m:r>
                      <m:rPr>
                        <m:nor/>
                      </m:rPr>
                      <a:rPr lang="en-US" sz="1961" dirty="0">
                        <a:solidFill>
                          <a:prstClr val="white"/>
                        </a:solidFill>
                        <a:latin typeface="Cambria Math" panose="02040503050406030204" pitchFamily="18" charset="0"/>
                      </a:rPr>
                      <m:t> </m:t>
                    </m:r>
                    <m:r>
                      <m:rPr>
                        <m:nor/>
                      </m:rPr>
                      <a:rPr lang="en-US" sz="1961" dirty="0">
                        <a:solidFill>
                          <a:prstClr val="white"/>
                        </a:solidFill>
                      </a:rPr>
                      <m:t>platform</m:t>
                    </m:r>
                  </m:oMath>
                </a14:m>
                <a:endParaRPr lang="en-US" sz="1961" dirty="0">
                  <a:solidFill>
                    <a:prstClr val="white"/>
                  </a:solidFill>
                </a:endParaRPr>
              </a:p>
              <a:p>
                <a:pPr algn="ctr">
                  <a:lnSpc>
                    <a:spcPct val="90000"/>
                  </a:lnSpc>
                  <a:spcAft>
                    <a:spcPts val="588"/>
                  </a:spcAft>
                </a:pPr>
                <a:r>
                  <a:rPr lang="en-US" sz="1961" dirty="0">
                    <a:solidFill>
                      <a:prstClr val="white"/>
                    </a:solidFill>
                  </a:rPr>
                  <a:t>[</a:t>
                </a:r>
                <a:r>
                  <a:rPr lang="en-US" sz="1961" dirty="0" smtClean="0">
                    <a:solidFill>
                      <a:prstClr val="white"/>
                    </a:solidFill>
                  </a:rPr>
                  <a:t>Wecker and </a:t>
                </a:r>
                <a:r>
                  <a:rPr lang="en-US" sz="1961" dirty="0">
                    <a:solidFill>
                      <a:prstClr val="white"/>
                    </a:solidFill>
                  </a:rPr>
                  <a:t>Svore, 2014]</a:t>
                </a:r>
              </a:p>
            </p:txBody>
          </p:sp>
        </mc:Choice>
        <mc:Fallback xmlns="">
          <p:sp>
            <p:nvSpPr>
              <p:cNvPr id="17" name="TextBox 16"/>
              <p:cNvSpPr txBox="1">
                <a:spLocks noRot="1" noChangeAspect="1" noMove="1" noResize="1" noEditPoints="1" noAdjustHandles="1" noChangeArrowheads="1" noChangeShapeType="1" noTextEdit="1"/>
              </p:cNvSpPr>
              <p:nvPr/>
            </p:nvSpPr>
            <p:spPr>
              <a:xfrm>
                <a:off x="1728857" y="5898606"/>
                <a:ext cx="2974838" cy="909699"/>
              </a:xfrm>
              <a:prstGeom prst="rect">
                <a:avLst/>
              </a:prstGeom>
              <a:blipFill rotWithShape="0">
                <a:blip r:embed="rId4"/>
                <a:stretch>
                  <a:fillRect/>
                </a:stretch>
              </a:blipFill>
            </p:spPr>
            <p:txBody>
              <a:bodyPr/>
              <a:lstStyle/>
              <a:p>
                <a:r>
                  <a:rPr lang="en-US">
                    <a:noFill/>
                  </a:rPr>
                  <a:t> </a:t>
                </a:r>
              </a:p>
            </p:txBody>
          </p:sp>
        </mc:Fallback>
      </mc:AlternateContent>
      <p:sp>
        <p:nvSpPr>
          <p:cNvPr id="19" name="TextBox 18"/>
          <p:cNvSpPr txBox="1"/>
          <p:nvPr/>
        </p:nvSpPr>
        <p:spPr>
          <a:xfrm>
            <a:off x="6330460" y="1294104"/>
            <a:ext cx="3634156" cy="408623"/>
          </a:xfrm>
          <a:prstGeom prst="roundRect">
            <a:avLst/>
          </a:prstGeom>
          <a:solidFill>
            <a:srgbClr val="00FF00"/>
          </a:soli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b="1" u="sng" dirty="0">
                <a:solidFill>
                  <a:prstClr val="black"/>
                </a:solidFill>
              </a:rPr>
              <a:t>High-level Quantum Algorithm</a:t>
            </a:r>
          </a:p>
        </p:txBody>
      </p:sp>
      <p:sp>
        <p:nvSpPr>
          <p:cNvPr id="20" name="TextBox 19"/>
          <p:cNvSpPr txBox="1"/>
          <p:nvPr/>
        </p:nvSpPr>
        <p:spPr>
          <a:xfrm>
            <a:off x="6330460" y="1780779"/>
            <a:ext cx="3634323" cy="715089"/>
          </a:xfrm>
          <a:prstGeom prst="roundRect">
            <a:avLst/>
          </a:prstGeom>
          <a:solidFill>
            <a:srgbClr val="FFFF00"/>
          </a:solidFill>
          <a:ln>
            <a:solidFill>
              <a:srgbClr val="FFFF00"/>
            </a:solidFill>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a:solidFill>
                  <a:prstClr val="black"/>
                </a:solidFill>
              </a:rPr>
              <a:t>Quantum Gates</a:t>
            </a:r>
          </a:p>
          <a:p>
            <a:r>
              <a:rPr lang="en-US" dirty="0">
                <a:solidFill>
                  <a:prstClr val="black"/>
                </a:solidFill>
              </a:rPr>
              <a:t>Quantum Function Implementation</a:t>
            </a:r>
          </a:p>
        </p:txBody>
      </p:sp>
      <p:sp>
        <p:nvSpPr>
          <p:cNvPr id="21" name="TextBox 20"/>
          <p:cNvSpPr txBox="1"/>
          <p:nvPr/>
        </p:nvSpPr>
        <p:spPr>
          <a:xfrm>
            <a:off x="6330460" y="2557889"/>
            <a:ext cx="3350356" cy="1021556"/>
          </a:xfrm>
          <a:prstGeom prst="roundRect">
            <a:avLst/>
          </a:prstGeom>
          <a:solidFill>
            <a:srgbClr val="FF9999"/>
          </a:solidFill>
          <a:ln>
            <a:solidFill>
              <a:srgbClr val="FF9999"/>
            </a:solidFill>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b="1" u="sng" dirty="0">
                <a:solidFill>
                  <a:prstClr val="black"/>
                </a:solidFill>
              </a:rPr>
              <a:t>Quantum Circuit Decomposition</a:t>
            </a:r>
          </a:p>
          <a:p>
            <a:r>
              <a:rPr lang="en-US" dirty="0">
                <a:solidFill>
                  <a:prstClr val="black"/>
                </a:solidFill>
              </a:rPr>
              <a:t>Quantum Circuit Optimization</a:t>
            </a:r>
          </a:p>
          <a:p>
            <a:r>
              <a:rPr lang="en-US" b="1" u="sng" dirty="0">
                <a:solidFill>
                  <a:prstClr val="black"/>
                </a:solidFill>
              </a:rPr>
              <a:t>Quantum Error Correction</a:t>
            </a:r>
          </a:p>
        </p:txBody>
      </p:sp>
      <p:sp>
        <p:nvSpPr>
          <p:cNvPr id="22" name="TextBox 21"/>
          <p:cNvSpPr txBox="1"/>
          <p:nvPr/>
        </p:nvSpPr>
        <p:spPr>
          <a:xfrm>
            <a:off x="6330460" y="3620821"/>
            <a:ext cx="1218791" cy="408623"/>
          </a:xfrm>
          <a:prstGeom prst="roundRect">
            <a:avLst/>
          </a:prstGeom>
          <a:solidFill>
            <a:srgbClr val="CCCC00"/>
          </a:solidFill>
          <a:ln>
            <a:solidFill>
              <a:srgbClr val="CCCC00"/>
            </a:solidFill>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solidFill>
                  <a:prstClr val="black"/>
                </a:solidFill>
              </a:rPr>
              <a:t>Simulation</a:t>
            </a:r>
            <a:endParaRPr lang="en-US" dirty="0">
              <a:solidFill>
                <a:prstClr val="black"/>
              </a:solidFill>
            </a:endParaRPr>
          </a:p>
        </p:txBody>
      </p:sp>
      <p:sp>
        <p:nvSpPr>
          <p:cNvPr id="23" name="TextBox 22"/>
          <p:cNvSpPr txBox="1"/>
          <p:nvPr/>
        </p:nvSpPr>
        <p:spPr>
          <a:xfrm>
            <a:off x="6330460" y="4068121"/>
            <a:ext cx="2349812" cy="408623"/>
          </a:xfrm>
          <a:prstGeom prst="roundRect">
            <a:avLst/>
          </a:prstGeom>
          <a:solidFill>
            <a:srgbClr val="9999FF"/>
          </a:solidFill>
          <a:ln>
            <a:solidFill>
              <a:srgbClr val="9999FF"/>
            </a:solidFill>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a:solidFill>
                  <a:prstClr val="black"/>
                </a:solidFill>
              </a:rPr>
              <a:t>Runtime Environments</a:t>
            </a:r>
          </a:p>
        </p:txBody>
      </p:sp>
      <p:sp>
        <p:nvSpPr>
          <p:cNvPr id="24" name="TextBox 23"/>
          <p:cNvSpPr txBox="1"/>
          <p:nvPr/>
        </p:nvSpPr>
        <p:spPr>
          <a:xfrm>
            <a:off x="6305216" y="5270915"/>
            <a:ext cx="4765594" cy="715089"/>
          </a:xfrm>
          <a:prstGeom prst="roundRect">
            <a:avLst/>
          </a:prstGeom>
          <a:solidFill>
            <a:srgbClr val="FFCC99"/>
          </a:solidFill>
          <a:ln>
            <a:solidFill>
              <a:srgbClr val="FFCC99"/>
            </a:solidFill>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a:solidFill>
                  <a:prstClr val="black"/>
                </a:solidFill>
              </a:rPr>
              <a:t>Target-dependent Representation</a:t>
            </a:r>
          </a:p>
          <a:p>
            <a:r>
              <a:rPr lang="en-US" dirty="0" smtClean="0">
                <a:solidFill>
                  <a:prstClr val="black"/>
                </a:solidFill>
              </a:rPr>
              <a:t>Classical Control/Quantum </a:t>
            </a:r>
            <a:r>
              <a:rPr lang="en-US" dirty="0">
                <a:solidFill>
                  <a:prstClr val="black"/>
                </a:solidFill>
              </a:rPr>
              <a:t>Machine </a:t>
            </a:r>
            <a:r>
              <a:rPr lang="en-US" dirty="0" smtClean="0">
                <a:solidFill>
                  <a:prstClr val="black"/>
                </a:solidFill>
              </a:rPr>
              <a:t>Instructions</a:t>
            </a:r>
            <a:endParaRPr lang="en-US" dirty="0">
              <a:solidFill>
                <a:prstClr val="black"/>
              </a:solidFill>
            </a:endParaRPr>
          </a:p>
        </p:txBody>
      </p:sp>
      <p:sp>
        <p:nvSpPr>
          <p:cNvPr id="11" name="TextBox 10"/>
          <p:cNvSpPr txBox="1"/>
          <p:nvPr/>
        </p:nvSpPr>
        <p:spPr>
          <a:xfrm>
            <a:off x="6305216" y="4518120"/>
            <a:ext cx="3188539" cy="715089"/>
          </a:xfrm>
          <a:prstGeom prst="roundRect">
            <a:avLst/>
          </a:prstGeom>
          <a:ln/>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solidFill>
                  <a:prstClr val="black"/>
                </a:solidFill>
              </a:rPr>
              <a:t>Target-dependent </a:t>
            </a:r>
            <a:r>
              <a:rPr lang="en-US" dirty="0" smtClean="0">
                <a:solidFill>
                  <a:prstClr val="black"/>
                </a:solidFill>
              </a:rPr>
              <a:t>Optimization</a:t>
            </a:r>
            <a:endParaRPr lang="en-US" dirty="0">
              <a:solidFill>
                <a:prstClr val="black"/>
              </a:solidFill>
            </a:endParaRPr>
          </a:p>
          <a:p>
            <a:r>
              <a:rPr lang="en-US" dirty="0" smtClean="0">
                <a:solidFill>
                  <a:prstClr val="black"/>
                </a:solidFill>
              </a:rPr>
              <a:t>Layout, Scheduling, Control</a:t>
            </a:r>
            <a:endParaRPr lang="en-US" dirty="0">
              <a:solidFill>
                <a:prstClr val="black"/>
              </a:solidFill>
            </a:endParaRPr>
          </a:p>
        </p:txBody>
      </p:sp>
      <p:sp>
        <p:nvSpPr>
          <p:cNvPr id="3" name="Rectangle 2"/>
          <p:cNvSpPr/>
          <p:nvPr/>
        </p:nvSpPr>
        <p:spPr>
          <a:xfrm>
            <a:off x="6279090" y="2495868"/>
            <a:ext cx="3491927" cy="1124953"/>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1211769" y="2557889"/>
            <a:ext cx="4056918" cy="829746"/>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2864577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11" grpId="0" animBg="1"/>
      <p:bldP spid="3" grpId="0"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5837" y="529237"/>
            <a:ext cx="12257837" cy="2387600"/>
          </a:xfrm>
        </p:spPr>
        <p:txBody>
          <a:bodyPr>
            <a:normAutofit fontScale="90000"/>
          </a:bodyPr>
          <a:lstStyle/>
          <a:p>
            <a:r>
              <a:rPr lang="en-US" dirty="0" smtClean="0">
                <a:solidFill>
                  <a:schemeClr val="bg1"/>
                </a:solidFill>
              </a:rPr>
              <a:t>Quantum </a:t>
            </a:r>
            <a:r>
              <a:rPr lang="en-US" i="1" dirty="0" smtClean="0">
                <a:solidFill>
                  <a:schemeClr val="bg1"/>
                </a:solidFill>
              </a:rPr>
              <a:t>Software </a:t>
            </a:r>
            <a:r>
              <a:rPr lang="en-US" dirty="0" smtClean="0">
                <a:solidFill>
                  <a:schemeClr val="bg1"/>
                </a:solidFill>
              </a:rPr>
              <a:t>Architecture:</a:t>
            </a:r>
            <a:br>
              <a:rPr lang="en-US" dirty="0" smtClean="0">
                <a:solidFill>
                  <a:schemeClr val="bg1"/>
                </a:solidFill>
              </a:rPr>
            </a:br>
            <a:r>
              <a:rPr lang="en-US" dirty="0" smtClean="0">
                <a:solidFill>
                  <a:schemeClr val="bg1"/>
                </a:solidFill>
              </a:rPr>
              <a:t>Mapping Quantum Algorithms to Devices</a:t>
            </a:r>
            <a:endParaRPr lang="en-US" dirty="0">
              <a:solidFill>
                <a:schemeClr val="bg1"/>
              </a:solidFill>
            </a:endParaRPr>
          </a:p>
        </p:txBody>
      </p:sp>
      <p:sp>
        <p:nvSpPr>
          <p:cNvPr id="3" name="Subtitle 2"/>
          <p:cNvSpPr>
            <a:spLocks noGrp="1"/>
          </p:cNvSpPr>
          <p:nvPr>
            <p:ph type="subTitle" idx="1"/>
          </p:nvPr>
        </p:nvSpPr>
        <p:spPr>
          <a:xfrm>
            <a:off x="1524000" y="3733109"/>
            <a:ext cx="9144000" cy="3117739"/>
          </a:xfrm>
        </p:spPr>
        <p:txBody>
          <a:bodyPr>
            <a:normAutofit/>
          </a:bodyPr>
          <a:lstStyle/>
          <a:p>
            <a:r>
              <a:rPr lang="en-US" dirty="0" smtClean="0">
                <a:solidFill>
                  <a:schemeClr val="bg1"/>
                </a:solidFill>
              </a:rPr>
              <a:t>January 11, 2015</a:t>
            </a:r>
          </a:p>
          <a:p>
            <a:r>
              <a:rPr lang="en-US" dirty="0" smtClean="0">
                <a:solidFill>
                  <a:schemeClr val="bg1"/>
                </a:solidFill>
              </a:rPr>
              <a:t>QIP 2015</a:t>
            </a:r>
          </a:p>
          <a:p>
            <a:endParaRPr lang="en-US" dirty="0">
              <a:solidFill>
                <a:schemeClr val="bg1"/>
              </a:solidFill>
            </a:endParaRPr>
          </a:p>
          <a:p>
            <a:r>
              <a:rPr lang="en-US" dirty="0" smtClean="0">
                <a:solidFill>
                  <a:schemeClr val="bg1"/>
                </a:solidFill>
              </a:rPr>
              <a:t>Krysta Svore</a:t>
            </a:r>
          </a:p>
          <a:p>
            <a:r>
              <a:rPr lang="en-US" dirty="0" smtClean="0">
                <a:solidFill>
                  <a:schemeClr val="bg1"/>
                </a:solidFill>
              </a:rPr>
              <a:t>Quantum Architectures and Computation Group (QuArC)</a:t>
            </a:r>
          </a:p>
          <a:p>
            <a:r>
              <a:rPr lang="en-US" dirty="0" smtClean="0">
                <a:solidFill>
                  <a:schemeClr val="bg1"/>
                </a:solidFill>
              </a:rPr>
              <a:t>Microsoft Research</a:t>
            </a:r>
          </a:p>
        </p:txBody>
      </p:sp>
    </p:spTree>
    <p:extLst>
      <p:ext uri="{BB962C8B-B14F-4D97-AF65-F5344CB8AC3E}">
        <p14:creationId xmlns:p14="http://schemas.microsoft.com/office/powerpoint/2010/main" val="2844913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7498" y="0"/>
            <a:ext cx="11625119" cy="1143000"/>
          </a:xfrm>
        </p:spPr>
        <p:txBody>
          <a:bodyPr>
            <a:noAutofit/>
          </a:bodyPr>
          <a:lstStyle/>
          <a:p>
            <a:pPr algn="ctr"/>
            <a:r>
              <a:rPr lang="en-US" dirty="0" smtClean="0">
                <a:solidFill>
                  <a:schemeClr val="bg1"/>
                </a:solidFill>
                <a:cs typeface="Arial" panose="020B0604020202020204" pitchFamily="34" charset="0"/>
              </a:rPr>
              <a:t>Compiling a Quantum Algorithm</a:t>
            </a:r>
            <a:endParaRPr lang="en-US" dirty="0">
              <a:solidFill>
                <a:schemeClr val="bg1"/>
              </a:solidFill>
              <a:cs typeface="Arial" panose="020B0604020202020204" pitchFamily="34" charset="0"/>
            </a:endParaRPr>
          </a:p>
        </p:txBody>
      </p:sp>
      <p:pic>
        <p:nvPicPr>
          <p:cNvPr id="16" name="Picture 1" descr="image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557" y="1023649"/>
            <a:ext cx="4663601" cy="495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p:nvPr/>
        </p:nvSpPr>
        <p:spPr>
          <a:xfrm>
            <a:off x="6330460" y="1294104"/>
            <a:ext cx="3634156" cy="408623"/>
          </a:xfrm>
          <a:prstGeom prst="roundRect">
            <a:avLst/>
          </a:prstGeom>
          <a:solidFill>
            <a:srgbClr val="00FF00"/>
          </a:soli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b="1" u="sng" dirty="0">
                <a:solidFill>
                  <a:prstClr val="black"/>
                </a:solidFill>
              </a:rPr>
              <a:t>High-level Quantum Algorithm</a:t>
            </a:r>
          </a:p>
        </p:txBody>
      </p:sp>
      <p:sp>
        <p:nvSpPr>
          <p:cNvPr id="21" name="TextBox 20"/>
          <p:cNvSpPr txBox="1"/>
          <p:nvPr/>
        </p:nvSpPr>
        <p:spPr>
          <a:xfrm>
            <a:off x="6330460" y="2722782"/>
            <a:ext cx="3634156" cy="408623"/>
          </a:xfrm>
          <a:prstGeom prst="roundRect">
            <a:avLst/>
          </a:prstGeom>
          <a:solidFill>
            <a:srgbClr val="FF9999"/>
          </a:solidFill>
          <a:ln>
            <a:solidFill>
              <a:srgbClr val="FF9999"/>
            </a:solidFill>
          </a:ln>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b="1" u="sng" dirty="0">
                <a:solidFill>
                  <a:prstClr val="black"/>
                </a:solidFill>
              </a:rPr>
              <a:t>Quantum Circuit </a:t>
            </a:r>
            <a:r>
              <a:rPr lang="en-US" b="1" u="sng" dirty="0" smtClean="0">
                <a:solidFill>
                  <a:prstClr val="black"/>
                </a:solidFill>
              </a:rPr>
              <a:t>Decomposition</a:t>
            </a:r>
            <a:endParaRPr lang="en-US" b="1" u="sng" dirty="0">
              <a:solidFill>
                <a:prstClr val="black"/>
              </a:solidFill>
            </a:endParaRPr>
          </a:p>
        </p:txBody>
      </p:sp>
      <p:sp>
        <p:nvSpPr>
          <p:cNvPr id="24" name="TextBox 23"/>
          <p:cNvSpPr txBox="1"/>
          <p:nvPr/>
        </p:nvSpPr>
        <p:spPr>
          <a:xfrm>
            <a:off x="6305216" y="5270915"/>
            <a:ext cx="3659400" cy="408623"/>
          </a:xfrm>
          <a:prstGeom prst="roundRect">
            <a:avLst/>
          </a:prstGeom>
          <a:solidFill>
            <a:srgbClr val="FFCC99"/>
          </a:solidFill>
          <a:ln>
            <a:solidFill>
              <a:srgbClr val="FFCC99"/>
            </a:solidFill>
          </a:ln>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solidFill>
                  <a:prstClr val="black"/>
                </a:solidFill>
              </a:rPr>
              <a:t>Target-dependent </a:t>
            </a:r>
            <a:r>
              <a:rPr lang="en-US" dirty="0" smtClean="0">
                <a:solidFill>
                  <a:prstClr val="black"/>
                </a:solidFill>
              </a:rPr>
              <a:t>Representation</a:t>
            </a:r>
            <a:endParaRPr lang="en-US" dirty="0">
              <a:solidFill>
                <a:prstClr val="black"/>
              </a:solidFill>
            </a:endParaRPr>
          </a:p>
        </p:txBody>
      </p:sp>
      <p:cxnSp>
        <p:nvCxnSpPr>
          <p:cNvPr id="4" name="Straight Arrow Connector 3"/>
          <p:cNvCxnSpPr>
            <a:stCxn id="19" idx="2"/>
            <a:endCxn id="21" idx="0"/>
          </p:cNvCxnSpPr>
          <p:nvPr/>
        </p:nvCxnSpPr>
        <p:spPr>
          <a:xfrm>
            <a:off x="8147538" y="1702727"/>
            <a:ext cx="0" cy="1020055"/>
          </a:xfrm>
          <a:prstGeom prst="straightConnector1">
            <a:avLst/>
          </a:prstGeom>
          <a:ln w="38100">
            <a:solidFill>
              <a:schemeClr val="bg1"/>
            </a:solidFill>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a:stCxn id="21" idx="2"/>
            <a:endCxn id="24" idx="0"/>
          </p:cNvCxnSpPr>
          <p:nvPr/>
        </p:nvCxnSpPr>
        <p:spPr>
          <a:xfrm flipH="1">
            <a:off x="8134916" y="3131405"/>
            <a:ext cx="12622" cy="2139510"/>
          </a:xfrm>
          <a:prstGeom prst="straightConnector1">
            <a:avLst/>
          </a:prstGeom>
          <a:ln w="38100">
            <a:solidFill>
              <a:schemeClr val="bg1"/>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1728857" y="5898606"/>
                <a:ext cx="2974838" cy="909699"/>
              </a:xfrm>
              <a:prstGeom prst="rect">
                <a:avLst/>
              </a:prstGeom>
              <a:noFill/>
            </p:spPr>
            <p:txBody>
              <a:bodyPr wrap="none" lIns="179285" tIns="143428" rIns="179285" bIns="143428" rtlCol="0">
                <a:spAutoFit/>
              </a:bodyPr>
              <a:lstStyle/>
              <a:p>
                <a:pPr algn="ctr">
                  <a:lnSpc>
                    <a:spcPct val="90000"/>
                  </a:lnSpc>
                  <a:spcAft>
                    <a:spcPts val="588"/>
                  </a:spcAft>
                </a:pPr>
                <a:r>
                  <a:rPr lang="en-US" sz="1961" dirty="0">
                    <a:solidFill>
                      <a:prstClr val="white"/>
                    </a:solidFill>
                  </a:rPr>
                  <a:t>The LIQ</a:t>
                </a:r>
                <a14:m>
                  <m:oMath xmlns:m="http://schemas.openxmlformats.org/officeDocument/2006/math" xmlns="">
                    <m:r>
                      <a:rPr lang="en-US" sz="1961" i="1" dirty="0">
                        <a:solidFill>
                          <a:prstClr val="white"/>
                        </a:solidFill>
                        <a:latin typeface="Cambria Math" panose="02040503050406030204" pitchFamily="18" charset="0"/>
                      </a:rPr>
                      <m:t>𝑈𝑖</m:t>
                    </m:r>
                    <m:r>
                      <a:rPr lang="en-US" sz="1961" i="1" dirty="0">
                        <a:solidFill>
                          <a:prstClr val="white"/>
                        </a:solidFill>
                        <a:latin typeface="Cambria Math" panose="02040503050406030204" pitchFamily="18" charset="0"/>
                      </a:rPr>
                      <m:t>|⟩</m:t>
                    </m:r>
                    <m:r>
                      <m:rPr>
                        <m:nor/>
                      </m:rPr>
                      <a:rPr lang="en-US" sz="1961" dirty="0">
                        <a:solidFill>
                          <a:prstClr val="white"/>
                        </a:solidFill>
                        <a:latin typeface="Cambria Math" panose="02040503050406030204" pitchFamily="18" charset="0"/>
                      </a:rPr>
                      <m:t> </m:t>
                    </m:r>
                    <m:r>
                      <m:rPr>
                        <m:nor/>
                      </m:rPr>
                      <a:rPr lang="en-US" sz="1961" dirty="0">
                        <a:solidFill>
                          <a:prstClr val="white"/>
                        </a:solidFill>
                      </a:rPr>
                      <m:t>platform</m:t>
                    </m:r>
                  </m:oMath>
                </a14:m>
                <a:endParaRPr lang="en-US" sz="1961" dirty="0">
                  <a:solidFill>
                    <a:prstClr val="white"/>
                  </a:solidFill>
                </a:endParaRPr>
              </a:p>
              <a:p>
                <a:pPr algn="ctr">
                  <a:lnSpc>
                    <a:spcPct val="90000"/>
                  </a:lnSpc>
                  <a:spcAft>
                    <a:spcPts val="588"/>
                  </a:spcAft>
                </a:pPr>
                <a:r>
                  <a:rPr lang="en-US" sz="1961" dirty="0">
                    <a:solidFill>
                      <a:prstClr val="white"/>
                    </a:solidFill>
                  </a:rPr>
                  <a:t>[</a:t>
                </a:r>
                <a:r>
                  <a:rPr lang="en-US" sz="1961" dirty="0" smtClean="0">
                    <a:solidFill>
                      <a:prstClr val="white"/>
                    </a:solidFill>
                  </a:rPr>
                  <a:t>Wecker and </a:t>
                </a:r>
                <a:r>
                  <a:rPr lang="en-US" sz="1961" dirty="0">
                    <a:solidFill>
                      <a:prstClr val="white"/>
                    </a:solidFill>
                  </a:rPr>
                  <a:t>Svore, 2014]</a:t>
                </a:r>
              </a:p>
            </p:txBody>
          </p:sp>
        </mc:Choice>
        <mc:Fallback xmlns="">
          <p:sp>
            <p:nvSpPr>
              <p:cNvPr id="10" name="TextBox 9"/>
              <p:cNvSpPr txBox="1">
                <a:spLocks noRot="1" noChangeAspect="1" noMove="1" noResize="1" noEditPoints="1" noAdjustHandles="1" noChangeArrowheads="1" noChangeShapeType="1" noTextEdit="1"/>
              </p:cNvSpPr>
              <p:nvPr/>
            </p:nvSpPr>
            <p:spPr>
              <a:xfrm>
                <a:off x="1728857" y="5898606"/>
                <a:ext cx="2974838" cy="909699"/>
              </a:xfrm>
              <a:prstGeom prst="rect">
                <a:avLst/>
              </a:prstGeom>
              <a:blipFill rotWithShape="0">
                <a:blip r:embed="rId4"/>
                <a:stretch>
                  <a:fillRect/>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1471171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121" name="Rectangle 1"/>
          <p:cNvSpPr>
            <a:spLocks noGrp="1" noChangeArrowheads="1"/>
          </p:cNvSpPr>
          <p:nvPr>
            <p:ph type="title" idx="4294967295"/>
          </p:nvPr>
        </p:nvSpPr>
        <p:spPr>
          <a:xfrm>
            <a:off x="1980049" y="273629"/>
            <a:ext cx="8229024" cy="1144921"/>
          </a:xfrm>
          <a:ln/>
        </p:spPr>
        <p:txBody>
          <a:bodyPr vert="horz" lIns="91440" tIns="30176" rIns="91440" bIns="45720" rtlCol="0" anchor="ctr">
            <a:normAutofit/>
          </a:bodyPr>
          <a:lstStyle/>
          <a:p>
            <a:pPr algn="ct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CA" dirty="0">
                <a:solidFill>
                  <a:schemeClr val="bg1"/>
                </a:solidFill>
              </a:rPr>
              <a:t>Quantum compiling</a:t>
            </a:r>
          </a:p>
        </p:txBody>
      </p:sp>
      <p:sp>
        <p:nvSpPr>
          <p:cNvPr id="5122" name="AutoShape 2"/>
          <p:cNvSpPr>
            <a:spLocks noChangeArrowheads="1"/>
          </p:cNvSpPr>
          <p:nvPr/>
        </p:nvSpPr>
        <p:spPr bwMode="auto">
          <a:xfrm rot="16200000">
            <a:off x="2478131" y="3565976"/>
            <a:ext cx="1485543" cy="380200"/>
          </a:xfrm>
          <a:prstGeom prst="leftArrow">
            <a:avLst>
              <a:gd name="adj1" fmla="val 50000"/>
              <a:gd name="adj2" fmla="val 112121"/>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sp>
        <p:nvSpPr>
          <p:cNvPr id="5123" name="AutoShape 3"/>
          <p:cNvSpPr>
            <a:spLocks noChangeArrowheads="1"/>
          </p:cNvSpPr>
          <p:nvPr/>
        </p:nvSpPr>
        <p:spPr bwMode="auto">
          <a:xfrm>
            <a:off x="1104763" y="4573127"/>
            <a:ext cx="4266841" cy="1582860"/>
          </a:xfrm>
          <a:prstGeom prst="roundRect">
            <a:avLst>
              <a:gd name="adj" fmla="val 16667"/>
            </a:avLst>
          </a:prstGeom>
          <a:solidFill>
            <a:srgbClr val="FFCC99"/>
          </a:solidFill>
          <a:ln w="9525" cap="flat">
            <a:solidFill>
              <a:srgbClr val="808080"/>
            </a:solidFill>
            <a:round/>
            <a:headEnd/>
            <a:tailEnd/>
          </a:ln>
          <a:effectLst/>
          <a:extLst/>
        </p:spPr>
        <p:txBody>
          <a:bodyPr wrap="none" lIns="81646" tIns="50425" rIns="81646" bIns="40823" anchor="ctr"/>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algn="ctr"/>
            <a:r>
              <a:rPr lang="en-CA" sz="2800" dirty="0"/>
              <a:t>Quantum computer</a:t>
            </a:r>
          </a:p>
        </p:txBody>
      </p:sp>
      <p:sp>
        <p:nvSpPr>
          <p:cNvPr id="5124" name="AutoShape 4"/>
          <p:cNvSpPr>
            <a:spLocks noChangeArrowheads="1"/>
          </p:cNvSpPr>
          <p:nvPr/>
        </p:nvSpPr>
        <p:spPr bwMode="auto">
          <a:xfrm>
            <a:off x="1104763" y="1344169"/>
            <a:ext cx="4232278" cy="1570038"/>
          </a:xfrm>
          <a:prstGeom prst="roundRect">
            <a:avLst>
              <a:gd name="adj" fmla="val 16667"/>
            </a:avLst>
          </a:prstGeom>
          <a:solidFill>
            <a:srgbClr val="66FF66"/>
          </a:solidFill>
          <a:ln w="9525" cap="flat">
            <a:solidFill>
              <a:srgbClr val="808080"/>
            </a:solidFill>
            <a:round/>
            <a:headEnd/>
            <a:tailEnd/>
          </a:ln>
          <a:effectLst/>
          <a:extLst/>
        </p:spPr>
        <p:txBody>
          <a:bodyPr wrap="none" lIns="81646" tIns="50425" rIns="81646" bIns="40823" anchor="ctr"/>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algn="ctr"/>
            <a:r>
              <a:rPr lang="en-CA" sz="2800" dirty="0"/>
              <a:t>Quantum algorithm</a:t>
            </a:r>
          </a:p>
        </p:txBody>
      </p:sp>
      <p:sp>
        <p:nvSpPr>
          <p:cNvPr id="2" name="Footer Placeholder 1"/>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161859532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Oval 5"/>
          <p:cNvSpPr/>
          <p:nvPr/>
        </p:nvSpPr>
        <p:spPr>
          <a:xfrm>
            <a:off x="1350951" y="1193328"/>
            <a:ext cx="3224463" cy="2318085"/>
          </a:xfrm>
          <a:prstGeom prst="ellipse">
            <a:avLst/>
          </a:prstGeom>
          <a:solidFill>
            <a:schemeClr val="accent2">
              <a:lumMod val="40000"/>
              <a:lumOff val="60000"/>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endParaRPr>
          </a:p>
        </p:txBody>
      </p:sp>
      <p:sp>
        <p:nvSpPr>
          <p:cNvPr id="7" name="Oval 6"/>
          <p:cNvSpPr/>
          <p:nvPr/>
        </p:nvSpPr>
        <p:spPr>
          <a:xfrm>
            <a:off x="3195792" y="1574329"/>
            <a:ext cx="5791200" cy="3874169"/>
          </a:xfrm>
          <a:prstGeom prst="ellipse">
            <a:avLst/>
          </a:prstGeom>
          <a:solidFill>
            <a:schemeClr val="accent1">
              <a:lumMod val="20000"/>
              <a:lumOff val="8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endParaRPr>
          </a:p>
        </p:txBody>
      </p:sp>
      <p:sp>
        <p:nvSpPr>
          <p:cNvPr id="8" name="Oval 7"/>
          <p:cNvSpPr/>
          <p:nvPr/>
        </p:nvSpPr>
        <p:spPr>
          <a:xfrm>
            <a:off x="2578173" y="1574329"/>
            <a:ext cx="1796327" cy="1291391"/>
          </a:xfrm>
          <a:prstGeom prst="ellipse">
            <a:avLst/>
          </a:prstGeom>
          <a:solidFill>
            <a:schemeClr val="accent2">
              <a:lumMod val="60000"/>
              <a:lumOff val="40000"/>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endParaRPr>
          </a:p>
        </p:txBody>
      </p:sp>
      <p:sp>
        <p:nvSpPr>
          <p:cNvPr id="4" name="Title 3"/>
          <p:cNvSpPr>
            <a:spLocks noGrp="1"/>
          </p:cNvSpPr>
          <p:nvPr>
            <p:ph type="title"/>
          </p:nvPr>
        </p:nvSpPr>
        <p:spPr/>
        <p:txBody>
          <a:bodyPr/>
          <a:lstStyle/>
          <a:p>
            <a:r>
              <a:rPr lang="en-US" dirty="0" smtClean="0">
                <a:solidFill>
                  <a:schemeClr val="bg1"/>
                </a:solidFill>
              </a:rPr>
              <a:t>Some problems are hard to solve</a:t>
            </a:r>
            <a:endParaRPr lang="en-US" dirty="0">
              <a:solidFill>
                <a:schemeClr val="bg1"/>
              </a:solidFill>
            </a:endParaRPr>
          </a:p>
        </p:txBody>
      </p:sp>
      <p:sp>
        <p:nvSpPr>
          <p:cNvPr id="20" name="Oval 19"/>
          <p:cNvSpPr/>
          <p:nvPr/>
        </p:nvSpPr>
        <p:spPr>
          <a:xfrm rot="8376642">
            <a:off x="4968412" y="3031337"/>
            <a:ext cx="3469105" cy="1592179"/>
          </a:xfrm>
          <a:prstGeom prst="ellipse">
            <a:avLst/>
          </a:prstGeom>
          <a:solidFill>
            <a:srgbClr val="FFFF00">
              <a:alpha val="5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endParaRPr>
          </a:p>
        </p:txBody>
      </p:sp>
      <p:sp>
        <p:nvSpPr>
          <p:cNvPr id="9" name="Oval 8"/>
          <p:cNvSpPr/>
          <p:nvPr/>
        </p:nvSpPr>
        <p:spPr>
          <a:xfrm rot="1715061">
            <a:off x="3142628" y="3232681"/>
            <a:ext cx="3469105" cy="1592179"/>
          </a:xfrm>
          <a:prstGeom prst="ellipse">
            <a:avLst/>
          </a:prstGeom>
          <a:solidFill>
            <a:schemeClr val="accent6">
              <a:lumMod val="60000"/>
              <a:lumOff val="40000"/>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endParaRPr>
          </a:p>
        </p:txBody>
      </p:sp>
      <p:sp>
        <p:nvSpPr>
          <p:cNvPr id="10" name="Oval 9"/>
          <p:cNvSpPr/>
          <p:nvPr/>
        </p:nvSpPr>
        <p:spPr>
          <a:xfrm>
            <a:off x="5452751" y="4183006"/>
            <a:ext cx="795331" cy="730951"/>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endParaRPr>
          </a:p>
        </p:txBody>
      </p:sp>
      <p:sp>
        <p:nvSpPr>
          <p:cNvPr id="12" name="TextBox 11"/>
          <p:cNvSpPr txBox="1"/>
          <p:nvPr/>
        </p:nvSpPr>
        <p:spPr>
          <a:xfrm>
            <a:off x="2683024" y="1857847"/>
            <a:ext cx="1504514" cy="400110"/>
          </a:xfrm>
          <a:prstGeom prst="rect">
            <a:avLst/>
          </a:prstGeom>
          <a:noFill/>
        </p:spPr>
        <p:txBody>
          <a:bodyPr wrap="none" rtlCol="0">
            <a:spAutoFit/>
          </a:bodyPr>
          <a:lstStyle/>
          <a:p>
            <a:pPr defTabSz="914377"/>
            <a:r>
              <a:rPr lang="en-US" sz="2000" b="1" dirty="0">
                <a:solidFill>
                  <a:prstClr val="black"/>
                </a:solidFill>
              </a:rPr>
              <a:t>QMA-Hard</a:t>
            </a:r>
          </a:p>
        </p:txBody>
      </p:sp>
      <p:sp>
        <p:nvSpPr>
          <p:cNvPr id="13" name="TextBox 12"/>
          <p:cNvSpPr txBox="1"/>
          <p:nvPr/>
        </p:nvSpPr>
        <p:spPr>
          <a:xfrm>
            <a:off x="1518508" y="2352371"/>
            <a:ext cx="1243225" cy="400110"/>
          </a:xfrm>
          <a:prstGeom prst="rect">
            <a:avLst/>
          </a:prstGeom>
          <a:noFill/>
        </p:spPr>
        <p:txBody>
          <a:bodyPr wrap="none" rtlCol="0">
            <a:spAutoFit/>
          </a:bodyPr>
          <a:lstStyle/>
          <a:p>
            <a:pPr defTabSz="914377"/>
            <a:r>
              <a:rPr lang="en-US" sz="2000" b="1" dirty="0">
                <a:solidFill>
                  <a:prstClr val="black"/>
                </a:solidFill>
              </a:rPr>
              <a:t>NP-Hard</a:t>
            </a:r>
          </a:p>
        </p:txBody>
      </p:sp>
      <p:sp>
        <p:nvSpPr>
          <p:cNvPr id="14" name="TextBox 13"/>
          <p:cNvSpPr txBox="1"/>
          <p:nvPr/>
        </p:nvSpPr>
        <p:spPr>
          <a:xfrm>
            <a:off x="5617741" y="1983039"/>
            <a:ext cx="805029" cy="400110"/>
          </a:xfrm>
          <a:prstGeom prst="rect">
            <a:avLst/>
          </a:prstGeom>
          <a:noFill/>
        </p:spPr>
        <p:txBody>
          <a:bodyPr wrap="none" rtlCol="0">
            <a:spAutoFit/>
          </a:bodyPr>
          <a:lstStyle/>
          <a:p>
            <a:pPr defTabSz="914377"/>
            <a:r>
              <a:rPr lang="en-US" sz="2000" b="1" dirty="0">
                <a:solidFill>
                  <a:prstClr val="black"/>
                </a:solidFill>
              </a:rPr>
              <a:t>QMA</a:t>
            </a:r>
          </a:p>
        </p:txBody>
      </p:sp>
      <p:sp>
        <p:nvSpPr>
          <p:cNvPr id="15" name="TextBox 14"/>
          <p:cNvSpPr txBox="1"/>
          <p:nvPr/>
        </p:nvSpPr>
        <p:spPr>
          <a:xfrm>
            <a:off x="6958786" y="2859431"/>
            <a:ext cx="870229" cy="400110"/>
          </a:xfrm>
          <a:prstGeom prst="rect">
            <a:avLst/>
          </a:prstGeom>
          <a:noFill/>
        </p:spPr>
        <p:txBody>
          <a:bodyPr wrap="square" rtlCol="0">
            <a:spAutoFit/>
          </a:bodyPr>
          <a:lstStyle/>
          <a:p>
            <a:pPr defTabSz="914377"/>
            <a:r>
              <a:rPr lang="en-US" sz="2000" b="1" dirty="0">
                <a:solidFill>
                  <a:prstClr val="black"/>
                </a:solidFill>
              </a:rPr>
              <a:t>BQP</a:t>
            </a:r>
          </a:p>
        </p:txBody>
      </p:sp>
      <p:sp>
        <p:nvSpPr>
          <p:cNvPr id="16" name="TextBox 15"/>
          <p:cNvSpPr txBox="1"/>
          <p:nvPr/>
        </p:nvSpPr>
        <p:spPr>
          <a:xfrm>
            <a:off x="4081446" y="3559151"/>
            <a:ext cx="543739" cy="400110"/>
          </a:xfrm>
          <a:prstGeom prst="rect">
            <a:avLst/>
          </a:prstGeom>
          <a:noFill/>
        </p:spPr>
        <p:txBody>
          <a:bodyPr wrap="none" rtlCol="0">
            <a:spAutoFit/>
          </a:bodyPr>
          <a:lstStyle/>
          <a:p>
            <a:pPr defTabSz="914377"/>
            <a:r>
              <a:rPr lang="en-US" sz="2000" b="1" dirty="0">
                <a:solidFill>
                  <a:prstClr val="black"/>
                </a:solidFill>
              </a:rPr>
              <a:t>NP</a:t>
            </a:r>
          </a:p>
        </p:txBody>
      </p:sp>
      <p:sp>
        <p:nvSpPr>
          <p:cNvPr id="17" name="TextBox 16"/>
          <p:cNvSpPr txBox="1"/>
          <p:nvPr/>
        </p:nvSpPr>
        <p:spPr>
          <a:xfrm>
            <a:off x="5698771" y="4363816"/>
            <a:ext cx="341760" cy="400110"/>
          </a:xfrm>
          <a:prstGeom prst="rect">
            <a:avLst/>
          </a:prstGeom>
          <a:noFill/>
        </p:spPr>
        <p:txBody>
          <a:bodyPr wrap="none" rtlCol="0">
            <a:spAutoFit/>
          </a:bodyPr>
          <a:lstStyle/>
          <a:p>
            <a:pPr defTabSz="914377"/>
            <a:r>
              <a:rPr lang="en-US" sz="2000" b="1" dirty="0">
                <a:solidFill>
                  <a:prstClr val="black"/>
                </a:solidFill>
              </a:rPr>
              <a:t>P</a:t>
            </a:r>
          </a:p>
        </p:txBody>
      </p:sp>
      <p:sp>
        <p:nvSpPr>
          <p:cNvPr id="18" name="5-Point Star 17"/>
          <p:cNvSpPr/>
          <p:nvPr/>
        </p:nvSpPr>
        <p:spPr>
          <a:xfrm>
            <a:off x="6781204" y="3511413"/>
            <a:ext cx="301904" cy="316015"/>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endParaRPr>
          </a:p>
        </p:txBody>
      </p:sp>
      <p:sp>
        <p:nvSpPr>
          <p:cNvPr id="19" name="5-Point Star 18"/>
          <p:cNvSpPr/>
          <p:nvPr/>
        </p:nvSpPr>
        <p:spPr>
          <a:xfrm>
            <a:off x="5619717" y="3816074"/>
            <a:ext cx="301904" cy="316015"/>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endParaRPr>
          </a:p>
        </p:txBody>
      </p:sp>
      <p:sp>
        <p:nvSpPr>
          <p:cNvPr id="2" name="Rectangle 1"/>
          <p:cNvSpPr/>
          <p:nvPr/>
        </p:nvSpPr>
        <p:spPr>
          <a:xfrm>
            <a:off x="466354" y="5286381"/>
            <a:ext cx="11557263" cy="954107"/>
          </a:xfrm>
          <a:prstGeom prst="rect">
            <a:avLst/>
          </a:prstGeom>
        </p:spPr>
        <p:txBody>
          <a:bodyPr wrap="square">
            <a:spAutoFit/>
          </a:bodyPr>
          <a:lstStyle/>
          <a:p>
            <a:pPr defTabSz="914377"/>
            <a:r>
              <a:rPr lang="en-US" sz="2800" b="1" dirty="0">
                <a:solidFill>
                  <a:prstClr val="white"/>
                </a:solidFill>
              </a:rPr>
              <a:t>An Ultimate Goal:</a:t>
            </a:r>
            <a:endParaRPr lang="en-US" sz="2800" dirty="0">
              <a:solidFill>
                <a:prstClr val="white"/>
              </a:solidFill>
            </a:endParaRPr>
          </a:p>
          <a:p>
            <a:pPr defTabSz="914377"/>
            <a:r>
              <a:rPr lang="en-US" sz="2800" dirty="0">
                <a:solidFill>
                  <a:prstClr val="white"/>
                </a:solidFill>
              </a:rPr>
              <a:t>	Develop quantum algorithms whose complexity lies in BQP\P</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6746" y="3692094"/>
            <a:ext cx="1740045" cy="1454367"/>
          </a:xfrm>
          <a:prstGeom prst="rect">
            <a:avLst/>
          </a:prstGeom>
          <a:ln w="127000" cap="sq">
            <a:solidFill>
              <a:srgbClr val="00B0F0"/>
            </a:solidFill>
            <a:miter lim="800000"/>
          </a:ln>
          <a:effectLst>
            <a:outerShdw blurRad="57150" dist="50800" dir="2700000" algn="tl" rotWithShape="0">
              <a:srgbClr val="000000">
                <a:alpha val="40000"/>
              </a:srgbClr>
            </a:outerShdw>
          </a:effectLst>
        </p:spPr>
      </p:pic>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328684" y="1621189"/>
            <a:ext cx="1675753" cy="1404000"/>
          </a:xfrm>
          <a:prstGeom prst="rect">
            <a:avLst/>
          </a:prstGeom>
          <a:ln w="127000" cap="sq">
            <a:solidFill>
              <a:srgbClr val="FF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20531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20" grpId="0" animBg="1"/>
      <p:bldP spid="9" grpId="0" animBg="1"/>
      <p:bldP spid="10" grpId="0" animBg="1"/>
      <p:bldP spid="12" grpId="0"/>
      <p:bldP spid="13" grpId="0"/>
      <p:bldP spid="14" grpId="0"/>
      <p:bldP spid="15" grpId="0"/>
      <p:bldP spid="16" grpId="0"/>
      <p:bldP spid="17" grpId="0"/>
      <p:bldP spid="18" grpId="0" animBg="1"/>
      <p:bldP spid="19" grpId="0" animBg="1"/>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121" name="Rectangle 1"/>
          <p:cNvSpPr>
            <a:spLocks noGrp="1" noChangeArrowheads="1"/>
          </p:cNvSpPr>
          <p:nvPr>
            <p:ph type="title" idx="4294967295"/>
          </p:nvPr>
        </p:nvSpPr>
        <p:spPr>
          <a:xfrm>
            <a:off x="1980049" y="273629"/>
            <a:ext cx="8229024" cy="1144921"/>
          </a:xfrm>
          <a:ln/>
        </p:spPr>
        <p:txBody>
          <a:bodyPr vert="horz" lIns="91440" tIns="30176" rIns="91440" bIns="45720" rtlCol="0" anchor="ctr">
            <a:normAutofit/>
          </a:bodyPr>
          <a:lstStyle/>
          <a:p>
            <a:pPr algn="ct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CA" dirty="0">
                <a:solidFill>
                  <a:schemeClr val="bg1"/>
                </a:solidFill>
              </a:rPr>
              <a:t>Quantum compiling</a:t>
            </a:r>
          </a:p>
        </p:txBody>
      </p:sp>
      <p:sp>
        <p:nvSpPr>
          <p:cNvPr id="5122" name="AutoShape 2"/>
          <p:cNvSpPr>
            <a:spLocks noChangeArrowheads="1"/>
          </p:cNvSpPr>
          <p:nvPr/>
        </p:nvSpPr>
        <p:spPr bwMode="auto">
          <a:xfrm rot="16200000">
            <a:off x="2478131" y="3565976"/>
            <a:ext cx="1485543" cy="380200"/>
          </a:xfrm>
          <a:prstGeom prst="leftArrow">
            <a:avLst>
              <a:gd name="adj1" fmla="val 50000"/>
              <a:gd name="adj2" fmla="val 112121"/>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sp>
        <p:nvSpPr>
          <p:cNvPr id="5123" name="AutoShape 3"/>
          <p:cNvSpPr>
            <a:spLocks noChangeArrowheads="1"/>
          </p:cNvSpPr>
          <p:nvPr/>
        </p:nvSpPr>
        <p:spPr bwMode="auto">
          <a:xfrm>
            <a:off x="1104763" y="4573127"/>
            <a:ext cx="4266841" cy="1582860"/>
          </a:xfrm>
          <a:prstGeom prst="roundRect">
            <a:avLst>
              <a:gd name="adj" fmla="val 16667"/>
            </a:avLst>
          </a:prstGeom>
          <a:solidFill>
            <a:srgbClr val="FFCC99"/>
          </a:solidFill>
          <a:ln w="9525" cap="flat">
            <a:solidFill>
              <a:srgbClr val="808080"/>
            </a:solidFill>
            <a:round/>
            <a:headEnd/>
            <a:tailEnd/>
          </a:ln>
          <a:effectLst/>
          <a:extLst/>
        </p:spPr>
        <p:txBody>
          <a:bodyPr wrap="none" lIns="81646" tIns="50425" rIns="81646" bIns="40823" anchor="ctr"/>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algn="ctr"/>
            <a:r>
              <a:rPr lang="en-CA" sz="2800" dirty="0"/>
              <a:t>Quantum computer</a:t>
            </a:r>
          </a:p>
        </p:txBody>
      </p:sp>
      <p:sp>
        <p:nvSpPr>
          <p:cNvPr id="5124" name="AutoShape 4"/>
          <p:cNvSpPr>
            <a:spLocks noChangeArrowheads="1"/>
          </p:cNvSpPr>
          <p:nvPr/>
        </p:nvSpPr>
        <p:spPr bwMode="auto">
          <a:xfrm>
            <a:off x="1104763" y="1344169"/>
            <a:ext cx="4232278" cy="1570038"/>
          </a:xfrm>
          <a:prstGeom prst="roundRect">
            <a:avLst>
              <a:gd name="adj" fmla="val 16667"/>
            </a:avLst>
          </a:prstGeom>
          <a:solidFill>
            <a:srgbClr val="66FF66"/>
          </a:solidFill>
          <a:ln w="9525" cap="flat">
            <a:solidFill>
              <a:srgbClr val="808080"/>
            </a:solidFill>
            <a:round/>
            <a:headEnd/>
            <a:tailEnd/>
          </a:ln>
          <a:effectLst/>
          <a:extLst/>
        </p:spPr>
        <p:txBody>
          <a:bodyPr wrap="none" lIns="81646" tIns="50425" rIns="81646" bIns="40823" anchor="ctr"/>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algn="ctr"/>
            <a:r>
              <a:rPr lang="en-CA" sz="2800" dirty="0"/>
              <a:t>Quantum algorithm</a:t>
            </a:r>
          </a:p>
        </p:txBody>
      </p:sp>
      <p:sp>
        <p:nvSpPr>
          <p:cNvPr id="6" name="AutoShape 4"/>
          <p:cNvSpPr>
            <a:spLocks noChangeArrowheads="1"/>
          </p:cNvSpPr>
          <p:nvPr/>
        </p:nvSpPr>
        <p:spPr bwMode="auto">
          <a:xfrm>
            <a:off x="6525165" y="4573127"/>
            <a:ext cx="4266841" cy="1582860"/>
          </a:xfrm>
          <a:prstGeom prst="roundRect">
            <a:avLst>
              <a:gd name="adj" fmla="val 16667"/>
            </a:avLst>
          </a:prstGeom>
          <a:solidFill>
            <a:schemeClr val="bg1"/>
          </a:solidFill>
          <a:ln w="9525" cap="flat">
            <a:solidFill>
              <a:srgbClr val="808080"/>
            </a:solidFill>
            <a:round/>
            <a:headEnd/>
            <a:tailEnd/>
          </a:ln>
          <a:effectLst/>
          <a:extLst/>
        </p:spPr>
        <p:txBody>
          <a:bodyPr wrap="none" lIns="81646" tIns="50425" rIns="81646" bIns="40823" anchor="ctr"/>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algn="ctr"/>
            <a:r>
              <a:rPr lang="en-CA" sz="2800" dirty="0"/>
              <a:t>Error correction</a:t>
            </a:r>
          </a:p>
          <a:p>
            <a:pPr algn="ctr"/>
            <a:endParaRPr lang="en-CA" sz="1270" dirty="0"/>
          </a:p>
          <a:p>
            <a:pPr algn="ctr"/>
            <a:endParaRPr lang="en-CA" sz="1270" dirty="0"/>
          </a:p>
        </p:txBody>
      </p:sp>
      <p:sp>
        <p:nvSpPr>
          <p:cNvPr id="7" name="AutoShape 5"/>
          <p:cNvSpPr>
            <a:spLocks noChangeArrowheads="1"/>
          </p:cNvSpPr>
          <p:nvPr/>
        </p:nvSpPr>
        <p:spPr bwMode="auto">
          <a:xfrm>
            <a:off x="5521380" y="5160590"/>
            <a:ext cx="833700" cy="567765"/>
          </a:xfrm>
          <a:prstGeom prst="leftArrow">
            <a:avLst>
              <a:gd name="adj1" fmla="val 50000"/>
              <a:gd name="adj2" fmla="val 54545"/>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grpSp>
        <p:nvGrpSpPr>
          <p:cNvPr id="12" name="Group 6"/>
          <p:cNvGrpSpPr>
            <a:grpSpLocks/>
          </p:cNvGrpSpPr>
          <p:nvPr/>
        </p:nvGrpSpPr>
        <p:grpSpPr bwMode="auto">
          <a:xfrm>
            <a:off x="8128175" y="5532494"/>
            <a:ext cx="914496" cy="391721"/>
            <a:chOff x="4112" y="3810"/>
            <a:chExt cx="635" cy="272"/>
          </a:xfrm>
        </p:grpSpPr>
        <p:grpSp>
          <p:nvGrpSpPr>
            <p:cNvPr id="13" name="Group 7"/>
            <p:cNvGrpSpPr>
              <a:grpSpLocks/>
            </p:cNvGrpSpPr>
            <p:nvPr/>
          </p:nvGrpSpPr>
          <p:grpSpPr bwMode="auto">
            <a:xfrm>
              <a:off x="4261" y="3865"/>
              <a:ext cx="82" cy="183"/>
              <a:chOff x="4261" y="3865"/>
              <a:chExt cx="82" cy="183"/>
            </a:xfrm>
          </p:grpSpPr>
          <p:sp>
            <p:nvSpPr>
              <p:cNvPr id="15" name="Oval 8"/>
              <p:cNvSpPr>
                <a:spLocks noChangeArrowheads="1"/>
              </p:cNvSpPr>
              <p:nvPr/>
            </p:nvSpPr>
            <p:spPr bwMode="auto">
              <a:xfrm>
                <a:off x="4279" y="3865"/>
                <a:ext cx="47" cy="47"/>
              </a:xfrm>
              <a:prstGeom prst="ellipse">
                <a:avLst/>
              </a:prstGeom>
              <a:solidFill>
                <a:srgbClr val="00000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16" name="AutoShape 9"/>
              <p:cNvCxnSpPr>
                <a:cxnSpLocks noChangeShapeType="1"/>
                <a:stCxn id="15" idx="4"/>
                <a:endCxn id="17" idx="4"/>
              </p:cNvCxnSpPr>
              <p:nvPr/>
            </p:nvCxnSpPr>
            <p:spPr bwMode="auto">
              <a:xfrm>
                <a:off x="4303" y="3913"/>
                <a:ext cx="0" cy="135"/>
              </a:xfrm>
              <a:prstGeom prst="straightConnector1">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 name="Oval 10"/>
              <p:cNvSpPr>
                <a:spLocks noChangeArrowheads="1"/>
              </p:cNvSpPr>
              <p:nvPr/>
            </p:nvSpPr>
            <p:spPr bwMode="auto">
              <a:xfrm>
                <a:off x="4261" y="3966"/>
                <a:ext cx="82" cy="82"/>
              </a:xfrm>
              <a:prstGeom prst="ellipse">
                <a:avLst/>
              </a:prstGeom>
              <a:noFill/>
              <a:ln w="720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18" name="AutoShape 11"/>
              <p:cNvCxnSpPr>
                <a:cxnSpLocks noChangeShapeType="1"/>
                <a:stCxn id="17" idx="2"/>
                <a:endCxn id="17" idx="6"/>
              </p:cNvCxnSpPr>
              <p:nvPr/>
            </p:nvCxnSpPr>
            <p:spPr bwMode="auto">
              <a:xfrm>
                <a:off x="4261" y="4007"/>
                <a:ext cx="82" cy="0"/>
              </a:xfrm>
              <a:prstGeom prst="straightConnector1">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4" name="Text Box 12"/>
            <p:cNvSpPr txBox="1">
              <a:spLocks noChangeArrowheads="1"/>
            </p:cNvSpPr>
            <p:nvPr/>
          </p:nvSpPr>
          <p:spPr bwMode="auto">
            <a:xfrm>
              <a:off x="4112" y="3810"/>
              <a:ext cx="635"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7283" rIns="81646" bIns="40823"/>
            <a:lstStyle>
              <a:lvl1pPr>
                <a:tabLst>
                  <a:tab pos="449263" algn="l"/>
                  <a:tab pos="898525"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9pPr>
            </a:lstStyle>
            <a:p>
              <a:r>
                <a:rPr lang="en-CA" sz="2177" dirty="0"/>
                <a:t>{</a:t>
              </a:r>
              <a:r>
                <a:rPr lang="en-CA" sz="1633" dirty="0"/>
                <a:t>   ,</a:t>
              </a:r>
              <a:r>
                <a:rPr lang="en-CA" sz="1633" i="1" dirty="0"/>
                <a:t>H</a:t>
              </a:r>
              <a:r>
                <a:rPr lang="en-CA" sz="1633" dirty="0"/>
                <a:t>,</a:t>
              </a:r>
              <a:r>
                <a:rPr lang="en-CA" sz="1633" i="1" dirty="0"/>
                <a:t>T</a:t>
              </a:r>
              <a:r>
                <a:rPr lang="en-CA" sz="2177" dirty="0"/>
                <a:t>}</a:t>
              </a:r>
            </a:p>
          </p:txBody>
        </p:sp>
      </p:grpSp>
      <p:sp>
        <p:nvSpPr>
          <p:cNvPr id="2" name="Footer Placeholder 1"/>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346267404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121" name="Rectangle 1"/>
          <p:cNvSpPr>
            <a:spLocks noGrp="1" noChangeArrowheads="1"/>
          </p:cNvSpPr>
          <p:nvPr>
            <p:ph type="title" idx="4294967295"/>
          </p:nvPr>
        </p:nvSpPr>
        <p:spPr>
          <a:xfrm>
            <a:off x="1980049" y="273629"/>
            <a:ext cx="8229024" cy="1144921"/>
          </a:xfrm>
          <a:ln/>
        </p:spPr>
        <p:txBody>
          <a:bodyPr vert="horz" lIns="91440" tIns="30176" rIns="91440" bIns="45720" rtlCol="0" anchor="ctr">
            <a:normAutofit/>
          </a:bodyPr>
          <a:lstStyle/>
          <a:p>
            <a:pPr algn="ct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CA" dirty="0">
                <a:solidFill>
                  <a:schemeClr val="bg1"/>
                </a:solidFill>
              </a:rPr>
              <a:t>Quantum compiling</a:t>
            </a:r>
          </a:p>
        </p:txBody>
      </p:sp>
      <p:sp>
        <p:nvSpPr>
          <p:cNvPr id="5122" name="AutoShape 2"/>
          <p:cNvSpPr>
            <a:spLocks noChangeArrowheads="1"/>
          </p:cNvSpPr>
          <p:nvPr/>
        </p:nvSpPr>
        <p:spPr bwMode="auto">
          <a:xfrm rot="16200000">
            <a:off x="2478131" y="3565976"/>
            <a:ext cx="1485543" cy="380200"/>
          </a:xfrm>
          <a:prstGeom prst="leftArrow">
            <a:avLst>
              <a:gd name="adj1" fmla="val 50000"/>
              <a:gd name="adj2" fmla="val 112121"/>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sp>
        <p:nvSpPr>
          <p:cNvPr id="5123" name="AutoShape 3"/>
          <p:cNvSpPr>
            <a:spLocks noChangeArrowheads="1"/>
          </p:cNvSpPr>
          <p:nvPr/>
        </p:nvSpPr>
        <p:spPr bwMode="auto">
          <a:xfrm>
            <a:off x="1104763" y="4573127"/>
            <a:ext cx="4266841" cy="1582860"/>
          </a:xfrm>
          <a:prstGeom prst="roundRect">
            <a:avLst>
              <a:gd name="adj" fmla="val 16667"/>
            </a:avLst>
          </a:prstGeom>
          <a:solidFill>
            <a:srgbClr val="FFCC99"/>
          </a:solidFill>
          <a:ln w="9525" cap="flat">
            <a:solidFill>
              <a:srgbClr val="808080"/>
            </a:solidFill>
            <a:round/>
            <a:headEnd/>
            <a:tailEnd/>
          </a:ln>
          <a:effectLst/>
          <a:extLst/>
        </p:spPr>
        <p:txBody>
          <a:bodyPr wrap="none" lIns="81646" tIns="50425" rIns="81646" bIns="40823" anchor="ctr"/>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algn="ctr"/>
            <a:r>
              <a:rPr lang="en-CA" sz="2800" dirty="0"/>
              <a:t>Quantum computer</a:t>
            </a:r>
          </a:p>
        </p:txBody>
      </p:sp>
      <p:sp>
        <p:nvSpPr>
          <p:cNvPr id="5124" name="AutoShape 4"/>
          <p:cNvSpPr>
            <a:spLocks noChangeArrowheads="1"/>
          </p:cNvSpPr>
          <p:nvPr/>
        </p:nvSpPr>
        <p:spPr bwMode="auto">
          <a:xfrm>
            <a:off x="1104763" y="1344169"/>
            <a:ext cx="4232278" cy="1570038"/>
          </a:xfrm>
          <a:prstGeom prst="roundRect">
            <a:avLst>
              <a:gd name="adj" fmla="val 16667"/>
            </a:avLst>
          </a:prstGeom>
          <a:solidFill>
            <a:srgbClr val="66FF66"/>
          </a:solidFill>
          <a:ln w="9525" cap="flat">
            <a:solidFill>
              <a:srgbClr val="808080"/>
            </a:solidFill>
            <a:round/>
            <a:headEnd/>
            <a:tailEnd/>
          </a:ln>
          <a:effectLst/>
          <a:extLst/>
        </p:spPr>
        <p:txBody>
          <a:bodyPr wrap="none" lIns="81646" tIns="50425" rIns="81646" bIns="40823" anchor="ctr"/>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algn="ctr"/>
            <a:r>
              <a:rPr lang="en-CA" sz="2800" dirty="0"/>
              <a:t>Quantum algorithm</a:t>
            </a:r>
          </a:p>
        </p:txBody>
      </p:sp>
      <p:sp>
        <p:nvSpPr>
          <p:cNvPr id="6" name="AutoShape 4"/>
          <p:cNvSpPr>
            <a:spLocks noChangeArrowheads="1"/>
          </p:cNvSpPr>
          <p:nvPr/>
        </p:nvSpPr>
        <p:spPr bwMode="auto">
          <a:xfrm>
            <a:off x="6525165" y="4573127"/>
            <a:ext cx="4266841" cy="1582860"/>
          </a:xfrm>
          <a:prstGeom prst="roundRect">
            <a:avLst>
              <a:gd name="adj" fmla="val 16667"/>
            </a:avLst>
          </a:prstGeom>
          <a:solidFill>
            <a:schemeClr val="bg1"/>
          </a:solidFill>
          <a:ln w="9525" cap="flat">
            <a:solidFill>
              <a:srgbClr val="808080"/>
            </a:solidFill>
            <a:round/>
            <a:headEnd/>
            <a:tailEnd/>
          </a:ln>
          <a:effectLst/>
          <a:extLst/>
        </p:spPr>
        <p:txBody>
          <a:bodyPr wrap="none" lIns="81646" tIns="50425" rIns="81646" bIns="40823" anchor="ctr"/>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algn="ctr"/>
            <a:r>
              <a:rPr lang="en-CA" sz="2800" dirty="0"/>
              <a:t>Error correction</a:t>
            </a:r>
          </a:p>
          <a:p>
            <a:pPr algn="ctr"/>
            <a:endParaRPr lang="en-CA" sz="1270" dirty="0"/>
          </a:p>
          <a:p>
            <a:pPr algn="ctr"/>
            <a:endParaRPr lang="en-CA" sz="1270" dirty="0"/>
          </a:p>
        </p:txBody>
      </p:sp>
      <p:sp>
        <p:nvSpPr>
          <p:cNvPr id="7" name="AutoShape 5"/>
          <p:cNvSpPr>
            <a:spLocks noChangeArrowheads="1"/>
          </p:cNvSpPr>
          <p:nvPr/>
        </p:nvSpPr>
        <p:spPr bwMode="auto">
          <a:xfrm>
            <a:off x="5521380" y="5160590"/>
            <a:ext cx="833700" cy="567765"/>
          </a:xfrm>
          <a:prstGeom prst="leftArrow">
            <a:avLst>
              <a:gd name="adj1" fmla="val 50000"/>
              <a:gd name="adj2" fmla="val 54545"/>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grpSp>
        <p:nvGrpSpPr>
          <p:cNvPr id="19" name="Group 6"/>
          <p:cNvGrpSpPr>
            <a:grpSpLocks/>
          </p:cNvGrpSpPr>
          <p:nvPr/>
        </p:nvGrpSpPr>
        <p:grpSpPr bwMode="auto">
          <a:xfrm>
            <a:off x="6525165" y="1325579"/>
            <a:ext cx="4266841" cy="1670259"/>
            <a:chOff x="3456" y="1205"/>
            <a:chExt cx="1983" cy="735"/>
          </a:xfrm>
          <a:solidFill>
            <a:schemeClr val="bg1"/>
          </a:solidFill>
        </p:grpSpPr>
        <p:sp>
          <p:nvSpPr>
            <p:cNvPr id="20" name="AutoShape 7"/>
            <p:cNvSpPr>
              <a:spLocks noChangeArrowheads="1"/>
            </p:cNvSpPr>
            <p:nvPr/>
          </p:nvSpPr>
          <p:spPr bwMode="auto">
            <a:xfrm>
              <a:off x="3456" y="1205"/>
              <a:ext cx="1983" cy="735"/>
            </a:xfrm>
            <a:prstGeom prst="roundRect">
              <a:avLst>
                <a:gd name="adj" fmla="val 16667"/>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grpSp>
          <p:nvGrpSpPr>
            <p:cNvPr id="21" name="Group 8"/>
            <p:cNvGrpSpPr>
              <a:grpSpLocks/>
            </p:cNvGrpSpPr>
            <p:nvPr/>
          </p:nvGrpSpPr>
          <p:grpSpPr bwMode="auto">
            <a:xfrm>
              <a:off x="3559" y="1285"/>
              <a:ext cx="1777" cy="575"/>
              <a:chOff x="3559" y="1285"/>
              <a:chExt cx="1777" cy="575"/>
            </a:xfrm>
            <a:grpFill/>
          </p:grpSpPr>
          <p:sp>
            <p:nvSpPr>
              <p:cNvPr id="22" name="Line 9"/>
              <p:cNvSpPr>
                <a:spLocks noChangeShapeType="1"/>
              </p:cNvSpPr>
              <p:nvPr/>
            </p:nvSpPr>
            <p:spPr bwMode="auto">
              <a:xfrm>
                <a:off x="3567" y="1382"/>
                <a:ext cx="1766" cy="0"/>
              </a:xfrm>
              <a:prstGeom prst="lin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633">
                  <a:solidFill>
                    <a:prstClr val="black"/>
                  </a:solidFill>
                </a:endParaRPr>
              </a:p>
            </p:txBody>
          </p:sp>
          <p:sp>
            <p:nvSpPr>
              <p:cNvPr id="23" name="Line 10"/>
              <p:cNvSpPr>
                <a:spLocks noChangeShapeType="1"/>
              </p:cNvSpPr>
              <p:nvPr/>
            </p:nvSpPr>
            <p:spPr bwMode="auto">
              <a:xfrm>
                <a:off x="3562" y="1568"/>
                <a:ext cx="1774" cy="0"/>
              </a:xfrm>
              <a:prstGeom prst="lin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633">
                  <a:solidFill>
                    <a:prstClr val="black"/>
                  </a:solidFill>
                </a:endParaRPr>
              </a:p>
            </p:txBody>
          </p:sp>
          <p:sp>
            <p:nvSpPr>
              <p:cNvPr id="24" name="Oval 11"/>
              <p:cNvSpPr>
                <a:spLocks noChangeArrowheads="1"/>
              </p:cNvSpPr>
              <p:nvPr/>
            </p:nvSpPr>
            <p:spPr bwMode="auto">
              <a:xfrm>
                <a:off x="3995" y="1358"/>
                <a:ext cx="47" cy="47"/>
              </a:xfrm>
              <a:prstGeom prst="ellips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25" name="AutoShape 12"/>
              <p:cNvCxnSpPr>
                <a:cxnSpLocks noChangeShapeType="1"/>
                <a:stCxn id="24" idx="4"/>
                <a:endCxn id="28" idx="4"/>
              </p:cNvCxnSpPr>
              <p:nvPr/>
            </p:nvCxnSpPr>
            <p:spPr bwMode="auto">
              <a:xfrm>
                <a:off x="4019" y="1406"/>
                <a:ext cx="0" cy="203"/>
              </a:xfrm>
              <a:prstGeom prst="straightConnector1">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6" name="Oval 13"/>
              <p:cNvSpPr>
                <a:spLocks noChangeArrowheads="1"/>
              </p:cNvSpPr>
              <p:nvPr/>
            </p:nvSpPr>
            <p:spPr bwMode="auto">
              <a:xfrm>
                <a:off x="4845" y="1358"/>
                <a:ext cx="47" cy="47"/>
              </a:xfrm>
              <a:prstGeom prst="ellips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27" name="AutoShape 14"/>
              <p:cNvCxnSpPr>
                <a:cxnSpLocks noChangeShapeType="1"/>
                <a:stCxn id="26" idx="4"/>
                <a:endCxn id="29" idx="4"/>
              </p:cNvCxnSpPr>
              <p:nvPr/>
            </p:nvCxnSpPr>
            <p:spPr bwMode="auto">
              <a:xfrm>
                <a:off x="4869" y="1406"/>
                <a:ext cx="0" cy="203"/>
              </a:xfrm>
              <a:prstGeom prst="straightConnector1">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8" name="Oval 15"/>
              <p:cNvSpPr>
                <a:spLocks noChangeArrowheads="1"/>
              </p:cNvSpPr>
              <p:nvPr/>
            </p:nvSpPr>
            <p:spPr bwMode="auto">
              <a:xfrm>
                <a:off x="3977" y="1526"/>
                <a:ext cx="82" cy="82"/>
              </a:xfrm>
              <a:prstGeom prst="ellipse">
                <a:avLst/>
              </a:prstGeom>
              <a:grpFill/>
              <a:ln w="72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sp>
            <p:nvSpPr>
              <p:cNvPr id="29" name="Oval 16"/>
              <p:cNvSpPr>
                <a:spLocks noChangeArrowheads="1"/>
              </p:cNvSpPr>
              <p:nvPr/>
            </p:nvSpPr>
            <p:spPr bwMode="auto">
              <a:xfrm>
                <a:off x="4829" y="1526"/>
                <a:ext cx="82" cy="82"/>
              </a:xfrm>
              <a:prstGeom prst="ellipse">
                <a:avLst/>
              </a:prstGeom>
              <a:grpFill/>
              <a:ln w="72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sp>
            <p:nvSpPr>
              <p:cNvPr id="30" name="Line 17"/>
              <p:cNvSpPr>
                <a:spLocks noChangeShapeType="1"/>
              </p:cNvSpPr>
              <p:nvPr/>
            </p:nvSpPr>
            <p:spPr bwMode="auto">
              <a:xfrm>
                <a:off x="3559" y="1750"/>
                <a:ext cx="1777" cy="0"/>
              </a:xfrm>
              <a:prstGeom prst="lin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633">
                  <a:solidFill>
                    <a:prstClr val="black"/>
                  </a:solidFill>
                </a:endParaRPr>
              </a:p>
            </p:txBody>
          </p:sp>
          <p:sp>
            <p:nvSpPr>
              <p:cNvPr id="31" name="Oval 18"/>
              <p:cNvSpPr>
                <a:spLocks noChangeArrowheads="1"/>
              </p:cNvSpPr>
              <p:nvPr/>
            </p:nvSpPr>
            <p:spPr bwMode="auto">
              <a:xfrm>
                <a:off x="4142" y="1542"/>
                <a:ext cx="47" cy="47"/>
              </a:xfrm>
              <a:prstGeom prst="ellips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32" name="AutoShape 19"/>
              <p:cNvCxnSpPr>
                <a:cxnSpLocks noChangeShapeType="1"/>
                <a:stCxn id="31" idx="4"/>
                <a:endCxn id="33" idx="4"/>
              </p:cNvCxnSpPr>
              <p:nvPr/>
            </p:nvCxnSpPr>
            <p:spPr bwMode="auto">
              <a:xfrm>
                <a:off x="4166" y="1590"/>
                <a:ext cx="0" cy="203"/>
              </a:xfrm>
              <a:prstGeom prst="straightConnector1">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3" name="Oval 20"/>
              <p:cNvSpPr>
                <a:spLocks noChangeArrowheads="1"/>
              </p:cNvSpPr>
              <p:nvPr/>
            </p:nvSpPr>
            <p:spPr bwMode="auto">
              <a:xfrm>
                <a:off x="4124" y="1711"/>
                <a:ext cx="82" cy="82"/>
              </a:xfrm>
              <a:prstGeom prst="ellipse">
                <a:avLst/>
              </a:prstGeom>
              <a:grpFill/>
              <a:ln w="72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grpSp>
            <p:nvGrpSpPr>
              <p:cNvPr id="34" name="Group 21"/>
              <p:cNvGrpSpPr>
                <a:grpSpLocks/>
              </p:cNvGrpSpPr>
              <p:nvPr/>
            </p:nvGrpSpPr>
            <p:grpSpPr bwMode="auto">
              <a:xfrm>
                <a:off x="3654" y="1647"/>
                <a:ext cx="258" cy="213"/>
                <a:chOff x="3654" y="1647"/>
                <a:chExt cx="258" cy="213"/>
              </a:xfrm>
              <a:grpFill/>
            </p:grpSpPr>
            <p:sp>
              <p:nvSpPr>
                <p:cNvPr id="47" name="Rectangle 22"/>
                <p:cNvSpPr>
                  <a:spLocks noChangeArrowheads="1"/>
                </p:cNvSpPr>
                <p:nvPr/>
              </p:nvSpPr>
              <p:spPr bwMode="auto">
                <a:xfrm>
                  <a:off x="3654" y="1647"/>
                  <a:ext cx="258" cy="213"/>
                </a:xfrm>
                <a:prstGeom prst="rect">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pic>
              <p:nvPicPr>
                <p:cNvPr id="48"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0" y="1664"/>
                  <a:ext cx="178" cy="180"/>
                </a:xfrm>
                <a:prstGeom prst="rect">
                  <a:avLst/>
                </a:pr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35" name="Oval 24"/>
              <p:cNvSpPr>
                <a:spLocks noChangeArrowheads="1"/>
              </p:cNvSpPr>
              <p:nvPr/>
            </p:nvSpPr>
            <p:spPr bwMode="auto">
              <a:xfrm>
                <a:off x="4686" y="1542"/>
                <a:ext cx="47" cy="47"/>
              </a:xfrm>
              <a:prstGeom prst="ellips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36" name="AutoShape 25"/>
              <p:cNvCxnSpPr>
                <a:cxnSpLocks noChangeShapeType="1"/>
                <a:stCxn id="35" idx="4"/>
                <a:endCxn id="37" idx="4"/>
              </p:cNvCxnSpPr>
              <p:nvPr/>
            </p:nvCxnSpPr>
            <p:spPr bwMode="auto">
              <a:xfrm>
                <a:off x="4710" y="1590"/>
                <a:ext cx="0" cy="203"/>
              </a:xfrm>
              <a:prstGeom prst="straightConnector1">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7" name="Oval 26"/>
              <p:cNvSpPr>
                <a:spLocks noChangeArrowheads="1"/>
              </p:cNvSpPr>
              <p:nvPr/>
            </p:nvSpPr>
            <p:spPr bwMode="auto">
              <a:xfrm>
                <a:off x="4669" y="1711"/>
                <a:ext cx="82" cy="82"/>
              </a:xfrm>
              <a:prstGeom prst="ellipse">
                <a:avLst/>
              </a:prstGeom>
              <a:grpFill/>
              <a:ln w="72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grpSp>
            <p:nvGrpSpPr>
              <p:cNvPr id="38" name="Group 27"/>
              <p:cNvGrpSpPr>
                <a:grpSpLocks/>
              </p:cNvGrpSpPr>
              <p:nvPr/>
            </p:nvGrpSpPr>
            <p:grpSpPr bwMode="auto">
              <a:xfrm>
                <a:off x="4312" y="1648"/>
                <a:ext cx="258" cy="213"/>
                <a:chOff x="4312" y="1648"/>
                <a:chExt cx="258" cy="213"/>
              </a:xfrm>
              <a:grpFill/>
            </p:grpSpPr>
            <p:sp>
              <p:nvSpPr>
                <p:cNvPr id="45" name="Rectangle 28"/>
                <p:cNvSpPr>
                  <a:spLocks noChangeArrowheads="1"/>
                </p:cNvSpPr>
                <p:nvPr/>
              </p:nvSpPr>
              <p:spPr bwMode="auto">
                <a:xfrm>
                  <a:off x="4312" y="1648"/>
                  <a:ext cx="258" cy="213"/>
                </a:xfrm>
                <a:prstGeom prst="rect">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pic>
              <p:nvPicPr>
                <p:cNvPr id="46" name="Picture 2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7" y="1664"/>
                  <a:ext cx="178" cy="180"/>
                </a:xfrm>
                <a:prstGeom prst="rect">
                  <a:avLst/>
                </a:pr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39" name="Group 30"/>
              <p:cNvGrpSpPr>
                <a:grpSpLocks/>
              </p:cNvGrpSpPr>
              <p:nvPr/>
            </p:nvGrpSpPr>
            <p:grpSpPr bwMode="auto">
              <a:xfrm>
                <a:off x="4313" y="1285"/>
                <a:ext cx="258" cy="213"/>
                <a:chOff x="4313" y="1285"/>
                <a:chExt cx="258" cy="213"/>
              </a:xfrm>
              <a:grpFill/>
            </p:grpSpPr>
            <p:sp>
              <p:nvSpPr>
                <p:cNvPr id="43" name="Rectangle 31"/>
                <p:cNvSpPr>
                  <a:spLocks noChangeArrowheads="1"/>
                </p:cNvSpPr>
                <p:nvPr/>
              </p:nvSpPr>
              <p:spPr bwMode="auto">
                <a:xfrm>
                  <a:off x="4313" y="1285"/>
                  <a:ext cx="258" cy="213"/>
                </a:xfrm>
                <a:prstGeom prst="rect">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pic>
              <p:nvPicPr>
                <p:cNvPr id="44" name="Picture 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8" y="1301"/>
                  <a:ext cx="178" cy="180"/>
                </a:xfrm>
                <a:prstGeom prst="rect">
                  <a:avLst/>
                </a:pr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40" name="Group 33"/>
              <p:cNvGrpSpPr>
                <a:grpSpLocks/>
              </p:cNvGrpSpPr>
              <p:nvPr/>
            </p:nvGrpSpPr>
            <p:grpSpPr bwMode="auto">
              <a:xfrm>
                <a:off x="4970" y="1467"/>
                <a:ext cx="258" cy="213"/>
                <a:chOff x="4970" y="1467"/>
                <a:chExt cx="258" cy="213"/>
              </a:xfrm>
              <a:grpFill/>
            </p:grpSpPr>
            <p:sp>
              <p:nvSpPr>
                <p:cNvPr id="41" name="Rectangle 34"/>
                <p:cNvSpPr>
                  <a:spLocks noChangeArrowheads="1"/>
                </p:cNvSpPr>
                <p:nvPr/>
              </p:nvSpPr>
              <p:spPr bwMode="auto">
                <a:xfrm>
                  <a:off x="4970" y="1467"/>
                  <a:ext cx="258" cy="213"/>
                </a:xfrm>
                <a:prstGeom prst="rect">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pic>
              <p:nvPicPr>
                <p:cNvPr id="42" name="Picture 3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6" y="1483"/>
                  <a:ext cx="178" cy="180"/>
                </a:xfrm>
                <a:prstGeom prst="rect">
                  <a:avLst/>
                </a:pr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grpSp>
      <p:sp>
        <p:nvSpPr>
          <p:cNvPr id="49" name="AutoShape 43"/>
          <p:cNvSpPr>
            <a:spLocks noChangeArrowheads="1"/>
          </p:cNvSpPr>
          <p:nvPr/>
        </p:nvSpPr>
        <p:spPr bwMode="auto">
          <a:xfrm rot="10800000">
            <a:off x="5519937" y="1934335"/>
            <a:ext cx="889847" cy="599931"/>
          </a:xfrm>
          <a:prstGeom prst="leftArrow">
            <a:avLst>
              <a:gd name="adj1" fmla="val 50000"/>
              <a:gd name="adj2" fmla="val 54545"/>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grpSp>
        <p:nvGrpSpPr>
          <p:cNvPr id="50" name="Group 6"/>
          <p:cNvGrpSpPr>
            <a:grpSpLocks/>
          </p:cNvGrpSpPr>
          <p:nvPr/>
        </p:nvGrpSpPr>
        <p:grpSpPr bwMode="auto">
          <a:xfrm>
            <a:off x="8059046" y="5420158"/>
            <a:ext cx="1214047" cy="519894"/>
            <a:chOff x="4064" y="3732"/>
            <a:chExt cx="843" cy="361"/>
          </a:xfrm>
        </p:grpSpPr>
        <p:grpSp>
          <p:nvGrpSpPr>
            <p:cNvPr id="51" name="Group 7"/>
            <p:cNvGrpSpPr>
              <a:grpSpLocks/>
            </p:cNvGrpSpPr>
            <p:nvPr/>
          </p:nvGrpSpPr>
          <p:grpSpPr bwMode="auto">
            <a:xfrm>
              <a:off x="4261" y="3865"/>
              <a:ext cx="82" cy="183"/>
              <a:chOff x="4261" y="3865"/>
              <a:chExt cx="82" cy="183"/>
            </a:xfrm>
          </p:grpSpPr>
          <p:sp>
            <p:nvSpPr>
              <p:cNvPr id="53" name="Oval 8"/>
              <p:cNvSpPr>
                <a:spLocks noChangeArrowheads="1"/>
              </p:cNvSpPr>
              <p:nvPr/>
            </p:nvSpPr>
            <p:spPr bwMode="auto">
              <a:xfrm>
                <a:off x="4279" y="3865"/>
                <a:ext cx="47" cy="47"/>
              </a:xfrm>
              <a:prstGeom prst="ellipse">
                <a:avLst/>
              </a:prstGeom>
              <a:solidFill>
                <a:srgbClr val="00000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54" name="AutoShape 9"/>
              <p:cNvCxnSpPr>
                <a:cxnSpLocks noChangeShapeType="1"/>
                <a:stCxn id="53" idx="4"/>
                <a:endCxn id="55" idx="4"/>
              </p:cNvCxnSpPr>
              <p:nvPr/>
            </p:nvCxnSpPr>
            <p:spPr bwMode="auto">
              <a:xfrm>
                <a:off x="4303" y="3913"/>
                <a:ext cx="0" cy="135"/>
              </a:xfrm>
              <a:prstGeom prst="straightConnector1">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5" name="Oval 10"/>
              <p:cNvSpPr>
                <a:spLocks noChangeArrowheads="1"/>
              </p:cNvSpPr>
              <p:nvPr/>
            </p:nvSpPr>
            <p:spPr bwMode="auto">
              <a:xfrm>
                <a:off x="4261" y="3966"/>
                <a:ext cx="82" cy="82"/>
              </a:xfrm>
              <a:prstGeom prst="ellipse">
                <a:avLst/>
              </a:prstGeom>
              <a:noFill/>
              <a:ln w="720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56" name="AutoShape 11"/>
              <p:cNvCxnSpPr>
                <a:cxnSpLocks noChangeShapeType="1"/>
                <a:stCxn id="55" idx="2"/>
                <a:endCxn id="55" idx="6"/>
              </p:cNvCxnSpPr>
              <p:nvPr/>
            </p:nvCxnSpPr>
            <p:spPr bwMode="auto">
              <a:xfrm>
                <a:off x="4261" y="4007"/>
                <a:ext cx="82" cy="0"/>
              </a:xfrm>
              <a:prstGeom prst="straightConnector1">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52" name="Text Box 12"/>
            <p:cNvSpPr txBox="1">
              <a:spLocks noChangeArrowheads="1"/>
            </p:cNvSpPr>
            <p:nvPr/>
          </p:nvSpPr>
          <p:spPr bwMode="auto">
            <a:xfrm>
              <a:off x="4064" y="3732"/>
              <a:ext cx="843" cy="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7283" rIns="81646" bIns="40823"/>
            <a:lstStyle>
              <a:lvl1pPr>
                <a:tabLst>
                  <a:tab pos="449263" algn="l"/>
                  <a:tab pos="898525"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9pPr>
            </a:lstStyle>
            <a:p>
              <a:r>
                <a:rPr lang="en-CA" sz="3200" dirty="0"/>
                <a:t>{</a:t>
              </a:r>
              <a:r>
                <a:rPr lang="en-CA" sz="2400" dirty="0"/>
                <a:t>   ,</a:t>
              </a:r>
              <a:r>
                <a:rPr lang="en-CA" sz="2400" i="1" dirty="0"/>
                <a:t>H</a:t>
              </a:r>
              <a:r>
                <a:rPr lang="en-CA" sz="2400" dirty="0"/>
                <a:t>,</a:t>
              </a:r>
              <a:r>
                <a:rPr lang="en-CA" sz="2400" i="1" dirty="0"/>
                <a:t>T</a:t>
              </a:r>
              <a:r>
                <a:rPr lang="en-CA" sz="3200" dirty="0"/>
                <a:t>}</a:t>
              </a:r>
            </a:p>
          </p:txBody>
        </p:sp>
      </p:grpSp>
      <p:sp>
        <p:nvSpPr>
          <p:cNvPr id="2" name="Footer Placeholder 1"/>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342679602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715962"/>
          </a:xfrm>
        </p:spPr>
        <p:txBody>
          <a:bodyPr/>
          <a:lstStyle/>
          <a:p>
            <a:r>
              <a:rPr lang="en-US" dirty="0" smtClean="0">
                <a:solidFill>
                  <a:schemeClr val="bg1"/>
                </a:solidFill>
              </a:rPr>
              <a:t>Universality theorem</a:t>
            </a:r>
            <a:endParaRPr lang="en-US" dirty="0">
              <a:solidFill>
                <a:schemeClr val="bg1"/>
              </a:solidFill>
            </a:endParaRPr>
          </a:p>
        </p:txBody>
      </p:sp>
      <p:pic>
        <p:nvPicPr>
          <p:cNvPr id="93186" name="Picture 2"/>
          <p:cNvPicPr>
            <a:picLocks noChangeAspect="1" noChangeArrowheads="1"/>
          </p:cNvPicPr>
          <p:nvPr/>
        </p:nvPicPr>
        <p:blipFill>
          <a:blip r:embed="rId2" cstate="print"/>
          <a:srcRect/>
          <a:stretch>
            <a:fillRect/>
          </a:stretch>
        </p:blipFill>
        <p:spPr bwMode="auto">
          <a:xfrm>
            <a:off x="2438400" y="838200"/>
            <a:ext cx="7315200" cy="2384306"/>
          </a:xfrm>
          <a:prstGeom prst="rect">
            <a:avLst/>
          </a:prstGeom>
          <a:noFill/>
          <a:ln w="9525">
            <a:noFill/>
            <a:miter lim="800000"/>
            <a:headEnd/>
            <a:tailEnd/>
          </a:ln>
        </p:spPr>
      </p:pic>
      <p:pic>
        <p:nvPicPr>
          <p:cNvPr id="93187" name="Picture 3"/>
          <p:cNvPicPr>
            <a:picLocks noChangeAspect="1" noChangeArrowheads="1"/>
          </p:cNvPicPr>
          <p:nvPr/>
        </p:nvPicPr>
        <p:blipFill>
          <a:blip r:embed="rId3" cstate="print"/>
          <a:srcRect/>
          <a:stretch>
            <a:fillRect/>
          </a:stretch>
        </p:blipFill>
        <p:spPr bwMode="auto">
          <a:xfrm>
            <a:off x="2438400" y="3352800"/>
            <a:ext cx="7315200" cy="1507712"/>
          </a:xfrm>
          <a:prstGeom prst="rect">
            <a:avLst/>
          </a:prstGeom>
          <a:noFill/>
          <a:ln w="9525">
            <a:noFill/>
            <a:miter lim="800000"/>
            <a:headEnd/>
            <a:tailEnd/>
          </a:ln>
        </p:spPr>
      </p:pic>
      <p:pic>
        <p:nvPicPr>
          <p:cNvPr id="93188" name="Picture 4"/>
          <p:cNvPicPr>
            <a:picLocks noChangeAspect="1" noChangeArrowheads="1"/>
          </p:cNvPicPr>
          <p:nvPr/>
        </p:nvPicPr>
        <p:blipFill>
          <a:blip r:embed="rId4" cstate="print"/>
          <a:srcRect/>
          <a:stretch>
            <a:fillRect/>
          </a:stretch>
        </p:blipFill>
        <p:spPr bwMode="auto">
          <a:xfrm>
            <a:off x="2438400" y="5007354"/>
            <a:ext cx="7315200" cy="936246"/>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1434747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1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715962"/>
          </a:xfrm>
        </p:spPr>
        <p:txBody>
          <a:bodyPr/>
          <a:lstStyle/>
          <a:p>
            <a:r>
              <a:rPr lang="en-US" dirty="0" smtClean="0">
                <a:solidFill>
                  <a:schemeClr val="bg1"/>
                </a:solidFill>
              </a:rPr>
              <a:t>Operations on subspaces</a:t>
            </a:r>
            <a:endParaRPr lang="en-US" dirty="0">
              <a:solidFill>
                <a:schemeClr val="bg1"/>
              </a:solidFill>
            </a:endParaRPr>
          </a:p>
        </p:txBody>
      </p:sp>
      <p:pic>
        <p:nvPicPr>
          <p:cNvPr id="51202" name="Picture 2"/>
          <p:cNvPicPr>
            <a:picLocks noChangeAspect="1" noChangeArrowheads="1"/>
          </p:cNvPicPr>
          <p:nvPr/>
        </p:nvPicPr>
        <p:blipFill>
          <a:blip r:embed="rId2" cstate="print"/>
          <a:srcRect/>
          <a:stretch>
            <a:fillRect/>
          </a:stretch>
        </p:blipFill>
        <p:spPr bwMode="auto">
          <a:xfrm>
            <a:off x="2514600" y="914400"/>
            <a:ext cx="7315200" cy="3160986"/>
          </a:xfrm>
          <a:prstGeom prst="rect">
            <a:avLst/>
          </a:prstGeom>
          <a:noFill/>
          <a:ln w="9525">
            <a:noFill/>
            <a:miter lim="800000"/>
            <a:headEnd/>
            <a:tailEnd/>
          </a:ln>
        </p:spPr>
      </p:pic>
      <p:pic>
        <p:nvPicPr>
          <p:cNvPr id="51203" name="Picture 3"/>
          <p:cNvPicPr>
            <a:picLocks noChangeAspect="1" noChangeArrowheads="1"/>
          </p:cNvPicPr>
          <p:nvPr/>
        </p:nvPicPr>
        <p:blipFill>
          <a:blip r:embed="rId3" cstate="print"/>
          <a:srcRect/>
          <a:stretch>
            <a:fillRect/>
          </a:stretch>
        </p:blipFill>
        <p:spPr bwMode="auto">
          <a:xfrm>
            <a:off x="2514600" y="4267201"/>
            <a:ext cx="7315200" cy="1710047"/>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3708439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52600" y="0"/>
            <a:ext cx="8610600" cy="715962"/>
          </a:xfrm>
        </p:spPr>
        <p:txBody>
          <a:bodyPr/>
          <a:lstStyle/>
          <a:p>
            <a:r>
              <a:rPr lang="en-US" dirty="0" smtClean="0">
                <a:solidFill>
                  <a:schemeClr val="bg1"/>
                </a:solidFill>
              </a:rPr>
              <a:t>Controlled rotations</a:t>
            </a:r>
            <a:endParaRPr lang="en-US" dirty="0">
              <a:solidFill>
                <a:schemeClr val="bg1"/>
              </a:solidFill>
            </a:endParaRPr>
          </a:p>
        </p:txBody>
      </p:sp>
      <p:pic>
        <p:nvPicPr>
          <p:cNvPr id="52226" name="Picture 2"/>
          <p:cNvPicPr>
            <a:picLocks noChangeAspect="1" noChangeArrowheads="1"/>
          </p:cNvPicPr>
          <p:nvPr/>
        </p:nvPicPr>
        <p:blipFill>
          <a:blip r:embed="rId2" cstate="print"/>
          <a:srcRect/>
          <a:stretch>
            <a:fillRect/>
          </a:stretch>
        </p:blipFill>
        <p:spPr bwMode="auto">
          <a:xfrm>
            <a:off x="2286000" y="990600"/>
            <a:ext cx="7315200" cy="2504446"/>
          </a:xfrm>
          <a:prstGeom prst="rect">
            <a:avLst/>
          </a:prstGeom>
          <a:noFill/>
          <a:ln w="9525">
            <a:noFill/>
            <a:miter lim="800000"/>
            <a:headEnd/>
            <a:tailEnd/>
          </a:ln>
        </p:spPr>
      </p:pic>
      <p:pic>
        <p:nvPicPr>
          <p:cNvPr id="52227" name="Picture 3"/>
          <p:cNvPicPr>
            <a:picLocks noChangeAspect="1" noChangeArrowheads="1"/>
          </p:cNvPicPr>
          <p:nvPr/>
        </p:nvPicPr>
        <p:blipFill>
          <a:blip r:embed="rId3" cstate="print"/>
          <a:srcRect/>
          <a:stretch>
            <a:fillRect/>
          </a:stretch>
        </p:blipFill>
        <p:spPr bwMode="auto">
          <a:xfrm>
            <a:off x="2286000" y="3810000"/>
            <a:ext cx="7315200" cy="1553390"/>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423400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8839200" cy="715962"/>
          </a:xfrm>
        </p:spPr>
        <p:txBody>
          <a:bodyPr/>
          <a:lstStyle/>
          <a:p>
            <a:r>
              <a:rPr lang="en-US" dirty="0" smtClean="0">
                <a:solidFill>
                  <a:schemeClr val="bg1"/>
                </a:solidFill>
              </a:rPr>
              <a:t>Outline of universality theorem</a:t>
            </a:r>
            <a:endParaRPr lang="en-US" dirty="0">
              <a:solidFill>
                <a:schemeClr val="bg1"/>
              </a:solidFill>
            </a:endParaRPr>
          </a:p>
        </p:txBody>
      </p:sp>
      <p:pic>
        <p:nvPicPr>
          <p:cNvPr id="50178" name="Picture 2"/>
          <p:cNvPicPr>
            <a:picLocks noChangeAspect="1" noChangeArrowheads="1"/>
          </p:cNvPicPr>
          <p:nvPr/>
        </p:nvPicPr>
        <p:blipFill>
          <a:blip r:embed="rId2" cstate="print"/>
          <a:srcRect/>
          <a:stretch>
            <a:fillRect/>
          </a:stretch>
        </p:blipFill>
        <p:spPr bwMode="auto">
          <a:xfrm>
            <a:off x="2514600" y="838201"/>
            <a:ext cx="7315200" cy="3487571"/>
          </a:xfrm>
          <a:prstGeom prst="rect">
            <a:avLst/>
          </a:prstGeom>
          <a:noFill/>
          <a:ln w="9525">
            <a:noFill/>
            <a:miter lim="800000"/>
            <a:headEnd/>
            <a:tailEnd/>
          </a:ln>
        </p:spPr>
      </p:pic>
      <p:pic>
        <p:nvPicPr>
          <p:cNvPr id="50179" name="Picture 3"/>
          <p:cNvPicPr>
            <a:picLocks noChangeAspect="1" noChangeArrowheads="1"/>
          </p:cNvPicPr>
          <p:nvPr/>
        </p:nvPicPr>
        <p:blipFill>
          <a:blip r:embed="rId3" cstate="print"/>
          <a:srcRect/>
          <a:stretch>
            <a:fillRect/>
          </a:stretch>
        </p:blipFill>
        <p:spPr bwMode="auto">
          <a:xfrm>
            <a:off x="2514600" y="4495801"/>
            <a:ext cx="7315200" cy="1605191"/>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pPr>
              <a:defRPr/>
            </a:pPr>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3318063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cstate="print"/>
          <a:srcRect/>
          <a:stretch>
            <a:fillRect/>
          </a:stretch>
        </p:blipFill>
        <p:spPr bwMode="auto">
          <a:xfrm>
            <a:off x="2362200" y="1392386"/>
            <a:ext cx="7315200" cy="1704513"/>
          </a:xfrm>
          <a:prstGeom prst="rect">
            <a:avLst/>
          </a:prstGeom>
          <a:noFill/>
          <a:ln w="9525">
            <a:noFill/>
            <a:miter lim="800000"/>
            <a:headEnd/>
            <a:tailEnd/>
          </a:ln>
        </p:spPr>
      </p:pic>
      <p:pic>
        <p:nvPicPr>
          <p:cNvPr id="56323" name="Picture 3"/>
          <p:cNvPicPr>
            <a:picLocks noChangeAspect="1" noChangeArrowheads="1"/>
          </p:cNvPicPr>
          <p:nvPr/>
        </p:nvPicPr>
        <p:blipFill>
          <a:blip r:embed="rId3" cstate="print"/>
          <a:srcRect/>
          <a:stretch>
            <a:fillRect/>
          </a:stretch>
        </p:blipFill>
        <p:spPr bwMode="auto">
          <a:xfrm>
            <a:off x="2362200" y="3221186"/>
            <a:ext cx="7315200" cy="1470991"/>
          </a:xfrm>
          <a:prstGeom prst="rect">
            <a:avLst/>
          </a:prstGeom>
          <a:noFill/>
          <a:ln w="9525">
            <a:noFill/>
            <a:miter lim="800000"/>
            <a:headEnd/>
            <a:tailEnd/>
          </a:ln>
        </p:spPr>
      </p:pic>
      <p:sp>
        <p:nvSpPr>
          <p:cNvPr id="9" name="TextBox 8"/>
          <p:cNvSpPr txBox="1"/>
          <p:nvPr/>
        </p:nvSpPr>
        <p:spPr>
          <a:xfrm>
            <a:off x="3704096" y="6137564"/>
            <a:ext cx="8584886" cy="646331"/>
          </a:xfrm>
          <a:prstGeom prst="rect">
            <a:avLst/>
          </a:prstGeom>
          <a:noFill/>
        </p:spPr>
        <p:txBody>
          <a:bodyPr wrap="square" rtlCol="0">
            <a:spAutoFit/>
          </a:bodyPr>
          <a:lstStyle/>
          <a:p>
            <a:pPr fontAlgn="base">
              <a:spcBef>
                <a:spcPct val="0"/>
              </a:spcBef>
              <a:spcAft>
                <a:spcPct val="0"/>
              </a:spcAft>
            </a:pPr>
            <a:endParaRPr kumimoji="1" lang="en-US" b="1" dirty="0">
              <a:solidFill>
                <a:schemeClr val="bg1"/>
              </a:solidFill>
              <a:ea typeface="ＭＳ Ｐゴシック" pitchFamily="50" charset="-128"/>
            </a:endParaRPr>
          </a:p>
          <a:p>
            <a:pPr fontAlgn="base">
              <a:spcBef>
                <a:spcPct val="0"/>
              </a:spcBef>
              <a:spcAft>
                <a:spcPct val="0"/>
              </a:spcAft>
            </a:pPr>
            <a:r>
              <a:rPr kumimoji="1" lang="en-US" dirty="0" smtClean="0">
                <a:solidFill>
                  <a:schemeClr val="bg1"/>
                </a:solidFill>
                <a:ea typeface="ＭＳ Ｐゴシック" pitchFamily="50" charset="-128"/>
              </a:rPr>
              <a:t>See , e.g., [</a:t>
            </a:r>
            <a:r>
              <a:rPr kumimoji="1" lang="en-US" dirty="0" err="1" smtClean="0">
                <a:solidFill>
                  <a:schemeClr val="bg1"/>
                </a:solidFill>
                <a:ea typeface="ＭＳ Ｐゴシック" pitchFamily="50" charset="-128"/>
              </a:rPr>
              <a:t>Cybenko</a:t>
            </a:r>
            <a:r>
              <a:rPr kumimoji="1" lang="en-US" dirty="0" smtClean="0">
                <a:solidFill>
                  <a:schemeClr val="bg1"/>
                </a:solidFill>
                <a:ea typeface="ＭＳ Ｐゴシック" pitchFamily="50" charset="-128"/>
              </a:rPr>
              <a:t> 2001] [Aho and Svore 2003] [</a:t>
            </a:r>
            <a:r>
              <a:rPr kumimoji="1" lang="en-US" dirty="0" err="1" smtClean="0">
                <a:solidFill>
                  <a:schemeClr val="bg1"/>
                </a:solidFill>
                <a:ea typeface="ＭＳ Ｐゴシック" pitchFamily="50" charset="-128"/>
              </a:rPr>
              <a:t>Vartianen</a:t>
            </a:r>
            <a:r>
              <a:rPr kumimoji="1" lang="en-US" dirty="0" smtClean="0">
                <a:solidFill>
                  <a:schemeClr val="bg1"/>
                </a:solidFill>
                <a:ea typeface="ＭＳ Ｐゴシック" pitchFamily="50" charset="-128"/>
              </a:rPr>
              <a:t> et al. 2004][Kliuchnikov 2013]</a:t>
            </a:r>
            <a:endParaRPr kumimoji="1" lang="en-US" dirty="0">
              <a:solidFill>
                <a:schemeClr val="bg1"/>
              </a:solidFill>
              <a:ea typeface="ＭＳ Ｐゴシック" pitchFamily="50" charset="-128"/>
            </a:endParaRPr>
          </a:p>
        </p:txBody>
      </p:sp>
      <p:sp>
        <p:nvSpPr>
          <p:cNvPr id="10" name="Title 1"/>
          <p:cNvSpPr txBox="1">
            <a:spLocks/>
          </p:cNvSpPr>
          <p:nvPr/>
        </p:nvSpPr>
        <p:spPr bwMode="auto">
          <a:xfrm>
            <a:off x="101600" y="177634"/>
            <a:ext cx="11674764" cy="7159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50"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50"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50"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50" charset="-128"/>
              </a:defRPr>
            </a:lvl5pPr>
            <a:lvl6pPr marL="457200" algn="ctr" rtl="0" fontAlgn="base">
              <a:spcBef>
                <a:spcPct val="0"/>
              </a:spcBef>
              <a:spcAft>
                <a:spcPct val="0"/>
              </a:spcAft>
              <a:defRPr sz="4400">
                <a:solidFill>
                  <a:schemeClr val="tx1"/>
                </a:solidFill>
                <a:latin typeface="Calibri" pitchFamily="34" charset="0"/>
                <a:ea typeface="ＭＳ Ｐゴシック" pitchFamily="50" charset="-128"/>
              </a:defRPr>
            </a:lvl6pPr>
            <a:lvl7pPr marL="914400" algn="ctr" rtl="0" fontAlgn="base">
              <a:spcBef>
                <a:spcPct val="0"/>
              </a:spcBef>
              <a:spcAft>
                <a:spcPct val="0"/>
              </a:spcAft>
              <a:defRPr sz="4400">
                <a:solidFill>
                  <a:schemeClr val="tx1"/>
                </a:solidFill>
                <a:latin typeface="Calibri" pitchFamily="34" charset="0"/>
                <a:ea typeface="ＭＳ Ｐゴシック" pitchFamily="50" charset="-128"/>
              </a:defRPr>
            </a:lvl7pPr>
            <a:lvl8pPr marL="1371600" algn="ctr" rtl="0" fontAlgn="base">
              <a:spcBef>
                <a:spcPct val="0"/>
              </a:spcBef>
              <a:spcAft>
                <a:spcPct val="0"/>
              </a:spcAft>
              <a:defRPr sz="4400">
                <a:solidFill>
                  <a:schemeClr val="tx1"/>
                </a:solidFill>
                <a:latin typeface="Calibri" pitchFamily="34" charset="0"/>
                <a:ea typeface="ＭＳ Ｐゴシック" pitchFamily="50" charset="-128"/>
              </a:defRPr>
            </a:lvl8pPr>
            <a:lvl9pPr marL="1828800" algn="ctr" rtl="0" fontAlgn="base">
              <a:spcBef>
                <a:spcPct val="0"/>
              </a:spcBef>
              <a:spcAft>
                <a:spcPct val="0"/>
              </a:spcAft>
              <a:defRPr sz="4400">
                <a:solidFill>
                  <a:schemeClr val="tx1"/>
                </a:solidFill>
                <a:latin typeface="Calibri" pitchFamily="34" charset="0"/>
                <a:ea typeface="ＭＳ Ｐゴシック" pitchFamily="50" charset="-128"/>
              </a:defRPr>
            </a:lvl9pPr>
          </a:lstStyle>
          <a:p>
            <a:r>
              <a:rPr lang="en-US" dirty="0" smtClean="0">
                <a:solidFill>
                  <a:schemeClr val="bg1"/>
                </a:solidFill>
              </a:rPr>
              <a:t>Decomposition into single-</a:t>
            </a:r>
            <a:r>
              <a:rPr lang="en-US" dirty="0" err="1" smtClean="0">
                <a:solidFill>
                  <a:schemeClr val="bg1"/>
                </a:solidFill>
              </a:rPr>
              <a:t>qubit</a:t>
            </a:r>
            <a:r>
              <a:rPr lang="en-US" dirty="0" smtClean="0">
                <a:solidFill>
                  <a:schemeClr val="bg1"/>
                </a:solidFill>
              </a:rPr>
              <a:t> gates and  CNOTs</a:t>
            </a:r>
            <a:endParaRPr lang="en-US" dirty="0">
              <a:solidFill>
                <a:schemeClr val="bg1"/>
              </a:solidFill>
            </a:endParaRPr>
          </a:p>
        </p:txBody>
      </p:sp>
      <p:sp>
        <p:nvSpPr>
          <p:cNvPr id="2" name="Footer Placeholder 1"/>
          <p:cNvSpPr>
            <a:spLocks noGrp="1"/>
          </p:cNvSpPr>
          <p:nvPr>
            <p:ph type="ftr" sz="quarter" idx="11"/>
          </p:nvPr>
        </p:nvSpPr>
        <p:spPr/>
        <p:txBody>
          <a:bodyPr/>
          <a:lstStyle/>
          <a:p>
            <a:pPr>
              <a:defRPr/>
            </a:pPr>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325956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121" name="Rectangle 1"/>
          <p:cNvSpPr>
            <a:spLocks noGrp="1" noChangeArrowheads="1"/>
          </p:cNvSpPr>
          <p:nvPr>
            <p:ph type="title" idx="4294967295"/>
          </p:nvPr>
        </p:nvSpPr>
        <p:spPr>
          <a:xfrm>
            <a:off x="1980049" y="273629"/>
            <a:ext cx="8229024" cy="1144921"/>
          </a:xfrm>
          <a:ln/>
        </p:spPr>
        <p:txBody>
          <a:bodyPr vert="horz" lIns="91440" tIns="30176" rIns="91440" bIns="45720" rtlCol="0" anchor="ctr">
            <a:normAutofit/>
          </a:bodyPr>
          <a:lstStyle/>
          <a:p>
            <a:pPr algn="ct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CA" dirty="0">
                <a:solidFill>
                  <a:schemeClr val="bg1"/>
                </a:solidFill>
              </a:rPr>
              <a:t>Quantum compiling</a:t>
            </a:r>
          </a:p>
        </p:txBody>
      </p:sp>
      <p:sp>
        <p:nvSpPr>
          <p:cNvPr id="5122" name="AutoShape 2"/>
          <p:cNvSpPr>
            <a:spLocks noChangeArrowheads="1"/>
          </p:cNvSpPr>
          <p:nvPr/>
        </p:nvSpPr>
        <p:spPr bwMode="auto">
          <a:xfrm rot="16200000">
            <a:off x="2478131" y="3565976"/>
            <a:ext cx="1485543" cy="380200"/>
          </a:xfrm>
          <a:prstGeom prst="leftArrow">
            <a:avLst>
              <a:gd name="adj1" fmla="val 50000"/>
              <a:gd name="adj2" fmla="val 112121"/>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sp>
        <p:nvSpPr>
          <p:cNvPr id="5123" name="AutoShape 3"/>
          <p:cNvSpPr>
            <a:spLocks noChangeArrowheads="1"/>
          </p:cNvSpPr>
          <p:nvPr/>
        </p:nvSpPr>
        <p:spPr bwMode="auto">
          <a:xfrm>
            <a:off x="1104763" y="4573127"/>
            <a:ext cx="4266841" cy="1582860"/>
          </a:xfrm>
          <a:prstGeom prst="roundRect">
            <a:avLst>
              <a:gd name="adj" fmla="val 16667"/>
            </a:avLst>
          </a:prstGeom>
          <a:solidFill>
            <a:srgbClr val="FFCC99"/>
          </a:solidFill>
          <a:ln w="9525" cap="flat">
            <a:solidFill>
              <a:srgbClr val="808080"/>
            </a:solidFill>
            <a:round/>
            <a:headEnd/>
            <a:tailEnd/>
          </a:ln>
          <a:effectLst/>
          <a:extLst/>
        </p:spPr>
        <p:txBody>
          <a:bodyPr wrap="none" lIns="81646" tIns="50425" rIns="81646" bIns="40823" anchor="ctr"/>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algn="ctr"/>
            <a:r>
              <a:rPr lang="en-CA" sz="2800" dirty="0"/>
              <a:t>Quantum computer</a:t>
            </a:r>
          </a:p>
        </p:txBody>
      </p:sp>
      <p:sp>
        <p:nvSpPr>
          <p:cNvPr id="5124" name="AutoShape 4"/>
          <p:cNvSpPr>
            <a:spLocks noChangeArrowheads="1"/>
          </p:cNvSpPr>
          <p:nvPr/>
        </p:nvSpPr>
        <p:spPr bwMode="auto">
          <a:xfrm>
            <a:off x="1104763" y="1344169"/>
            <a:ext cx="4232278" cy="1570038"/>
          </a:xfrm>
          <a:prstGeom prst="roundRect">
            <a:avLst>
              <a:gd name="adj" fmla="val 16667"/>
            </a:avLst>
          </a:prstGeom>
          <a:solidFill>
            <a:srgbClr val="66FF66"/>
          </a:solidFill>
          <a:ln w="9525" cap="flat">
            <a:solidFill>
              <a:srgbClr val="808080"/>
            </a:solidFill>
            <a:round/>
            <a:headEnd/>
            <a:tailEnd/>
          </a:ln>
          <a:effectLst/>
          <a:extLst/>
        </p:spPr>
        <p:txBody>
          <a:bodyPr wrap="none" lIns="81646" tIns="50425" rIns="81646" bIns="40823" anchor="ctr"/>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algn="ctr"/>
            <a:r>
              <a:rPr lang="en-CA" sz="2800" dirty="0"/>
              <a:t>Quantum algorithm</a:t>
            </a:r>
          </a:p>
        </p:txBody>
      </p:sp>
      <p:sp>
        <p:nvSpPr>
          <p:cNvPr id="6" name="AutoShape 4"/>
          <p:cNvSpPr>
            <a:spLocks noChangeArrowheads="1"/>
          </p:cNvSpPr>
          <p:nvPr/>
        </p:nvSpPr>
        <p:spPr bwMode="auto">
          <a:xfrm>
            <a:off x="6525165" y="4573127"/>
            <a:ext cx="4266841" cy="1582860"/>
          </a:xfrm>
          <a:prstGeom prst="roundRect">
            <a:avLst>
              <a:gd name="adj" fmla="val 16667"/>
            </a:avLst>
          </a:prstGeom>
          <a:solidFill>
            <a:schemeClr val="bg1"/>
          </a:solidFill>
          <a:ln w="9525" cap="flat">
            <a:solidFill>
              <a:srgbClr val="808080"/>
            </a:solidFill>
            <a:round/>
            <a:headEnd/>
            <a:tailEnd/>
          </a:ln>
          <a:effectLst/>
          <a:extLst/>
        </p:spPr>
        <p:txBody>
          <a:bodyPr wrap="none" lIns="81646" tIns="50425" rIns="81646" bIns="40823" anchor="ctr"/>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algn="ctr"/>
            <a:r>
              <a:rPr lang="en-CA" sz="2800" dirty="0"/>
              <a:t>Error correction</a:t>
            </a:r>
          </a:p>
          <a:p>
            <a:pPr algn="ctr"/>
            <a:endParaRPr lang="en-CA" sz="1270" dirty="0"/>
          </a:p>
          <a:p>
            <a:pPr algn="ctr"/>
            <a:endParaRPr lang="en-CA" sz="1270" dirty="0"/>
          </a:p>
        </p:txBody>
      </p:sp>
      <p:sp>
        <p:nvSpPr>
          <p:cNvPr id="7" name="AutoShape 5"/>
          <p:cNvSpPr>
            <a:spLocks noChangeArrowheads="1"/>
          </p:cNvSpPr>
          <p:nvPr/>
        </p:nvSpPr>
        <p:spPr bwMode="auto">
          <a:xfrm>
            <a:off x="5521380" y="5160590"/>
            <a:ext cx="833700" cy="567765"/>
          </a:xfrm>
          <a:prstGeom prst="leftArrow">
            <a:avLst>
              <a:gd name="adj1" fmla="val 50000"/>
              <a:gd name="adj2" fmla="val 54545"/>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grpSp>
        <p:nvGrpSpPr>
          <p:cNvPr id="19" name="Group 6"/>
          <p:cNvGrpSpPr>
            <a:grpSpLocks/>
          </p:cNvGrpSpPr>
          <p:nvPr/>
        </p:nvGrpSpPr>
        <p:grpSpPr bwMode="auto">
          <a:xfrm>
            <a:off x="6525165" y="1325579"/>
            <a:ext cx="4266841" cy="1670259"/>
            <a:chOff x="3456" y="1205"/>
            <a:chExt cx="1983" cy="735"/>
          </a:xfrm>
          <a:solidFill>
            <a:schemeClr val="bg1"/>
          </a:solidFill>
        </p:grpSpPr>
        <p:sp>
          <p:nvSpPr>
            <p:cNvPr id="20" name="AutoShape 7"/>
            <p:cNvSpPr>
              <a:spLocks noChangeArrowheads="1"/>
            </p:cNvSpPr>
            <p:nvPr/>
          </p:nvSpPr>
          <p:spPr bwMode="auto">
            <a:xfrm>
              <a:off x="3456" y="1205"/>
              <a:ext cx="1983" cy="735"/>
            </a:xfrm>
            <a:prstGeom prst="roundRect">
              <a:avLst>
                <a:gd name="adj" fmla="val 16667"/>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grpSp>
          <p:nvGrpSpPr>
            <p:cNvPr id="21" name="Group 8"/>
            <p:cNvGrpSpPr>
              <a:grpSpLocks/>
            </p:cNvGrpSpPr>
            <p:nvPr/>
          </p:nvGrpSpPr>
          <p:grpSpPr bwMode="auto">
            <a:xfrm>
              <a:off x="3559" y="1285"/>
              <a:ext cx="1777" cy="575"/>
              <a:chOff x="3559" y="1285"/>
              <a:chExt cx="1777" cy="575"/>
            </a:xfrm>
            <a:grpFill/>
          </p:grpSpPr>
          <p:sp>
            <p:nvSpPr>
              <p:cNvPr id="22" name="Line 9"/>
              <p:cNvSpPr>
                <a:spLocks noChangeShapeType="1"/>
              </p:cNvSpPr>
              <p:nvPr/>
            </p:nvSpPr>
            <p:spPr bwMode="auto">
              <a:xfrm>
                <a:off x="3567" y="1382"/>
                <a:ext cx="1766" cy="0"/>
              </a:xfrm>
              <a:prstGeom prst="lin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633">
                  <a:solidFill>
                    <a:prstClr val="black"/>
                  </a:solidFill>
                </a:endParaRPr>
              </a:p>
            </p:txBody>
          </p:sp>
          <p:sp>
            <p:nvSpPr>
              <p:cNvPr id="23" name="Line 10"/>
              <p:cNvSpPr>
                <a:spLocks noChangeShapeType="1"/>
              </p:cNvSpPr>
              <p:nvPr/>
            </p:nvSpPr>
            <p:spPr bwMode="auto">
              <a:xfrm>
                <a:off x="3562" y="1568"/>
                <a:ext cx="1774" cy="0"/>
              </a:xfrm>
              <a:prstGeom prst="lin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633">
                  <a:solidFill>
                    <a:prstClr val="black"/>
                  </a:solidFill>
                </a:endParaRPr>
              </a:p>
            </p:txBody>
          </p:sp>
          <p:sp>
            <p:nvSpPr>
              <p:cNvPr id="24" name="Oval 11"/>
              <p:cNvSpPr>
                <a:spLocks noChangeArrowheads="1"/>
              </p:cNvSpPr>
              <p:nvPr/>
            </p:nvSpPr>
            <p:spPr bwMode="auto">
              <a:xfrm>
                <a:off x="3995" y="1358"/>
                <a:ext cx="47" cy="47"/>
              </a:xfrm>
              <a:prstGeom prst="ellips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25" name="AutoShape 12"/>
              <p:cNvCxnSpPr>
                <a:cxnSpLocks noChangeShapeType="1"/>
                <a:stCxn id="24" idx="4"/>
                <a:endCxn id="28" idx="4"/>
              </p:cNvCxnSpPr>
              <p:nvPr/>
            </p:nvCxnSpPr>
            <p:spPr bwMode="auto">
              <a:xfrm>
                <a:off x="4019" y="1406"/>
                <a:ext cx="0" cy="203"/>
              </a:xfrm>
              <a:prstGeom prst="straightConnector1">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6" name="Oval 13"/>
              <p:cNvSpPr>
                <a:spLocks noChangeArrowheads="1"/>
              </p:cNvSpPr>
              <p:nvPr/>
            </p:nvSpPr>
            <p:spPr bwMode="auto">
              <a:xfrm>
                <a:off x="4845" y="1358"/>
                <a:ext cx="47" cy="47"/>
              </a:xfrm>
              <a:prstGeom prst="ellips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27" name="AutoShape 14"/>
              <p:cNvCxnSpPr>
                <a:cxnSpLocks noChangeShapeType="1"/>
                <a:stCxn id="26" idx="4"/>
                <a:endCxn id="29" idx="4"/>
              </p:cNvCxnSpPr>
              <p:nvPr/>
            </p:nvCxnSpPr>
            <p:spPr bwMode="auto">
              <a:xfrm>
                <a:off x="4869" y="1406"/>
                <a:ext cx="0" cy="203"/>
              </a:xfrm>
              <a:prstGeom prst="straightConnector1">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8" name="Oval 15"/>
              <p:cNvSpPr>
                <a:spLocks noChangeArrowheads="1"/>
              </p:cNvSpPr>
              <p:nvPr/>
            </p:nvSpPr>
            <p:spPr bwMode="auto">
              <a:xfrm>
                <a:off x="3977" y="1526"/>
                <a:ext cx="82" cy="82"/>
              </a:xfrm>
              <a:prstGeom prst="ellipse">
                <a:avLst/>
              </a:prstGeom>
              <a:grpFill/>
              <a:ln w="72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sp>
            <p:nvSpPr>
              <p:cNvPr id="29" name="Oval 16"/>
              <p:cNvSpPr>
                <a:spLocks noChangeArrowheads="1"/>
              </p:cNvSpPr>
              <p:nvPr/>
            </p:nvSpPr>
            <p:spPr bwMode="auto">
              <a:xfrm>
                <a:off x="4829" y="1526"/>
                <a:ext cx="82" cy="82"/>
              </a:xfrm>
              <a:prstGeom prst="ellipse">
                <a:avLst/>
              </a:prstGeom>
              <a:grpFill/>
              <a:ln w="72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sp>
            <p:nvSpPr>
              <p:cNvPr id="30" name="Line 17"/>
              <p:cNvSpPr>
                <a:spLocks noChangeShapeType="1"/>
              </p:cNvSpPr>
              <p:nvPr/>
            </p:nvSpPr>
            <p:spPr bwMode="auto">
              <a:xfrm>
                <a:off x="3559" y="1750"/>
                <a:ext cx="1777" cy="0"/>
              </a:xfrm>
              <a:prstGeom prst="lin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633">
                  <a:solidFill>
                    <a:prstClr val="black"/>
                  </a:solidFill>
                </a:endParaRPr>
              </a:p>
            </p:txBody>
          </p:sp>
          <p:sp>
            <p:nvSpPr>
              <p:cNvPr id="31" name="Oval 18"/>
              <p:cNvSpPr>
                <a:spLocks noChangeArrowheads="1"/>
              </p:cNvSpPr>
              <p:nvPr/>
            </p:nvSpPr>
            <p:spPr bwMode="auto">
              <a:xfrm>
                <a:off x="4142" y="1542"/>
                <a:ext cx="47" cy="47"/>
              </a:xfrm>
              <a:prstGeom prst="ellips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32" name="AutoShape 19"/>
              <p:cNvCxnSpPr>
                <a:cxnSpLocks noChangeShapeType="1"/>
                <a:stCxn id="31" idx="4"/>
                <a:endCxn id="33" idx="4"/>
              </p:cNvCxnSpPr>
              <p:nvPr/>
            </p:nvCxnSpPr>
            <p:spPr bwMode="auto">
              <a:xfrm>
                <a:off x="4166" y="1590"/>
                <a:ext cx="0" cy="203"/>
              </a:xfrm>
              <a:prstGeom prst="straightConnector1">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3" name="Oval 20"/>
              <p:cNvSpPr>
                <a:spLocks noChangeArrowheads="1"/>
              </p:cNvSpPr>
              <p:nvPr/>
            </p:nvSpPr>
            <p:spPr bwMode="auto">
              <a:xfrm>
                <a:off x="4124" y="1711"/>
                <a:ext cx="82" cy="82"/>
              </a:xfrm>
              <a:prstGeom prst="ellipse">
                <a:avLst/>
              </a:prstGeom>
              <a:grpFill/>
              <a:ln w="72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grpSp>
            <p:nvGrpSpPr>
              <p:cNvPr id="34" name="Group 21"/>
              <p:cNvGrpSpPr>
                <a:grpSpLocks/>
              </p:cNvGrpSpPr>
              <p:nvPr/>
            </p:nvGrpSpPr>
            <p:grpSpPr bwMode="auto">
              <a:xfrm>
                <a:off x="3654" y="1647"/>
                <a:ext cx="258" cy="213"/>
                <a:chOff x="3654" y="1647"/>
                <a:chExt cx="258" cy="213"/>
              </a:xfrm>
              <a:grpFill/>
            </p:grpSpPr>
            <p:sp>
              <p:nvSpPr>
                <p:cNvPr id="47" name="Rectangle 22"/>
                <p:cNvSpPr>
                  <a:spLocks noChangeArrowheads="1"/>
                </p:cNvSpPr>
                <p:nvPr/>
              </p:nvSpPr>
              <p:spPr bwMode="auto">
                <a:xfrm>
                  <a:off x="3654" y="1647"/>
                  <a:ext cx="258" cy="213"/>
                </a:xfrm>
                <a:prstGeom prst="rect">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pic>
              <p:nvPicPr>
                <p:cNvPr id="48"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0" y="1664"/>
                  <a:ext cx="178" cy="180"/>
                </a:xfrm>
                <a:prstGeom prst="rect">
                  <a:avLst/>
                </a:pr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35" name="Oval 24"/>
              <p:cNvSpPr>
                <a:spLocks noChangeArrowheads="1"/>
              </p:cNvSpPr>
              <p:nvPr/>
            </p:nvSpPr>
            <p:spPr bwMode="auto">
              <a:xfrm>
                <a:off x="4686" y="1542"/>
                <a:ext cx="47" cy="47"/>
              </a:xfrm>
              <a:prstGeom prst="ellips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36" name="AutoShape 25"/>
              <p:cNvCxnSpPr>
                <a:cxnSpLocks noChangeShapeType="1"/>
                <a:stCxn id="35" idx="4"/>
                <a:endCxn id="37" idx="4"/>
              </p:cNvCxnSpPr>
              <p:nvPr/>
            </p:nvCxnSpPr>
            <p:spPr bwMode="auto">
              <a:xfrm>
                <a:off x="4710" y="1590"/>
                <a:ext cx="0" cy="203"/>
              </a:xfrm>
              <a:prstGeom prst="straightConnector1">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7" name="Oval 26"/>
              <p:cNvSpPr>
                <a:spLocks noChangeArrowheads="1"/>
              </p:cNvSpPr>
              <p:nvPr/>
            </p:nvSpPr>
            <p:spPr bwMode="auto">
              <a:xfrm>
                <a:off x="4669" y="1711"/>
                <a:ext cx="82" cy="82"/>
              </a:xfrm>
              <a:prstGeom prst="ellipse">
                <a:avLst/>
              </a:prstGeom>
              <a:grpFill/>
              <a:ln w="72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grpSp>
            <p:nvGrpSpPr>
              <p:cNvPr id="38" name="Group 27"/>
              <p:cNvGrpSpPr>
                <a:grpSpLocks/>
              </p:cNvGrpSpPr>
              <p:nvPr/>
            </p:nvGrpSpPr>
            <p:grpSpPr bwMode="auto">
              <a:xfrm>
                <a:off x="4312" y="1648"/>
                <a:ext cx="258" cy="213"/>
                <a:chOff x="4312" y="1648"/>
                <a:chExt cx="258" cy="213"/>
              </a:xfrm>
              <a:grpFill/>
            </p:grpSpPr>
            <p:sp>
              <p:nvSpPr>
                <p:cNvPr id="45" name="Rectangle 28"/>
                <p:cNvSpPr>
                  <a:spLocks noChangeArrowheads="1"/>
                </p:cNvSpPr>
                <p:nvPr/>
              </p:nvSpPr>
              <p:spPr bwMode="auto">
                <a:xfrm>
                  <a:off x="4312" y="1648"/>
                  <a:ext cx="258" cy="213"/>
                </a:xfrm>
                <a:prstGeom prst="rect">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pic>
              <p:nvPicPr>
                <p:cNvPr id="46" name="Picture 2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7" y="1664"/>
                  <a:ext cx="178" cy="180"/>
                </a:xfrm>
                <a:prstGeom prst="rect">
                  <a:avLst/>
                </a:pr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39" name="Group 30"/>
              <p:cNvGrpSpPr>
                <a:grpSpLocks/>
              </p:cNvGrpSpPr>
              <p:nvPr/>
            </p:nvGrpSpPr>
            <p:grpSpPr bwMode="auto">
              <a:xfrm>
                <a:off x="4313" y="1285"/>
                <a:ext cx="258" cy="213"/>
                <a:chOff x="4313" y="1285"/>
                <a:chExt cx="258" cy="213"/>
              </a:xfrm>
              <a:grpFill/>
            </p:grpSpPr>
            <p:sp>
              <p:nvSpPr>
                <p:cNvPr id="43" name="Rectangle 31"/>
                <p:cNvSpPr>
                  <a:spLocks noChangeArrowheads="1"/>
                </p:cNvSpPr>
                <p:nvPr/>
              </p:nvSpPr>
              <p:spPr bwMode="auto">
                <a:xfrm>
                  <a:off x="4313" y="1285"/>
                  <a:ext cx="258" cy="213"/>
                </a:xfrm>
                <a:prstGeom prst="rect">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pic>
              <p:nvPicPr>
                <p:cNvPr id="44" name="Picture 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8" y="1301"/>
                  <a:ext cx="178" cy="180"/>
                </a:xfrm>
                <a:prstGeom prst="rect">
                  <a:avLst/>
                </a:pr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40" name="Group 33"/>
              <p:cNvGrpSpPr>
                <a:grpSpLocks/>
              </p:cNvGrpSpPr>
              <p:nvPr/>
            </p:nvGrpSpPr>
            <p:grpSpPr bwMode="auto">
              <a:xfrm>
                <a:off x="4970" y="1467"/>
                <a:ext cx="258" cy="213"/>
                <a:chOff x="4970" y="1467"/>
                <a:chExt cx="258" cy="213"/>
              </a:xfrm>
              <a:grpFill/>
            </p:grpSpPr>
            <p:sp>
              <p:nvSpPr>
                <p:cNvPr id="41" name="Rectangle 34"/>
                <p:cNvSpPr>
                  <a:spLocks noChangeArrowheads="1"/>
                </p:cNvSpPr>
                <p:nvPr/>
              </p:nvSpPr>
              <p:spPr bwMode="auto">
                <a:xfrm>
                  <a:off x="4970" y="1467"/>
                  <a:ext cx="258" cy="213"/>
                </a:xfrm>
                <a:prstGeom prst="rect">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pic>
              <p:nvPicPr>
                <p:cNvPr id="42" name="Picture 3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6" y="1483"/>
                  <a:ext cx="178" cy="180"/>
                </a:xfrm>
                <a:prstGeom prst="rect">
                  <a:avLst/>
                </a:pr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grpSp>
      <p:sp>
        <p:nvSpPr>
          <p:cNvPr id="49" name="AutoShape 43"/>
          <p:cNvSpPr>
            <a:spLocks noChangeArrowheads="1"/>
          </p:cNvSpPr>
          <p:nvPr/>
        </p:nvSpPr>
        <p:spPr bwMode="auto">
          <a:xfrm rot="10800000">
            <a:off x="5519937" y="1934335"/>
            <a:ext cx="889847" cy="599931"/>
          </a:xfrm>
          <a:prstGeom prst="leftArrow">
            <a:avLst>
              <a:gd name="adj1" fmla="val 50000"/>
              <a:gd name="adj2" fmla="val 54545"/>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grpSp>
        <p:nvGrpSpPr>
          <p:cNvPr id="50" name="Group 6"/>
          <p:cNvGrpSpPr>
            <a:grpSpLocks/>
          </p:cNvGrpSpPr>
          <p:nvPr/>
        </p:nvGrpSpPr>
        <p:grpSpPr bwMode="auto">
          <a:xfrm>
            <a:off x="8059046" y="5420158"/>
            <a:ext cx="1214047" cy="519894"/>
            <a:chOff x="4064" y="3732"/>
            <a:chExt cx="843" cy="361"/>
          </a:xfrm>
        </p:grpSpPr>
        <p:grpSp>
          <p:nvGrpSpPr>
            <p:cNvPr id="51" name="Group 7"/>
            <p:cNvGrpSpPr>
              <a:grpSpLocks/>
            </p:cNvGrpSpPr>
            <p:nvPr/>
          </p:nvGrpSpPr>
          <p:grpSpPr bwMode="auto">
            <a:xfrm>
              <a:off x="4261" y="3865"/>
              <a:ext cx="82" cy="183"/>
              <a:chOff x="4261" y="3865"/>
              <a:chExt cx="82" cy="183"/>
            </a:xfrm>
          </p:grpSpPr>
          <p:sp>
            <p:nvSpPr>
              <p:cNvPr id="53" name="Oval 8"/>
              <p:cNvSpPr>
                <a:spLocks noChangeArrowheads="1"/>
              </p:cNvSpPr>
              <p:nvPr/>
            </p:nvSpPr>
            <p:spPr bwMode="auto">
              <a:xfrm>
                <a:off x="4279" y="3865"/>
                <a:ext cx="47" cy="47"/>
              </a:xfrm>
              <a:prstGeom prst="ellipse">
                <a:avLst/>
              </a:prstGeom>
              <a:solidFill>
                <a:srgbClr val="00000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54" name="AutoShape 9"/>
              <p:cNvCxnSpPr>
                <a:cxnSpLocks noChangeShapeType="1"/>
                <a:stCxn id="53" idx="4"/>
                <a:endCxn id="55" idx="4"/>
              </p:cNvCxnSpPr>
              <p:nvPr/>
            </p:nvCxnSpPr>
            <p:spPr bwMode="auto">
              <a:xfrm>
                <a:off x="4303" y="3913"/>
                <a:ext cx="0" cy="135"/>
              </a:xfrm>
              <a:prstGeom prst="straightConnector1">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5" name="Oval 10"/>
              <p:cNvSpPr>
                <a:spLocks noChangeArrowheads="1"/>
              </p:cNvSpPr>
              <p:nvPr/>
            </p:nvSpPr>
            <p:spPr bwMode="auto">
              <a:xfrm>
                <a:off x="4261" y="3966"/>
                <a:ext cx="82" cy="82"/>
              </a:xfrm>
              <a:prstGeom prst="ellipse">
                <a:avLst/>
              </a:prstGeom>
              <a:noFill/>
              <a:ln w="720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56" name="AutoShape 11"/>
              <p:cNvCxnSpPr>
                <a:cxnSpLocks noChangeShapeType="1"/>
                <a:stCxn id="55" idx="2"/>
                <a:endCxn id="55" idx="6"/>
              </p:cNvCxnSpPr>
              <p:nvPr/>
            </p:nvCxnSpPr>
            <p:spPr bwMode="auto">
              <a:xfrm>
                <a:off x="4261" y="4007"/>
                <a:ext cx="82" cy="0"/>
              </a:xfrm>
              <a:prstGeom prst="straightConnector1">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52" name="Text Box 12"/>
            <p:cNvSpPr txBox="1">
              <a:spLocks noChangeArrowheads="1"/>
            </p:cNvSpPr>
            <p:nvPr/>
          </p:nvSpPr>
          <p:spPr bwMode="auto">
            <a:xfrm>
              <a:off x="4064" y="3732"/>
              <a:ext cx="843" cy="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7283" rIns="81646" bIns="40823"/>
            <a:lstStyle>
              <a:lvl1pPr>
                <a:tabLst>
                  <a:tab pos="449263" algn="l"/>
                  <a:tab pos="898525"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9pPr>
            </a:lstStyle>
            <a:p>
              <a:r>
                <a:rPr lang="en-CA" sz="3200" dirty="0"/>
                <a:t>{</a:t>
              </a:r>
              <a:r>
                <a:rPr lang="en-CA" sz="2400" dirty="0"/>
                <a:t>   ,</a:t>
              </a:r>
              <a:r>
                <a:rPr lang="en-CA" sz="2400" i="1" dirty="0"/>
                <a:t>H</a:t>
              </a:r>
              <a:r>
                <a:rPr lang="en-CA" sz="2400" dirty="0"/>
                <a:t>,</a:t>
              </a:r>
              <a:r>
                <a:rPr lang="en-CA" sz="2400" i="1" dirty="0"/>
                <a:t>T</a:t>
              </a:r>
              <a:r>
                <a:rPr lang="en-CA" sz="3200" dirty="0"/>
                <a:t>}</a:t>
              </a:r>
            </a:p>
          </p:txBody>
        </p:sp>
      </p:grpSp>
      <p:sp>
        <p:nvSpPr>
          <p:cNvPr id="2" name="Footer Placeholder 1"/>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400523699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121" name="Rectangle 1"/>
          <p:cNvSpPr>
            <a:spLocks noGrp="1" noChangeArrowheads="1"/>
          </p:cNvSpPr>
          <p:nvPr>
            <p:ph type="title" idx="4294967295"/>
          </p:nvPr>
        </p:nvSpPr>
        <p:spPr>
          <a:xfrm>
            <a:off x="1980049" y="273629"/>
            <a:ext cx="8229024" cy="1144921"/>
          </a:xfrm>
          <a:ln/>
        </p:spPr>
        <p:txBody>
          <a:bodyPr vert="horz" lIns="91440" tIns="30176" rIns="91440" bIns="45720" rtlCol="0" anchor="ctr">
            <a:normAutofit/>
          </a:bodyPr>
          <a:lstStyle/>
          <a:p>
            <a:pPr algn="ct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CA" dirty="0">
                <a:solidFill>
                  <a:schemeClr val="bg1"/>
                </a:solidFill>
              </a:rPr>
              <a:t>Quantum compiling</a:t>
            </a:r>
          </a:p>
        </p:txBody>
      </p:sp>
      <p:sp>
        <p:nvSpPr>
          <p:cNvPr id="5122" name="AutoShape 2"/>
          <p:cNvSpPr>
            <a:spLocks noChangeArrowheads="1"/>
          </p:cNvSpPr>
          <p:nvPr/>
        </p:nvSpPr>
        <p:spPr bwMode="auto">
          <a:xfrm rot="16200000">
            <a:off x="2478131" y="3565976"/>
            <a:ext cx="1485543" cy="380200"/>
          </a:xfrm>
          <a:prstGeom prst="leftArrow">
            <a:avLst>
              <a:gd name="adj1" fmla="val 50000"/>
              <a:gd name="adj2" fmla="val 112121"/>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sp>
        <p:nvSpPr>
          <p:cNvPr id="5123" name="AutoShape 3"/>
          <p:cNvSpPr>
            <a:spLocks noChangeArrowheads="1"/>
          </p:cNvSpPr>
          <p:nvPr/>
        </p:nvSpPr>
        <p:spPr bwMode="auto">
          <a:xfrm>
            <a:off x="1104763" y="4573127"/>
            <a:ext cx="4266841" cy="1582860"/>
          </a:xfrm>
          <a:prstGeom prst="roundRect">
            <a:avLst>
              <a:gd name="adj" fmla="val 16667"/>
            </a:avLst>
          </a:prstGeom>
          <a:solidFill>
            <a:srgbClr val="FFCC99"/>
          </a:solidFill>
          <a:ln w="9525" cap="flat">
            <a:solidFill>
              <a:srgbClr val="808080"/>
            </a:solidFill>
            <a:round/>
            <a:headEnd/>
            <a:tailEnd/>
          </a:ln>
          <a:effectLst/>
          <a:extLst/>
        </p:spPr>
        <p:txBody>
          <a:bodyPr wrap="none" lIns="81646" tIns="50425" rIns="81646" bIns="40823" anchor="ctr"/>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algn="ctr"/>
            <a:r>
              <a:rPr lang="en-CA" sz="2800" dirty="0"/>
              <a:t>Quantum computer</a:t>
            </a:r>
          </a:p>
        </p:txBody>
      </p:sp>
      <p:sp>
        <p:nvSpPr>
          <p:cNvPr id="5124" name="AutoShape 4"/>
          <p:cNvSpPr>
            <a:spLocks noChangeArrowheads="1"/>
          </p:cNvSpPr>
          <p:nvPr/>
        </p:nvSpPr>
        <p:spPr bwMode="auto">
          <a:xfrm>
            <a:off x="1104763" y="1344169"/>
            <a:ext cx="4232278" cy="1570038"/>
          </a:xfrm>
          <a:prstGeom prst="roundRect">
            <a:avLst>
              <a:gd name="adj" fmla="val 16667"/>
            </a:avLst>
          </a:prstGeom>
          <a:solidFill>
            <a:srgbClr val="66FF66"/>
          </a:solidFill>
          <a:ln w="9525" cap="flat">
            <a:solidFill>
              <a:srgbClr val="808080"/>
            </a:solidFill>
            <a:round/>
            <a:headEnd/>
            <a:tailEnd/>
          </a:ln>
          <a:effectLst/>
          <a:extLst/>
        </p:spPr>
        <p:txBody>
          <a:bodyPr wrap="none" lIns="81646" tIns="50425" rIns="81646" bIns="40823" anchor="ctr"/>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algn="ctr"/>
            <a:r>
              <a:rPr lang="en-CA" sz="2800" dirty="0"/>
              <a:t>Quantum algorithm</a:t>
            </a:r>
          </a:p>
        </p:txBody>
      </p:sp>
      <p:sp>
        <p:nvSpPr>
          <p:cNvPr id="6" name="AutoShape 4"/>
          <p:cNvSpPr>
            <a:spLocks noChangeArrowheads="1"/>
          </p:cNvSpPr>
          <p:nvPr/>
        </p:nvSpPr>
        <p:spPr bwMode="auto">
          <a:xfrm>
            <a:off x="6525165" y="4573127"/>
            <a:ext cx="4266841" cy="1582860"/>
          </a:xfrm>
          <a:prstGeom prst="roundRect">
            <a:avLst>
              <a:gd name="adj" fmla="val 16667"/>
            </a:avLst>
          </a:prstGeom>
          <a:solidFill>
            <a:schemeClr val="bg1"/>
          </a:solidFill>
          <a:ln w="9525" cap="flat">
            <a:solidFill>
              <a:srgbClr val="808080"/>
            </a:solidFill>
            <a:round/>
            <a:headEnd/>
            <a:tailEnd/>
          </a:ln>
          <a:effectLst/>
          <a:extLst/>
        </p:spPr>
        <p:txBody>
          <a:bodyPr wrap="none" lIns="81646" tIns="50425" rIns="81646" bIns="40823" anchor="ctr"/>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algn="ctr"/>
            <a:r>
              <a:rPr lang="en-CA" sz="2800" dirty="0"/>
              <a:t>Error correction</a:t>
            </a:r>
          </a:p>
          <a:p>
            <a:pPr algn="ctr"/>
            <a:endParaRPr lang="en-CA" sz="1270" dirty="0"/>
          </a:p>
          <a:p>
            <a:pPr algn="ctr"/>
            <a:endParaRPr lang="en-CA" sz="1270" dirty="0"/>
          </a:p>
        </p:txBody>
      </p:sp>
      <p:sp>
        <p:nvSpPr>
          <p:cNvPr id="7" name="AutoShape 5"/>
          <p:cNvSpPr>
            <a:spLocks noChangeArrowheads="1"/>
          </p:cNvSpPr>
          <p:nvPr/>
        </p:nvSpPr>
        <p:spPr bwMode="auto">
          <a:xfrm>
            <a:off x="5521380" y="5160590"/>
            <a:ext cx="833700" cy="567765"/>
          </a:xfrm>
          <a:prstGeom prst="leftArrow">
            <a:avLst>
              <a:gd name="adj1" fmla="val 50000"/>
              <a:gd name="adj2" fmla="val 54545"/>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grpSp>
        <p:nvGrpSpPr>
          <p:cNvPr id="19" name="Group 6"/>
          <p:cNvGrpSpPr>
            <a:grpSpLocks/>
          </p:cNvGrpSpPr>
          <p:nvPr/>
        </p:nvGrpSpPr>
        <p:grpSpPr bwMode="auto">
          <a:xfrm>
            <a:off x="6525165" y="1325579"/>
            <a:ext cx="4266841" cy="1670259"/>
            <a:chOff x="3456" y="1205"/>
            <a:chExt cx="1983" cy="735"/>
          </a:xfrm>
          <a:solidFill>
            <a:schemeClr val="bg1"/>
          </a:solidFill>
        </p:grpSpPr>
        <p:sp>
          <p:nvSpPr>
            <p:cNvPr id="20" name="AutoShape 7"/>
            <p:cNvSpPr>
              <a:spLocks noChangeArrowheads="1"/>
            </p:cNvSpPr>
            <p:nvPr/>
          </p:nvSpPr>
          <p:spPr bwMode="auto">
            <a:xfrm>
              <a:off x="3456" y="1205"/>
              <a:ext cx="1983" cy="735"/>
            </a:xfrm>
            <a:prstGeom prst="roundRect">
              <a:avLst>
                <a:gd name="adj" fmla="val 16667"/>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grpSp>
          <p:nvGrpSpPr>
            <p:cNvPr id="21" name="Group 8"/>
            <p:cNvGrpSpPr>
              <a:grpSpLocks/>
            </p:cNvGrpSpPr>
            <p:nvPr/>
          </p:nvGrpSpPr>
          <p:grpSpPr bwMode="auto">
            <a:xfrm>
              <a:off x="3559" y="1285"/>
              <a:ext cx="1777" cy="575"/>
              <a:chOff x="3559" y="1285"/>
              <a:chExt cx="1777" cy="575"/>
            </a:xfrm>
            <a:grpFill/>
          </p:grpSpPr>
          <p:sp>
            <p:nvSpPr>
              <p:cNvPr id="22" name="Line 9"/>
              <p:cNvSpPr>
                <a:spLocks noChangeShapeType="1"/>
              </p:cNvSpPr>
              <p:nvPr/>
            </p:nvSpPr>
            <p:spPr bwMode="auto">
              <a:xfrm>
                <a:off x="3567" y="1382"/>
                <a:ext cx="1766" cy="0"/>
              </a:xfrm>
              <a:prstGeom prst="lin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633">
                  <a:solidFill>
                    <a:prstClr val="black"/>
                  </a:solidFill>
                </a:endParaRPr>
              </a:p>
            </p:txBody>
          </p:sp>
          <p:sp>
            <p:nvSpPr>
              <p:cNvPr id="23" name="Line 10"/>
              <p:cNvSpPr>
                <a:spLocks noChangeShapeType="1"/>
              </p:cNvSpPr>
              <p:nvPr/>
            </p:nvSpPr>
            <p:spPr bwMode="auto">
              <a:xfrm>
                <a:off x="3562" y="1568"/>
                <a:ext cx="1774" cy="0"/>
              </a:xfrm>
              <a:prstGeom prst="lin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633">
                  <a:solidFill>
                    <a:prstClr val="black"/>
                  </a:solidFill>
                </a:endParaRPr>
              </a:p>
            </p:txBody>
          </p:sp>
          <p:sp>
            <p:nvSpPr>
              <p:cNvPr id="24" name="Oval 11"/>
              <p:cNvSpPr>
                <a:spLocks noChangeArrowheads="1"/>
              </p:cNvSpPr>
              <p:nvPr/>
            </p:nvSpPr>
            <p:spPr bwMode="auto">
              <a:xfrm>
                <a:off x="3995" y="1358"/>
                <a:ext cx="47" cy="47"/>
              </a:xfrm>
              <a:prstGeom prst="ellips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25" name="AutoShape 12"/>
              <p:cNvCxnSpPr>
                <a:cxnSpLocks noChangeShapeType="1"/>
                <a:stCxn id="24" idx="4"/>
                <a:endCxn id="28" idx="4"/>
              </p:cNvCxnSpPr>
              <p:nvPr/>
            </p:nvCxnSpPr>
            <p:spPr bwMode="auto">
              <a:xfrm>
                <a:off x="4019" y="1406"/>
                <a:ext cx="0" cy="203"/>
              </a:xfrm>
              <a:prstGeom prst="straightConnector1">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6" name="Oval 13"/>
              <p:cNvSpPr>
                <a:spLocks noChangeArrowheads="1"/>
              </p:cNvSpPr>
              <p:nvPr/>
            </p:nvSpPr>
            <p:spPr bwMode="auto">
              <a:xfrm>
                <a:off x="4845" y="1358"/>
                <a:ext cx="47" cy="47"/>
              </a:xfrm>
              <a:prstGeom prst="ellips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27" name="AutoShape 14"/>
              <p:cNvCxnSpPr>
                <a:cxnSpLocks noChangeShapeType="1"/>
                <a:stCxn id="26" idx="4"/>
                <a:endCxn id="29" idx="4"/>
              </p:cNvCxnSpPr>
              <p:nvPr/>
            </p:nvCxnSpPr>
            <p:spPr bwMode="auto">
              <a:xfrm>
                <a:off x="4869" y="1406"/>
                <a:ext cx="0" cy="203"/>
              </a:xfrm>
              <a:prstGeom prst="straightConnector1">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8" name="Oval 15"/>
              <p:cNvSpPr>
                <a:spLocks noChangeArrowheads="1"/>
              </p:cNvSpPr>
              <p:nvPr/>
            </p:nvSpPr>
            <p:spPr bwMode="auto">
              <a:xfrm>
                <a:off x="3977" y="1526"/>
                <a:ext cx="82" cy="82"/>
              </a:xfrm>
              <a:prstGeom prst="ellipse">
                <a:avLst/>
              </a:prstGeom>
              <a:grpFill/>
              <a:ln w="72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sp>
            <p:nvSpPr>
              <p:cNvPr id="29" name="Oval 16"/>
              <p:cNvSpPr>
                <a:spLocks noChangeArrowheads="1"/>
              </p:cNvSpPr>
              <p:nvPr/>
            </p:nvSpPr>
            <p:spPr bwMode="auto">
              <a:xfrm>
                <a:off x="4829" y="1526"/>
                <a:ext cx="82" cy="82"/>
              </a:xfrm>
              <a:prstGeom prst="ellipse">
                <a:avLst/>
              </a:prstGeom>
              <a:grpFill/>
              <a:ln w="72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sp>
            <p:nvSpPr>
              <p:cNvPr id="30" name="Line 17"/>
              <p:cNvSpPr>
                <a:spLocks noChangeShapeType="1"/>
              </p:cNvSpPr>
              <p:nvPr/>
            </p:nvSpPr>
            <p:spPr bwMode="auto">
              <a:xfrm>
                <a:off x="3559" y="1750"/>
                <a:ext cx="1777" cy="0"/>
              </a:xfrm>
              <a:prstGeom prst="lin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633">
                  <a:solidFill>
                    <a:prstClr val="black"/>
                  </a:solidFill>
                </a:endParaRPr>
              </a:p>
            </p:txBody>
          </p:sp>
          <p:sp>
            <p:nvSpPr>
              <p:cNvPr id="31" name="Oval 18"/>
              <p:cNvSpPr>
                <a:spLocks noChangeArrowheads="1"/>
              </p:cNvSpPr>
              <p:nvPr/>
            </p:nvSpPr>
            <p:spPr bwMode="auto">
              <a:xfrm>
                <a:off x="4142" y="1542"/>
                <a:ext cx="47" cy="47"/>
              </a:xfrm>
              <a:prstGeom prst="ellips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32" name="AutoShape 19"/>
              <p:cNvCxnSpPr>
                <a:cxnSpLocks noChangeShapeType="1"/>
                <a:stCxn id="31" idx="4"/>
                <a:endCxn id="33" idx="4"/>
              </p:cNvCxnSpPr>
              <p:nvPr/>
            </p:nvCxnSpPr>
            <p:spPr bwMode="auto">
              <a:xfrm>
                <a:off x="4166" y="1590"/>
                <a:ext cx="0" cy="203"/>
              </a:xfrm>
              <a:prstGeom prst="straightConnector1">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3" name="Oval 20"/>
              <p:cNvSpPr>
                <a:spLocks noChangeArrowheads="1"/>
              </p:cNvSpPr>
              <p:nvPr/>
            </p:nvSpPr>
            <p:spPr bwMode="auto">
              <a:xfrm>
                <a:off x="4124" y="1711"/>
                <a:ext cx="82" cy="82"/>
              </a:xfrm>
              <a:prstGeom prst="ellipse">
                <a:avLst/>
              </a:prstGeom>
              <a:grpFill/>
              <a:ln w="72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grpSp>
            <p:nvGrpSpPr>
              <p:cNvPr id="34" name="Group 21"/>
              <p:cNvGrpSpPr>
                <a:grpSpLocks/>
              </p:cNvGrpSpPr>
              <p:nvPr/>
            </p:nvGrpSpPr>
            <p:grpSpPr bwMode="auto">
              <a:xfrm>
                <a:off x="3654" y="1647"/>
                <a:ext cx="258" cy="213"/>
                <a:chOff x="3654" y="1647"/>
                <a:chExt cx="258" cy="213"/>
              </a:xfrm>
              <a:grpFill/>
            </p:grpSpPr>
            <p:sp>
              <p:nvSpPr>
                <p:cNvPr id="47" name="Rectangle 22"/>
                <p:cNvSpPr>
                  <a:spLocks noChangeArrowheads="1"/>
                </p:cNvSpPr>
                <p:nvPr/>
              </p:nvSpPr>
              <p:spPr bwMode="auto">
                <a:xfrm>
                  <a:off x="3654" y="1647"/>
                  <a:ext cx="258" cy="213"/>
                </a:xfrm>
                <a:prstGeom prst="rect">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pic>
              <p:nvPicPr>
                <p:cNvPr id="48"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0" y="1664"/>
                  <a:ext cx="178" cy="180"/>
                </a:xfrm>
                <a:prstGeom prst="rect">
                  <a:avLst/>
                </a:pr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35" name="Oval 24"/>
              <p:cNvSpPr>
                <a:spLocks noChangeArrowheads="1"/>
              </p:cNvSpPr>
              <p:nvPr/>
            </p:nvSpPr>
            <p:spPr bwMode="auto">
              <a:xfrm>
                <a:off x="4686" y="1542"/>
                <a:ext cx="47" cy="47"/>
              </a:xfrm>
              <a:prstGeom prst="ellips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36" name="AutoShape 25"/>
              <p:cNvCxnSpPr>
                <a:cxnSpLocks noChangeShapeType="1"/>
                <a:stCxn id="35" idx="4"/>
                <a:endCxn id="37" idx="4"/>
              </p:cNvCxnSpPr>
              <p:nvPr/>
            </p:nvCxnSpPr>
            <p:spPr bwMode="auto">
              <a:xfrm>
                <a:off x="4710" y="1590"/>
                <a:ext cx="0" cy="203"/>
              </a:xfrm>
              <a:prstGeom prst="straightConnector1">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7" name="Oval 26"/>
              <p:cNvSpPr>
                <a:spLocks noChangeArrowheads="1"/>
              </p:cNvSpPr>
              <p:nvPr/>
            </p:nvSpPr>
            <p:spPr bwMode="auto">
              <a:xfrm>
                <a:off x="4669" y="1711"/>
                <a:ext cx="82" cy="82"/>
              </a:xfrm>
              <a:prstGeom prst="ellipse">
                <a:avLst/>
              </a:prstGeom>
              <a:grpFill/>
              <a:ln w="72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grpSp>
            <p:nvGrpSpPr>
              <p:cNvPr id="38" name="Group 27"/>
              <p:cNvGrpSpPr>
                <a:grpSpLocks/>
              </p:cNvGrpSpPr>
              <p:nvPr/>
            </p:nvGrpSpPr>
            <p:grpSpPr bwMode="auto">
              <a:xfrm>
                <a:off x="4312" y="1648"/>
                <a:ext cx="258" cy="213"/>
                <a:chOff x="4312" y="1648"/>
                <a:chExt cx="258" cy="213"/>
              </a:xfrm>
              <a:grpFill/>
            </p:grpSpPr>
            <p:sp>
              <p:nvSpPr>
                <p:cNvPr id="45" name="Rectangle 28"/>
                <p:cNvSpPr>
                  <a:spLocks noChangeArrowheads="1"/>
                </p:cNvSpPr>
                <p:nvPr/>
              </p:nvSpPr>
              <p:spPr bwMode="auto">
                <a:xfrm>
                  <a:off x="4312" y="1648"/>
                  <a:ext cx="258" cy="213"/>
                </a:xfrm>
                <a:prstGeom prst="rect">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pic>
              <p:nvPicPr>
                <p:cNvPr id="46" name="Picture 2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7" y="1664"/>
                  <a:ext cx="178" cy="180"/>
                </a:xfrm>
                <a:prstGeom prst="rect">
                  <a:avLst/>
                </a:pr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39" name="Group 30"/>
              <p:cNvGrpSpPr>
                <a:grpSpLocks/>
              </p:cNvGrpSpPr>
              <p:nvPr/>
            </p:nvGrpSpPr>
            <p:grpSpPr bwMode="auto">
              <a:xfrm>
                <a:off x="4313" y="1285"/>
                <a:ext cx="258" cy="213"/>
                <a:chOff x="4313" y="1285"/>
                <a:chExt cx="258" cy="213"/>
              </a:xfrm>
              <a:grpFill/>
            </p:grpSpPr>
            <p:sp>
              <p:nvSpPr>
                <p:cNvPr id="43" name="Rectangle 31"/>
                <p:cNvSpPr>
                  <a:spLocks noChangeArrowheads="1"/>
                </p:cNvSpPr>
                <p:nvPr/>
              </p:nvSpPr>
              <p:spPr bwMode="auto">
                <a:xfrm>
                  <a:off x="4313" y="1285"/>
                  <a:ext cx="258" cy="213"/>
                </a:xfrm>
                <a:prstGeom prst="rect">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pic>
              <p:nvPicPr>
                <p:cNvPr id="44" name="Picture 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8" y="1301"/>
                  <a:ext cx="178" cy="180"/>
                </a:xfrm>
                <a:prstGeom prst="rect">
                  <a:avLst/>
                </a:pr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40" name="Group 33"/>
              <p:cNvGrpSpPr>
                <a:grpSpLocks/>
              </p:cNvGrpSpPr>
              <p:nvPr/>
            </p:nvGrpSpPr>
            <p:grpSpPr bwMode="auto">
              <a:xfrm>
                <a:off x="4970" y="1467"/>
                <a:ext cx="258" cy="213"/>
                <a:chOff x="4970" y="1467"/>
                <a:chExt cx="258" cy="213"/>
              </a:xfrm>
              <a:grpFill/>
            </p:grpSpPr>
            <p:sp>
              <p:nvSpPr>
                <p:cNvPr id="41" name="Rectangle 34"/>
                <p:cNvSpPr>
                  <a:spLocks noChangeArrowheads="1"/>
                </p:cNvSpPr>
                <p:nvPr/>
              </p:nvSpPr>
              <p:spPr bwMode="auto">
                <a:xfrm>
                  <a:off x="4970" y="1467"/>
                  <a:ext cx="258" cy="213"/>
                </a:xfrm>
                <a:prstGeom prst="rect">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pic>
              <p:nvPicPr>
                <p:cNvPr id="42" name="Picture 3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6" y="1483"/>
                  <a:ext cx="178" cy="180"/>
                </a:xfrm>
                <a:prstGeom prst="rect">
                  <a:avLst/>
                </a:pr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grpSp>
      <p:sp>
        <p:nvSpPr>
          <p:cNvPr id="49" name="AutoShape 43"/>
          <p:cNvSpPr>
            <a:spLocks noChangeArrowheads="1"/>
          </p:cNvSpPr>
          <p:nvPr/>
        </p:nvSpPr>
        <p:spPr bwMode="auto">
          <a:xfrm rot="10800000">
            <a:off x="5519937" y="1934335"/>
            <a:ext cx="889847" cy="599931"/>
          </a:xfrm>
          <a:prstGeom prst="leftArrow">
            <a:avLst>
              <a:gd name="adj1" fmla="val 50000"/>
              <a:gd name="adj2" fmla="val 54545"/>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sp>
        <p:nvSpPr>
          <p:cNvPr id="83" name="TextBox 82"/>
          <p:cNvSpPr txBox="1"/>
          <p:nvPr/>
        </p:nvSpPr>
        <p:spPr>
          <a:xfrm>
            <a:off x="0" y="2102859"/>
            <a:ext cx="12192000" cy="3108543"/>
          </a:xfrm>
          <a:prstGeom prst="rect">
            <a:avLst/>
          </a:prstGeom>
          <a:solidFill>
            <a:srgbClr val="002060"/>
          </a:solidFill>
          <a:ln w="76200">
            <a:noFill/>
          </a:ln>
          <a:effectLst/>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2800" dirty="0" smtClean="0">
                <a:solidFill>
                  <a:prstClr val="black"/>
                </a:solidFill>
              </a:rPr>
              <a:t>	 </a:t>
            </a:r>
          </a:p>
          <a:p>
            <a:pPr algn="ctr"/>
            <a:r>
              <a:rPr lang="en-US" sz="2800" dirty="0" smtClean="0">
                <a:solidFill>
                  <a:prstClr val="white"/>
                </a:solidFill>
              </a:rPr>
              <a:t>Arbitrary rotation about a given axis</a:t>
            </a:r>
          </a:p>
          <a:p>
            <a:pPr algn="ctr"/>
            <a:endParaRPr lang="en-US" sz="2800" dirty="0" smtClean="0">
              <a:solidFill>
                <a:prstClr val="white"/>
              </a:solidFill>
            </a:endParaRPr>
          </a:p>
          <a:p>
            <a:pPr algn="ctr"/>
            <a:r>
              <a:rPr lang="en-US" sz="2800" dirty="0" smtClean="0">
                <a:solidFill>
                  <a:prstClr val="white"/>
                </a:solidFill>
              </a:rPr>
              <a:t>We do not have methods to error-correct an arbitrary rotation!</a:t>
            </a:r>
          </a:p>
          <a:p>
            <a:pPr algn="ctr"/>
            <a:endParaRPr lang="en-US" sz="2800" b="1" dirty="0" smtClean="0">
              <a:solidFill>
                <a:prstClr val="white"/>
              </a:solidFill>
            </a:endParaRPr>
          </a:p>
          <a:p>
            <a:pPr algn="ctr"/>
            <a:r>
              <a:rPr lang="en-US" sz="2800" b="1" dirty="0" smtClean="0">
                <a:solidFill>
                  <a:prstClr val="white"/>
                </a:solidFill>
              </a:rPr>
              <a:t>Solution: </a:t>
            </a:r>
            <a:r>
              <a:rPr lang="en-US" sz="2800" dirty="0" smtClean="0">
                <a:solidFill>
                  <a:prstClr val="white"/>
                </a:solidFill>
              </a:rPr>
              <a:t>Approximate with a sequence of gates from a “correctable” set of operations</a:t>
            </a:r>
            <a:endParaRPr lang="en-US" sz="2800" dirty="0">
              <a:solidFill>
                <a:prstClr val="white"/>
              </a:solidFill>
            </a:endParaRPr>
          </a:p>
        </p:txBody>
      </p:sp>
      <p:pic>
        <p:nvPicPr>
          <p:cNvPr id="84"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9781" y="2413956"/>
            <a:ext cx="779664" cy="788423"/>
          </a:xfrm>
          <a:prstGeom prst="rect">
            <a:avLst/>
          </a:prstGeom>
          <a:solidFill>
            <a:schemeClr val="bg1"/>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85" name="Group 6"/>
          <p:cNvGrpSpPr>
            <a:grpSpLocks/>
          </p:cNvGrpSpPr>
          <p:nvPr/>
        </p:nvGrpSpPr>
        <p:grpSpPr bwMode="auto">
          <a:xfrm>
            <a:off x="8059046" y="5420158"/>
            <a:ext cx="1214047" cy="519894"/>
            <a:chOff x="4064" y="3732"/>
            <a:chExt cx="843" cy="361"/>
          </a:xfrm>
        </p:grpSpPr>
        <p:grpSp>
          <p:nvGrpSpPr>
            <p:cNvPr id="86" name="Group 7"/>
            <p:cNvGrpSpPr>
              <a:grpSpLocks/>
            </p:cNvGrpSpPr>
            <p:nvPr/>
          </p:nvGrpSpPr>
          <p:grpSpPr bwMode="auto">
            <a:xfrm>
              <a:off x="4261" y="3865"/>
              <a:ext cx="82" cy="183"/>
              <a:chOff x="4261" y="3865"/>
              <a:chExt cx="82" cy="183"/>
            </a:xfrm>
          </p:grpSpPr>
          <p:sp>
            <p:nvSpPr>
              <p:cNvPr id="88" name="Oval 8"/>
              <p:cNvSpPr>
                <a:spLocks noChangeArrowheads="1"/>
              </p:cNvSpPr>
              <p:nvPr/>
            </p:nvSpPr>
            <p:spPr bwMode="auto">
              <a:xfrm>
                <a:off x="4279" y="3865"/>
                <a:ext cx="47" cy="47"/>
              </a:xfrm>
              <a:prstGeom prst="ellipse">
                <a:avLst/>
              </a:prstGeom>
              <a:solidFill>
                <a:srgbClr val="00000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89" name="AutoShape 9"/>
              <p:cNvCxnSpPr>
                <a:cxnSpLocks noChangeShapeType="1"/>
                <a:stCxn id="88" idx="4"/>
                <a:endCxn id="90" idx="4"/>
              </p:cNvCxnSpPr>
              <p:nvPr/>
            </p:nvCxnSpPr>
            <p:spPr bwMode="auto">
              <a:xfrm>
                <a:off x="4303" y="3913"/>
                <a:ext cx="0" cy="135"/>
              </a:xfrm>
              <a:prstGeom prst="straightConnector1">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0" name="Oval 10"/>
              <p:cNvSpPr>
                <a:spLocks noChangeArrowheads="1"/>
              </p:cNvSpPr>
              <p:nvPr/>
            </p:nvSpPr>
            <p:spPr bwMode="auto">
              <a:xfrm>
                <a:off x="4261" y="3966"/>
                <a:ext cx="82" cy="82"/>
              </a:xfrm>
              <a:prstGeom prst="ellipse">
                <a:avLst/>
              </a:prstGeom>
              <a:noFill/>
              <a:ln w="720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91" name="AutoShape 11"/>
              <p:cNvCxnSpPr>
                <a:cxnSpLocks noChangeShapeType="1"/>
                <a:stCxn id="90" idx="2"/>
                <a:endCxn id="90" idx="6"/>
              </p:cNvCxnSpPr>
              <p:nvPr/>
            </p:nvCxnSpPr>
            <p:spPr bwMode="auto">
              <a:xfrm>
                <a:off x="4261" y="4007"/>
                <a:ext cx="82" cy="0"/>
              </a:xfrm>
              <a:prstGeom prst="straightConnector1">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87" name="Text Box 12"/>
            <p:cNvSpPr txBox="1">
              <a:spLocks noChangeArrowheads="1"/>
            </p:cNvSpPr>
            <p:nvPr/>
          </p:nvSpPr>
          <p:spPr bwMode="auto">
            <a:xfrm>
              <a:off x="4064" y="3732"/>
              <a:ext cx="843" cy="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7283" rIns="81646" bIns="40823"/>
            <a:lstStyle>
              <a:lvl1pPr>
                <a:tabLst>
                  <a:tab pos="449263" algn="l"/>
                  <a:tab pos="898525"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9pPr>
            </a:lstStyle>
            <a:p>
              <a:r>
                <a:rPr lang="en-CA" sz="3200" dirty="0"/>
                <a:t>{</a:t>
              </a:r>
              <a:r>
                <a:rPr lang="en-CA" sz="2400" dirty="0"/>
                <a:t>   ,</a:t>
              </a:r>
              <a:r>
                <a:rPr lang="en-CA" sz="2400" i="1" dirty="0"/>
                <a:t>H</a:t>
              </a:r>
              <a:r>
                <a:rPr lang="en-CA" sz="2400" dirty="0"/>
                <a:t>,</a:t>
              </a:r>
              <a:r>
                <a:rPr lang="en-CA" sz="2400" i="1" dirty="0"/>
                <a:t>T</a:t>
              </a:r>
              <a:r>
                <a:rPr lang="en-CA" sz="3200" dirty="0"/>
                <a:t>}</a:t>
              </a:r>
            </a:p>
          </p:txBody>
        </p:sp>
      </p:grpSp>
      <p:sp>
        <p:nvSpPr>
          <p:cNvPr id="2" name="Footer Placeholder 1"/>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159228193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121" name="Rectangle 1"/>
          <p:cNvSpPr>
            <a:spLocks noGrp="1" noChangeArrowheads="1"/>
          </p:cNvSpPr>
          <p:nvPr>
            <p:ph type="title" idx="4294967295"/>
          </p:nvPr>
        </p:nvSpPr>
        <p:spPr>
          <a:xfrm>
            <a:off x="1980049" y="273629"/>
            <a:ext cx="8229024" cy="1144921"/>
          </a:xfrm>
          <a:ln/>
        </p:spPr>
        <p:txBody>
          <a:bodyPr vert="horz" lIns="91440" tIns="30176" rIns="91440" bIns="45720" rtlCol="0" anchor="ctr">
            <a:normAutofit/>
          </a:bodyPr>
          <a:lstStyle/>
          <a:p>
            <a:pPr algn="ct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CA" dirty="0">
                <a:solidFill>
                  <a:schemeClr val="bg1"/>
                </a:solidFill>
              </a:rPr>
              <a:t>Quantum compiling</a:t>
            </a:r>
          </a:p>
        </p:txBody>
      </p:sp>
      <p:sp>
        <p:nvSpPr>
          <p:cNvPr id="5122" name="AutoShape 2"/>
          <p:cNvSpPr>
            <a:spLocks noChangeArrowheads="1"/>
          </p:cNvSpPr>
          <p:nvPr/>
        </p:nvSpPr>
        <p:spPr bwMode="auto">
          <a:xfrm rot="16200000">
            <a:off x="2478131" y="3565976"/>
            <a:ext cx="1485543" cy="380200"/>
          </a:xfrm>
          <a:prstGeom prst="leftArrow">
            <a:avLst>
              <a:gd name="adj1" fmla="val 50000"/>
              <a:gd name="adj2" fmla="val 112121"/>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sp>
        <p:nvSpPr>
          <p:cNvPr id="5123" name="AutoShape 3"/>
          <p:cNvSpPr>
            <a:spLocks noChangeArrowheads="1"/>
          </p:cNvSpPr>
          <p:nvPr/>
        </p:nvSpPr>
        <p:spPr bwMode="auto">
          <a:xfrm>
            <a:off x="1104763" y="4573127"/>
            <a:ext cx="4266841" cy="1582860"/>
          </a:xfrm>
          <a:prstGeom prst="roundRect">
            <a:avLst>
              <a:gd name="adj" fmla="val 16667"/>
            </a:avLst>
          </a:prstGeom>
          <a:solidFill>
            <a:srgbClr val="FFCC99"/>
          </a:solidFill>
          <a:ln w="9525" cap="flat">
            <a:solidFill>
              <a:srgbClr val="808080"/>
            </a:solidFill>
            <a:round/>
            <a:headEnd/>
            <a:tailEnd/>
          </a:ln>
          <a:effectLst/>
          <a:extLst/>
        </p:spPr>
        <p:txBody>
          <a:bodyPr wrap="none" lIns="81646" tIns="50425" rIns="81646" bIns="40823" anchor="ctr"/>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algn="ctr"/>
            <a:r>
              <a:rPr lang="en-CA" sz="2800" dirty="0"/>
              <a:t>Quantum computer</a:t>
            </a:r>
          </a:p>
        </p:txBody>
      </p:sp>
      <p:sp>
        <p:nvSpPr>
          <p:cNvPr id="5124" name="AutoShape 4"/>
          <p:cNvSpPr>
            <a:spLocks noChangeArrowheads="1"/>
          </p:cNvSpPr>
          <p:nvPr/>
        </p:nvSpPr>
        <p:spPr bwMode="auto">
          <a:xfrm>
            <a:off x="1104763" y="1344169"/>
            <a:ext cx="4232278" cy="1570038"/>
          </a:xfrm>
          <a:prstGeom prst="roundRect">
            <a:avLst>
              <a:gd name="adj" fmla="val 16667"/>
            </a:avLst>
          </a:prstGeom>
          <a:solidFill>
            <a:srgbClr val="66FF66"/>
          </a:solidFill>
          <a:ln w="9525" cap="flat">
            <a:solidFill>
              <a:srgbClr val="808080"/>
            </a:solidFill>
            <a:round/>
            <a:headEnd/>
            <a:tailEnd/>
          </a:ln>
          <a:effectLst/>
          <a:extLst/>
        </p:spPr>
        <p:txBody>
          <a:bodyPr wrap="none" lIns="81646" tIns="50425" rIns="81646" bIns="40823" anchor="ctr"/>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algn="ctr"/>
            <a:r>
              <a:rPr lang="en-CA" sz="2800" dirty="0"/>
              <a:t>Quantum algorithm</a:t>
            </a:r>
          </a:p>
        </p:txBody>
      </p:sp>
      <p:sp>
        <p:nvSpPr>
          <p:cNvPr id="6" name="AutoShape 4"/>
          <p:cNvSpPr>
            <a:spLocks noChangeArrowheads="1"/>
          </p:cNvSpPr>
          <p:nvPr/>
        </p:nvSpPr>
        <p:spPr bwMode="auto">
          <a:xfrm>
            <a:off x="6525165" y="4573127"/>
            <a:ext cx="4266841" cy="1582860"/>
          </a:xfrm>
          <a:prstGeom prst="roundRect">
            <a:avLst>
              <a:gd name="adj" fmla="val 16667"/>
            </a:avLst>
          </a:prstGeom>
          <a:solidFill>
            <a:schemeClr val="bg1"/>
          </a:solidFill>
          <a:ln w="9525" cap="flat">
            <a:solidFill>
              <a:srgbClr val="808080"/>
            </a:solidFill>
            <a:round/>
            <a:headEnd/>
            <a:tailEnd/>
          </a:ln>
          <a:effectLst/>
          <a:extLst/>
        </p:spPr>
        <p:txBody>
          <a:bodyPr wrap="none" lIns="81646" tIns="50425" rIns="81646" bIns="40823" anchor="ctr"/>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algn="ctr"/>
            <a:r>
              <a:rPr lang="en-CA" sz="2800" dirty="0"/>
              <a:t>Error correction</a:t>
            </a:r>
          </a:p>
          <a:p>
            <a:pPr algn="ctr"/>
            <a:endParaRPr lang="en-CA" sz="1270" dirty="0"/>
          </a:p>
          <a:p>
            <a:pPr algn="ctr"/>
            <a:endParaRPr lang="en-CA" sz="1270" dirty="0"/>
          </a:p>
        </p:txBody>
      </p:sp>
      <p:sp>
        <p:nvSpPr>
          <p:cNvPr id="7" name="AutoShape 5"/>
          <p:cNvSpPr>
            <a:spLocks noChangeArrowheads="1"/>
          </p:cNvSpPr>
          <p:nvPr/>
        </p:nvSpPr>
        <p:spPr bwMode="auto">
          <a:xfrm>
            <a:off x="5521380" y="5160590"/>
            <a:ext cx="833700" cy="567765"/>
          </a:xfrm>
          <a:prstGeom prst="leftArrow">
            <a:avLst>
              <a:gd name="adj1" fmla="val 50000"/>
              <a:gd name="adj2" fmla="val 54545"/>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grpSp>
        <p:nvGrpSpPr>
          <p:cNvPr id="19" name="Group 6"/>
          <p:cNvGrpSpPr>
            <a:grpSpLocks/>
          </p:cNvGrpSpPr>
          <p:nvPr/>
        </p:nvGrpSpPr>
        <p:grpSpPr bwMode="auto">
          <a:xfrm>
            <a:off x="6525165" y="1325579"/>
            <a:ext cx="4266841" cy="1670259"/>
            <a:chOff x="3456" y="1205"/>
            <a:chExt cx="1983" cy="735"/>
          </a:xfrm>
          <a:solidFill>
            <a:schemeClr val="bg1"/>
          </a:solidFill>
        </p:grpSpPr>
        <p:sp>
          <p:nvSpPr>
            <p:cNvPr id="20" name="AutoShape 7"/>
            <p:cNvSpPr>
              <a:spLocks noChangeArrowheads="1"/>
            </p:cNvSpPr>
            <p:nvPr/>
          </p:nvSpPr>
          <p:spPr bwMode="auto">
            <a:xfrm>
              <a:off x="3456" y="1205"/>
              <a:ext cx="1983" cy="735"/>
            </a:xfrm>
            <a:prstGeom prst="roundRect">
              <a:avLst>
                <a:gd name="adj" fmla="val 16667"/>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grpSp>
          <p:nvGrpSpPr>
            <p:cNvPr id="21" name="Group 8"/>
            <p:cNvGrpSpPr>
              <a:grpSpLocks/>
            </p:cNvGrpSpPr>
            <p:nvPr/>
          </p:nvGrpSpPr>
          <p:grpSpPr bwMode="auto">
            <a:xfrm>
              <a:off x="3559" y="1285"/>
              <a:ext cx="1777" cy="575"/>
              <a:chOff x="3559" y="1285"/>
              <a:chExt cx="1777" cy="575"/>
            </a:xfrm>
            <a:grpFill/>
          </p:grpSpPr>
          <p:sp>
            <p:nvSpPr>
              <p:cNvPr id="22" name="Line 9"/>
              <p:cNvSpPr>
                <a:spLocks noChangeShapeType="1"/>
              </p:cNvSpPr>
              <p:nvPr/>
            </p:nvSpPr>
            <p:spPr bwMode="auto">
              <a:xfrm>
                <a:off x="3567" y="1382"/>
                <a:ext cx="1766" cy="0"/>
              </a:xfrm>
              <a:prstGeom prst="lin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633">
                  <a:solidFill>
                    <a:prstClr val="black"/>
                  </a:solidFill>
                </a:endParaRPr>
              </a:p>
            </p:txBody>
          </p:sp>
          <p:sp>
            <p:nvSpPr>
              <p:cNvPr id="23" name="Line 10"/>
              <p:cNvSpPr>
                <a:spLocks noChangeShapeType="1"/>
              </p:cNvSpPr>
              <p:nvPr/>
            </p:nvSpPr>
            <p:spPr bwMode="auto">
              <a:xfrm>
                <a:off x="3562" y="1568"/>
                <a:ext cx="1774" cy="0"/>
              </a:xfrm>
              <a:prstGeom prst="lin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633">
                  <a:solidFill>
                    <a:prstClr val="black"/>
                  </a:solidFill>
                </a:endParaRPr>
              </a:p>
            </p:txBody>
          </p:sp>
          <p:sp>
            <p:nvSpPr>
              <p:cNvPr id="24" name="Oval 11"/>
              <p:cNvSpPr>
                <a:spLocks noChangeArrowheads="1"/>
              </p:cNvSpPr>
              <p:nvPr/>
            </p:nvSpPr>
            <p:spPr bwMode="auto">
              <a:xfrm>
                <a:off x="3995" y="1358"/>
                <a:ext cx="47" cy="47"/>
              </a:xfrm>
              <a:prstGeom prst="ellips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25" name="AutoShape 12"/>
              <p:cNvCxnSpPr>
                <a:cxnSpLocks noChangeShapeType="1"/>
                <a:stCxn id="24" idx="4"/>
                <a:endCxn id="28" idx="4"/>
              </p:cNvCxnSpPr>
              <p:nvPr/>
            </p:nvCxnSpPr>
            <p:spPr bwMode="auto">
              <a:xfrm>
                <a:off x="4019" y="1406"/>
                <a:ext cx="0" cy="203"/>
              </a:xfrm>
              <a:prstGeom prst="straightConnector1">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6" name="Oval 13"/>
              <p:cNvSpPr>
                <a:spLocks noChangeArrowheads="1"/>
              </p:cNvSpPr>
              <p:nvPr/>
            </p:nvSpPr>
            <p:spPr bwMode="auto">
              <a:xfrm>
                <a:off x="4845" y="1358"/>
                <a:ext cx="47" cy="47"/>
              </a:xfrm>
              <a:prstGeom prst="ellips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27" name="AutoShape 14"/>
              <p:cNvCxnSpPr>
                <a:cxnSpLocks noChangeShapeType="1"/>
                <a:stCxn id="26" idx="4"/>
                <a:endCxn id="29" idx="4"/>
              </p:cNvCxnSpPr>
              <p:nvPr/>
            </p:nvCxnSpPr>
            <p:spPr bwMode="auto">
              <a:xfrm>
                <a:off x="4869" y="1406"/>
                <a:ext cx="0" cy="203"/>
              </a:xfrm>
              <a:prstGeom prst="straightConnector1">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8" name="Oval 15"/>
              <p:cNvSpPr>
                <a:spLocks noChangeArrowheads="1"/>
              </p:cNvSpPr>
              <p:nvPr/>
            </p:nvSpPr>
            <p:spPr bwMode="auto">
              <a:xfrm>
                <a:off x="3977" y="1526"/>
                <a:ext cx="82" cy="82"/>
              </a:xfrm>
              <a:prstGeom prst="ellipse">
                <a:avLst/>
              </a:prstGeom>
              <a:grpFill/>
              <a:ln w="72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sp>
            <p:nvSpPr>
              <p:cNvPr id="29" name="Oval 16"/>
              <p:cNvSpPr>
                <a:spLocks noChangeArrowheads="1"/>
              </p:cNvSpPr>
              <p:nvPr/>
            </p:nvSpPr>
            <p:spPr bwMode="auto">
              <a:xfrm>
                <a:off x="4829" y="1526"/>
                <a:ext cx="82" cy="82"/>
              </a:xfrm>
              <a:prstGeom prst="ellipse">
                <a:avLst/>
              </a:prstGeom>
              <a:grpFill/>
              <a:ln w="72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sp>
            <p:nvSpPr>
              <p:cNvPr id="30" name="Line 17"/>
              <p:cNvSpPr>
                <a:spLocks noChangeShapeType="1"/>
              </p:cNvSpPr>
              <p:nvPr/>
            </p:nvSpPr>
            <p:spPr bwMode="auto">
              <a:xfrm>
                <a:off x="3559" y="1750"/>
                <a:ext cx="1777" cy="0"/>
              </a:xfrm>
              <a:prstGeom prst="lin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633">
                  <a:solidFill>
                    <a:prstClr val="black"/>
                  </a:solidFill>
                </a:endParaRPr>
              </a:p>
            </p:txBody>
          </p:sp>
          <p:sp>
            <p:nvSpPr>
              <p:cNvPr id="31" name="Oval 18"/>
              <p:cNvSpPr>
                <a:spLocks noChangeArrowheads="1"/>
              </p:cNvSpPr>
              <p:nvPr/>
            </p:nvSpPr>
            <p:spPr bwMode="auto">
              <a:xfrm>
                <a:off x="4142" y="1542"/>
                <a:ext cx="47" cy="47"/>
              </a:xfrm>
              <a:prstGeom prst="ellips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32" name="AutoShape 19"/>
              <p:cNvCxnSpPr>
                <a:cxnSpLocks noChangeShapeType="1"/>
                <a:stCxn id="31" idx="4"/>
                <a:endCxn id="33" idx="4"/>
              </p:cNvCxnSpPr>
              <p:nvPr/>
            </p:nvCxnSpPr>
            <p:spPr bwMode="auto">
              <a:xfrm>
                <a:off x="4166" y="1590"/>
                <a:ext cx="0" cy="203"/>
              </a:xfrm>
              <a:prstGeom prst="straightConnector1">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3" name="Oval 20"/>
              <p:cNvSpPr>
                <a:spLocks noChangeArrowheads="1"/>
              </p:cNvSpPr>
              <p:nvPr/>
            </p:nvSpPr>
            <p:spPr bwMode="auto">
              <a:xfrm>
                <a:off x="4124" y="1711"/>
                <a:ext cx="82" cy="82"/>
              </a:xfrm>
              <a:prstGeom prst="ellipse">
                <a:avLst/>
              </a:prstGeom>
              <a:grpFill/>
              <a:ln w="72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grpSp>
            <p:nvGrpSpPr>
              <p:cNvPr id="34" name="Group 21"/>
              <p:cNvGrpSpPr>
                <a:grpSpLocks/>
              </p:cNvGrpSpPr>
              <p:nvPr/>
            </p:nvGrpSpPr>
            <p:grpSpPr bwMode="auto">
              <a:xfrm>
                <a:off x="3654" y="1647"/>
                <a:ext cx="258" cy="213"/>
                <a:chOff x="3654" y="1647"/>
                <a:chExt cx="258" cy="213"/>
              </a:xfrm>
              <a:grpFill/>
            </p:grpSpPr>
            <p:sp>
              <p:nvSpPr>
                <p:cNvPr id="47" name="Rectangle 22"/>
                <p:cNvSpPr>
                  <a:spLocks noChangeArrowheads="1"/>
                </p:cNvSpPr>
                <p:nvPr/>
              </p:nvSpPr>
              <p:spPr bwMode="auto">
                <a:xfrm>
                  <a:off x="3654" y="1647"/>
                  <a:ext cx="258" cy="213"/>
                </a:xfrm>
                <a:prstGeom prst="rect">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pic>
              <p:nvPicPr>
                <p:cNvPr id="48"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0" y="1664"/>
                  <a:ext cx="178" cy="180"/>
                </a:xfrm>
                <a:prstGeom prst="rect">
                  <a:avLst/>
                </a:pr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35" name="Oval 24"/>
              <p:cNvSpPr>
                <a:spLocks noChangeArrowheads="1"/>
              </p:cNvSpPr>
              <p:nvPr/>
            </p:nvSpPr>
            <p:spPr bwMode="auto">
              <a:xfrm>
                <a:off x="4686" y="1542"/>
                <a:ext cx="47" cy="47"/>
              </a:xfrm>
              <a:prstGeom prst="ellips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36" name="AutoShape 25"/>
              <p:cNvCxnSpPr>
                <a:cxnSpLocks noChangeShapeType="1"/>
                <a:stCxn id="35" idx="4"/>
                <a:endCxn id="37" idx="4"/>
              </p:cNvCxnSpPr>
              <p:nvPr/>
            </p:nvCxnSpPr>
            <p:spPr bwMode="auto">
              <a:xfrm>
                <a:off x="4710" y="1590"/>
                <a:ext cx="0" cy="203"/>
              </a:xfrm>
              <a:prstGeom prst="straightConnector1">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7" name="Oval 26"/>
              <p:cNvSpPr>
                <a:spLocks noChangeArrowheads="1"/>
              </p:cNvSpPr>
              <p:nvPr/>
            </p:nvSpPr>
            <p:spPr bwMode="auto">
              <a:xfrm>
                <a:off x="4669" y="1711"/>
                <a:ext cx="82" cy="82"/>
              </a:xfrm>
              <a:prstGeom prst="ellipse">
                <a:avLst/>
              </a:prstGeom>
              <a:grpFill/>
              <a:ln w="72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grpSp>
            <p:nvGrpSpPr>
              <p:cNvPr id="38" name="Group 27"/>
              <p:cNvGrpSpPr>
                <a:grpSpLocks/>
              </p:cNvGrpSpPr>
              <p:nvPr/>
            </p:nvGrpSpPr>
            <p:grpSpPr bwMode="auto">
              <a:xfrm>
                <a:off x="4312" y="1648"/>
                <a:ext cx="258" cy="213"/>
                <a:chOff x="4312" y="1648"/>
                <a:chExt cx="258" cy="213"/>
              </a:xfrm>
              <a:grpFill/>
            </p:grpSpPr>
            <p:sp>
              <p:nvSpPr>
                <p:cNvPr id="45" name="Rectangle 28"/>
                <p:cNvSpPr>
                  <a:spLocks noChangeArrowheads="1"/>
                </p:cNvSpPr>
                <p:nvPr/>
              </p:nvSpPr>
              <p:spPr bwMode="auto">
                <a:xfrm>
                  <a:off x="4312" y="1648"/>
                  <a:ext cx="258" cy="213"/>
                </a:xfrm>
                <a:prstGeom prst="rect">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pic>
              <p:nvPicPr>
                <p:cNvPr id="46" name="Picture 2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7" y="1664"/>
                  <a:ext cx="178" cy="180"/>
                </a:xfrm>
                <a:prstGeom prst="rect">
                  <a:avLst/>
                </a:pr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39" name="Group 30"/>
              <p:cNvGrpSpPr>
                <a:grpSpLocks/>
              </p:cNvGrpSpPr>
              <p:nvPr/>
            </p:nvGrpSpPr>
            <p:grpSpPr bwMode="auto">
              <a:xfrm>
                <a:off x="4313" y="1285"/>
                <a:ext cx="258" cy="213"/>
                <a:chOff x="4313" y="1285"/>
                <a:chExt cx="258" cy="213"/>
              </a:xfrm>
              <a:grpFill/>
            </p:grpSpPr>
            <p:sp>
              <p:nvSpPr>
                <p:cNvPr id="43" name="Rectangle 31"/>
                <p:cNvSpPr>
                  <a:spLocks noChangeArrowheads="1"/>
                </p:cNvSpPr>
                <p:nvPr/>
              </p:nvSpPr>
              <p:spPr bwMode="auto">
                <a:xfrm>
                  <a:off x="4313" y="1285"/>
                  <a:ext cx="258" cy="213"/>
                </a:xfrm>
                <a:prstGeom prst="rect">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pic>
              <p:nvPicPr>
                <p:cNvPr id="44" name="Picture 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8" y="1301"/>
                  <a:ext cx="178" cy="180"/>
                </a:xfrm>
                <a:prstGeom prst="rect">
                  <a:avLst/>
                </a:pr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40" name="Group 33"/>
              <p:cNvGrpSpPr>
                <a:grpSpLocks/>
              </p:cNvGrpSpPr>
              <p:nvPr/>
            </p:nvGrpSpPr>
            <p:grpSpPr bwMode="auto">
              <a:xfrm>
                <a:off x="4970" y="1467"/>
                <a:ext cx="258" cy="213"/>
                <a:chOff x="4970" y="1467"/>
                <a:chExt cx="258" cy="213"/>
              </a:xfrm>
              <a:grpFill/>
            </p:grpSpPr>
            <p:sp>
              <p:nvSpPr>
                <p:cNvPr id="41" name="Rectangle 34"/>
                <p:cNvSpPr>
                  <a:spLocks noChangeArrowheads="1"/>
                </p:cNvSpPr>
                <p:nvPr/>
              </p:nvSpPr>
              <p:spPr bwMode="auto">
                <a:xfrm>
                  <a:off x="4970" y="1467"/>
                  <a:ext cx="258" cy="213"/>
                </a:xfrm>
                <a:prstGeom prst="rect">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pic>
              <p:nvPicPr>
                <p:cNvPr id="42" name="Picture 3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6" y="1483"/>
                  <a:ext cx="178" cy="180"/>
                </a:xfrm>
                <a:prstGeom prst="rect">
                  <a:avLst/>
                </a:pr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grpSp>
      <p:sp>
        <p:nvSpPr>
          <p:cNvPr id="49" name="AutoShape 43"/>
          <p:cNvSpPr>
            <a:spLocks noChangeArrowheads="1"/>
          </p:cNvSpPr>
          <p:nvPr/>
        </p:nvSpPr>
        <p:spPr bwMode="auto">
          <a:xfrm rot="10800000">
            <a:off x="5519937" y="1934335"/>
            <a:ext cx="889847" cy="599931"/>
          </a:xfrm>
          <a:prstGeom prst="leftArrow">
            <a:avLst>
              <a:gd name="adj1" fmla="val 50000"/>
              <a:gd name="adj2" fmla="val 54545"/>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grpSp>
        <p:nvGrpSpPr>
          <p:cNvPr id="50" name="Group 6"/>
          <p:cNvGrpSpPr>
            <a:grpSpLocks/>
          </p:cNvGrpSpPr>
          <p:nvPr/>
        </p:nvGrpSpPr>
        <p:grpSpPr bwMode="auto">
          <a:xfrm>
            <a:off x="8059046" y="5420158"/>
            <a:ext cx="1214047" cy="519894"/>
            <a:chOff x="4064" y="3732"/>
            <a:chExt cx="843" cy="361"/>
          </a:xfrm>
        </p:grpSpPr>
        <p:grpSp>
          <p:nvGrpSpPr>
            <p:cNvPr id="51" name="Group 7"/>
            <p:cNvGrpSpPr>
              <a:grpSpLocks/>
            </p:cNvGrpSpPr>
            <p:nvPr/>
          </p:nvGrpSpPr>
          <p:grpSpPr bwMode="auto">
            <a:xfrm>
              <a:off x="4261" y="3865"/>
              <a:ext cx="82" cy="183"/>
              <a:chOff x="4261" y="3865"/>
              <a:chExt cx="82" cy="183"/>
            </a:xfrm>
          </p:grpSpPr>
          <p:sp>
            <p:nvSpPr>
              <p:cNvPr id="53" name="Oval 8"/>
              <p:cNvSpPr>
                <a:spLocks noChangeArrowheads="1"/>
              </p:cNvSpPr>
              <p:nvPr/>
            </p:nvSpPr>
            <p:spPr bwMode="auto">
              <a:xfrm>
                <a:off x="4279" y="3865"/>
                <a:ext cx="47" cy="47"/>
              </a:xfrm>
              <a:prstGeom prst="ellipse">
                <a:avLst/>
              </a:prstGeom>
              <a:solidFill>
                <a:srgbClr val="00000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54" name="AutoShape 9"/>
              <p:cNvCxnSpPr>
                <a:cxnSpLocks noChangeShapeType="1"/>
                <a:stCxn id="53" idx="4"/>
                <a:endCxn id="55" idx="4"/>
              </p:cNvCxnSpPr>
              <p:nvPr/>
            </p:nvCxnSpPr>
            <p:spPr bwMode="auto">
              <a:xfrm>
                <a:off x="4303" y="3913"/>
                <a:ext cx="0" cy="135"/>
              </a:xfrm>
              <a:prstGeom prst="straightConnector1">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5" name="Oval 10"/>
              <p:cNvSpPr>
                <a:spLocks noChangeArrowheads="1"/>
              </p:cNvSpPr>
              <p:nvPr/>
            </p:nvSpPr>
            <p:spPr bwMode="auto">
              <a:xfrm>
                <a:off x="4261" y="3966"/>
                <a:ext cx="82" cy="82"/>
              </a:xfrm>
              <a:prstGeom prst="ellipse">
                <a:avLst/>
              </a:prstGeom>
              <a:noFill/>
              <a:ln w="720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56" name="AutoShape 11"/>
              <p:cNvCxnSpPr>
                <a:cxnSpLocks noChangeShapeType="1"/>
                <a:stCxn id="55" idx="2"/>
                <a:endCxn id="55" idx="6"/>
              </p:cNvCxnSpPr>
              <p:nvPr/>
            </p:nvCxnSpPr>
            <p:spPr bwMode="auto">
              <a:xfrm>
                <a:off x="4261" y="4007"/>
                <a:ext cx="82" cy="0"/>
              </a:xfrm>
              <a:prstGeom prst="straightConnector1">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52" name="Text Box 12"/>
            <p:cNvSpPr txBox="1">
              <a:spLocks noChangeArrowheads="1"/>
            </p:cNvSpPr>
            <p:nvPr/>
          </p:nvSpPr>
          <p:spPr bwMode="auto">
            <a:xfrm>
              <a:off x="4064" y="3732"/>
              <a:ext cx="843" cy="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7283" rIns="81646" bIns="40823"/>
            <a:lstStyle>
              <a:lvl1pPr>
                <a:tabLst>
                  <a:tab pos="449263" algn="l"/>
                  <a:tab pos="898525"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9pPr>
            </a:lstStyle>
            <a:p>
              <a:r>
                <a:rPr lang="en-CA" sz="3200" dirty="0"/>
                <a:t>{</a:t>
              </a:r>
              <a:r>
                <a:rPr lang="en-CA" sz="2400" dirty="0"/>
                <a:t>   ,</a:t>
              </a:r>
              <a:r>
                <a:rPr lang="en-CA" sz="2400" i="1" dirty="0"/>
                <a:t>H</a:t>
              </a:r>
              <a:r>
                <a:rPr lang="en-CA" sz="2400" dirty="0"/>
                <a:t>,</a:t>
              </a:r>
              <a:r>
                <a:rPr lang="en-CA" sz="2400" i="1" dirty="0"/>
                <a:t>T</a:t>
              </a:r>
              <a:r>
                <a:rPr lang="en-CA" sz="3200" dirty="0"/>
                <a:t>}</a:t>
              </a:r>
            </a:p>
          </p:txBody>
        </p:sp>
      </p:grpSp>
      <p:sp>
        <p:nvSpPr>
          <p:cNvPr id="2" name="Footer Placeholder 1"/>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175818032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111018"/>
            <a:ext cx="11655840" cy="899537"/>
          </a:xfrm>
        </p:spPr>
        <p:txBody>
          <a:bodyPr/>
          <a:lstStyle/>
          <a:p>
            <a:r>
              <a:rPr lang="en-US" dirty="0" smtClean="0">
                <a:solidFill>
                  <a:schemeClr val="bg1"/>
                </a:solidFill>
              </a:rPr>
              <a:t>Requirements for quantum </a:t>
            </a:r>
            <a:r>
              <a:rPr lang="en-US" dirty="0">
                <a:solidFill>
                  <a:schemeClr val="bg1"/>
                </a:solidFill>
              </a:rPr>
              <a:t>c</a:t>
            </a:r>
            <a:r>
              <a:rPr lang="en-US" dirty="0" smtClean="0">
                <a:solidFill>
                  <a:schemeClr val="bg1"/>
                </a:solidFill>
              </a:rPr>
              <a:t>omputation </a:t>
            </a:r>
            <a:endParaRPr lang="en-US" dirty="0">
              <a:solidFill>
                <a:schemeClr val="bg1"/>
              </a:solidFill>
            </a:endParaRPr>
          </a:p>
        </p:txBody>
      </p:sp>
      <p:sp>
        <p:nvSpPr>
          <p:cNvPr id="18" name="Content Placeholder 2"/>
          <p:cNvSpPr txBox="1">
            <a:spLocks/>
          </p:cNvSpPr>
          <p:nvPr/>
        </p:nvSpPr>
        <p:spPr>
          <a:xfrm>
            <a:off x="392100" y="1001129"/>
            <a:ext cx="11409496" cy="545066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defRPr/>
            </a:pPr>
            <a:r>
              <a:rPr lang="en-US" sz="3137" b="1" dirty="0" smtClean="0">
                <a:solidFill>
                  <a:prstClr val="white"/>
                </a:solidFill>
                <a:latin typeface="Calibri" panose="020F0502020204030204"/>
              </a:rPr>
              <a:t>Quantum algorithms:</a:t>
            </a:r>
            <a:endParaRPr lang="en-US" sz="3137" dirty="0">
              <a:solidFill>
                <a:prstClr val="white"/>
              </a:solidFill>
            </a:endParaRPr>
          </a:p>
          <a:p>
            <a:pPr marL="0" indent="0">
              <a:buFont typeface="Arial" pitchFamily="34" charset="0"/>
              <a:buNone/>
              <a:defRPr/>
            </a:pPr>
            <a:r>
              <a:rPr lang="en-US" sz="3137" dirty="0">
                <a:solidFill>
                  <a:prstClr val="white"/>
                </a:solidFill>
              </a:rPr>
              <a:t>Design real-world </a:t>
            </a:r>
            <a:r>
              <a:rPr lang="en-US" sz="3137" dirty="0">
                <a:solidFill>
                  <a:srgbClr val="FFC000"/>
                </a:solidFill>
              </a:rPr>
              <a:t>quantum algorithms </a:t>
            </a:r>
            <a:r>
              <a:rPr lang="en-US" sz="3137" dirty="0">
                <a:solidFill>
                  <a:prstClr val="white"/>
                </a:solidFill>
              </a:rPr>
              <a:t>for small-, medium- and large-scale quantum computers</a:t>
            </a:r>
          </a:p>
          <a:p>
            <a:pPr marL="0" indent="0">
              <a:buFont typeface="Arial" pitchFamily="34" charset="0"/>
              <a:buNone/>
              <a:defRPr/>
            </a:pPr>
            <a:endParaRPr lang="en-US" sz="3137" b="1" dirty="0" smtClean="0">
              <a:solidFill>
                <a:prstClr val="white"/>
              </a:solidFill>
              <a:latin typeface="Calibri" panose="020F0502020204030204"/>
            </a:endParaRPr>
          </a:p>
          <a:p>
            <a:pPr marL="0" indent="0">
              <a:buFont typeface="Arial" pitchFamily="34" charset="0"/>
              <a:buNone/>
              <a:defRPr/>
            </a:pPr>
            <a:r>
              <a:rPr lang="en-US" sz="3137" b="1" dirty="0" smtClean="0">
                <a:solidFill>
                  <a:prstClr val="white"/>
                </a:solidFill>
                <a:latin typeface="Calibri" panose="020F0502020204030204"/>
              </a:rPr>
              <a:t>Quantum hardware architecture</a:t>
            </a:r>
            <a:r>
              <a:rPr lang="en-US" sz="3137" b="1" dirty="0">
                <a:solidFill>
                  <a:prstClr val="white"/>
                </a:solidFill>
                <a:latin typeface="Calibri" panose="020F0502020204030204"/>
              </a:rPr>
              <a:t>:</a:t>
            </a:r>
          </a:p>
          <a:p>
            <a:pPr marL="0" indent="0">
              <a:buFont typeface="Arial" pitchFamily="34" charset="0"/>
              <a:buNone/>
              <a:defRPr/>
            </a:pPr>
            <a:r>
              <a:rPr lang="en-US" sz="3137" dirty="0">
                <a:solidFill>
                  <a:prstClr val="white"/>
                </a:solidFill>
              </a:rPr>
              <a:t>Architect a scalable, fault-tolerant, and </a:t>
            </a:r>
            <a:r>
              <a:rPr lang="en-US" sz="3137" dirty="0">
                <a:solidFill>
                  <a:srgbClr val="FFC000"/>
                </a:solidFill>
              </a:rPr>
              <a:t>fully programmable quantum </a:t>
            </a:r>
            <a:r>
              <a:rPr lang="en-US" sz="3137" dirty="0" smtClean="0">
                <a:solidFill>
                  <a:srgbClr val="FFC000"/>
                </a:solidFill>
              </a:rPr>
              <a:t>computer</a:t>
            </a:r>
            <a:endParaRPr lang="en-US" sz="784" b="1" dirty="0">
              <a:solidFill>
                <a:prstClr val="white"/>
              </a:solidFill>
              <a:latin typeface="Calibri" panose="020F0502020204030204"/>
            </a:endParaRPr>
          </a:p>
          <a:p>
            <a:pPr marL="0" indent="0">
              <a:buFont typeface="Arial" pitchFamily="34" charset="0"/>
              <a:buNone/>
              <a:defRPr/>
            </a:pPr>
            <a:endParaRPr lang="en-US" sz="3137" b="1" dirty="0" smtClean="0">
              <a:solidFill>
                <a:prstClr val="white"/>
              </a:solidFill>
              <a:latin typeface="Calibri" panose="020F0502020204030204"/>
            </a:endParaRPr>
          </a:p>
          <a:p>
            <a:pPr marL="0" indent="0">
              <a:buFont typeface="Arial" pitchFamily="34" charset="0"/>
              <a:buNone/>
              <a:defRPr/>
            </a:pPr>
            <a:r>
              <a:rPr lang="en-US" sz="3137" b="1" dirty="0" smtClean="0">
                <a:solidFill>
                  <a:prstClr val="white"/>
                </a:solidFill>
                <a:latin typeface="Calibri" panose="020F0502020204030204"/>
              </a:rPr>
              <a:t>Quantum software architecture:</a:t>
            </a:r>
            <a:endParaRPr lang="en-US" sz="3137" b="1" dirty="0">
              <a:solidFill>
                <a:prstClr val="white"/>
              </a:solidFill>
              <a:latin typeface="Calibri" panose="020F0502020204030204"/>
            </a:endParaRPr>
          </a:p>
          <a:p>
            <a:pPr marL="0" indent="0">
              <a:buFont typeface="Arial" pitchFamily="34" charset="0"/>
              <a:buNone/>
              <a:defRPr/>
            </a:pPr>
            <a:r>
              <a:rPr lang="en-US" sz="3137" dirty="0" smtClean="0">
                <a:solidFill>
                  <a:prstClr val="white"/>
                </a:solidFill>
              </a:rPr>
              <a:t>Program and </a:t>
            </a:r>
            <a:r>
              <a:rPr lang="en-US" sz="3137" dirty="0" smtClean="0">
                <a:solidFill>
                  <a:srgbClr val="FFC000"/>
                </a:solidFill>
              </a:rPr>
              <a:t>compile </a:t>
            </a:r>
            <a:r>
              <a:rPr lang="en-US" sz="3137" dirty="0">
                <a:solidFill>
                  <a:srgbClr val="FFC000"/>
                </a:solidFill>
              </a:rPr>
              <a:t>complex algorithms </a:t>
            </a:r>
            <a:r>
              <a:rPr lang="en-US" sz="3137" dirty="0" smtClean="0">
                <a:solidFill>
                  <a:prstClr val="white"/>
                </a:solidFill>
              </a:rPr>
              <a:t>into optimized, target-dependent (quantum and classical) instructions</a:t>
            </a:r>
            <a:endParaRPr lang="en-US" sz="3137" b="1" dirty="0" smtClean="0">
              <a:solidFill>
                <a:prstClr val="white"/>
              </a:solidFill>
              <a:latin typeface="Calibri" panose="020F0502020204030204"/>
            </a:endParaRPr>
          </a:p>
          <a:p>
            <a:pPr marL="0" indent="0">
              <a:buFont typeface="Arial" pitchFamily="34" charset="0"/>
              <a:buNone/>
              <a:defRPr/>
            </a:pPr>
            <a:endParaRPr lang="en-US" sz="3137" b="1" dirty="0">
              <a:solidFill>
                <a:prstClr val="white"/>
              </a:solidFill>
              <a:latin typeface="Calibri" panose="020F0502020204030204"/>
            </a:endParaRPr>
          </a:p>
          <a:p>
            <a:pPr marL="0" indent="0">
              <a:buFont typeface="Arial" pitchFamily="34" charset="0"/>
              <a:buNone/>
              <a:defRPr/>
            </a:pPr>
            <a:endParaRPr lang="en-US" sz="3137" dirty="0">
              <a:solidFill>
                <a:prstClr val="white"/>
              </a:solidFill>
            </a:endParaRPr>
          </a:p>
          <a:p>
            <a:pPr marL="0" indent="0">
              <a:buFont typeface="Arial" pitchFamily="34" charset="0"/>
              <a:buNone/>
              <a:defRPr/>
            </a:pPr>
            <a:endParaRPr lang="en-US" sz="784" dirty="0">
              <a:solidFill>
                <a:prstClr val="black"/>
              </a:solidFill>
            </a:endParaRPr>
          </a:p>
          <a:p>
            <a:pPr marL="0" indent="0">
              <a:buFont typeface="Arial" pitchFamily="34" charset="0"/>
              <a:buNone/>
              <a:defRPr/>
            </a:pPr>
            <a:endParaRPr lang="en-US" sz="784" b="1" dirty="0">
              <a:solidFill>
                <a:prstClr val="black"/>
              </a:solidFill>
              <a:latin typeface="Calibri" panose="020F0502020204030204"/>
            </a:endParaRPr>
          </a:p>
          <a:p>
            <a:pPr marL="0" indent="0">
              <a:buFont typeface="Arial" pitchFamily="34" charset="0"/>
              <a:buNone/>
              <a:defRPr/>
            </a:pPr>
            <a:endParaRPr lang="en-US" sz="784" b="1" dirty="0">
              <a:solidFill>
                <a:prstClr val="black"/>
              </a:solidFill>
              <a:latin typeface="Calibri" panose="020F0502020204030204"/>
            </a:endParaRPr>
          </a:p>
        </p:txBody>
      </p:sp>
    </p:spTree>
    <p:extLst>
      <p:ext uri="{BB962C8B-B14F-4D97-AF65-F5344CB8AC3E}">
        <p14:creationId xmlns:p14="http://schemas.microsoft.com/office/powerpoint/2010/main" val="124704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121" name="Rectangle 1"/>
          <p:cNvSpPr>
            <a:spLocks noGrp="1" noChangeArrowheads="1"/>
          </p:cNvSpPr>
          <p:nvPr>
            <p:ph type="title" idx="4294967295"/>
          </p:nvPr>
        </p:nvSpPr>
        <p:spPr>
          <a:xfrm>
            <a:off x="1980049" y="273629"/>
            <a:ext cx="8229024" cy="1144921"/>
          </a:xfrm>
          <a:ln/>
        </p:spPr>
        <p:txBody>
          <a:bodyPr vert="horz" lIns="91440" tIns="30176" rIns="91440" bIns="45720" rtlCol="0" anchor="ctr">
            <a:normAutofit/>
          </a:bodyPr>
          <a:lstStyle/>
          <a:p>
            <a:pPr algn="ct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CA" dirty="0">
                <a:solidFill>
                  <a:schemeClr val="bg1"/>
                </a:solidFill>
              </a:rPr>
              <a:t>Quantum compiling</a:t>
            </a:r>
          </a:p>
        </p:txBody>
      </p:sp>
      <p:sp>
        <p:nvSpPr>
          <p:cNvPr id="5122" name="AutoShape 2"/>
          <p:cNvSpPr>
            <a:spLocks noChangeArrowheads="1"/>
          </p:cNvSpPr>
          <p:nvPr/>
        </p:nvSpPr>
        <p:spPr bwMode="auto">
          <a:xfrm rot="16200000">
            <a:off x="2478131" y="3565976"/>
            <a:ext cx="1485543" cy="380200"/>
          </a:xfrm>
          <a:prstGeom prst="leftArrow">
            <a:avLst>
              <a:gd name="adj1" fmla="val 50000"/>
              <a:gd name="adj2" fmla="val 112121"/>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sp>
        <p:nvSpPr>
          <p:cNvPr id="5123" name="AutoShape 3"/>
          <p:cNvSpPr>
            <a:spLocks noChangeArrowheads="1"/>
          </p:cNvSpPr>
          <p:nvPr/>
        </p:nvSpPr>
        <p:spPr bwMode="auto">
          <a:xfrm>
            <a:off x="1104763" y="4573127"/>
            <a:ext cx="4266841" cy="1582860"/>
          </a:xfrm>
          <a:prstGeom prst="roundRect">
            <a:avLst>
              <a:gd name="adj" fmla="val 16667"/>
            </a:avLst>
          </a:prstGeom>
          <a:solidFill>
            <a:srgbClr val="FFCC99"/>
          </a:solidFill>
          <a:ln w="9525" cap="flat">
            <a:solidFill>
              <a:srgbClr val="808080"/>
            </a:solidFill>
            <a:round/>
            <a:headEnd/>
            <a:tailEnd/>
          </a:ln>
          <a:effectLst/>
          <a:extLst/>
        </p:spPr>
        <p:txBody>
          <a:bodyPr wrap="none" lIns="81646" tIns="50425" rIns="81646" bIns="40823" anchor="ctr"/>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algn="ctr"/>
            <a:r>
              <a:rPr lang="en-CA" sz="2800" dirty="0"/>
              <a:t>Quantum computer</a:t>
            </a:r>
          </a:p>
        </p:txBody>
      </p:sp>
      <p:sp>
        <p:nvSpPr>
          <p:cNvPr id="5124" name="AutoShape 4"/>
          <p:cNvSpPr>
            <a:spLocks noChangeArrowheads="1"/>
          </p:cNvSpPr>
          <p:nvPr/>
        </p:nvSpPr>
        <p:spPr bwMode="auto">
          <a:xfrm>
            <a:off x="1104763" y="1344169"/>
            <a:ext cx="4232278" cy="1570038"/>
          </a:xfrm>
          <a:prstGeom prst="roundRect">
            <a:avLst>
              <a:gd name="adj" fmla="val 16667"/>
            </a:avLst>
          </a:prstGeom>
          <a:solidFill>
            <a:srgbClr val="66FF66"/>
          </a:solidFill>
          <a:ln w="9525" cap="flat">
            <a:solidFill>
              <a:srgbClr val="808080"/>
            </a:solidFill>
            <a:round/>
            <a:headEnd/>
            <a:tailEnd/>
          </a:ln>
          <a:effectLst/>
          <a:extLst/>
        </p:spPr>
        <p:txBody>
          <a:bodyPr wrap="none" lIns="81646" tIns="50425" rIns="81646" bIns="40823" anchor="ctr"/>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algn="ctr"/>
            <a:r>
              <a:rPr lang="en-CA" sz="2800" dirty="0"/>
              <a:t>Quantum algorithm</a:t>
            </a:r>
          </a:p>
        </p:txBody>
      </p:sp>
      <p:sp>
        <p:nvSpPr>
          <p:cNvPr id="6" name="AutoShape 4"/>
          <p:cNvSpPr>
            <a:spLocks noChangeArrowheads="1"/>
          </p:cNvSpPr>
          <p:nvPr/>
        </p:nvSpPr>
        <p:spPr bwMode="auto">
          <a:xfrm>
            <a:off x="6525165" y="4573127"/>
            <a:ext cx="4266841" cy="1582860"/>
          </a:xfrm>
          <a:prstGeom prst="roundRect">
            <a:avLst>
              <a:gd name="adj" fmla="val 16667"/>
            </a:avLst>
          </a:prstGeom>
          <a:solidFill>
            <a:schemeClr val="bg1"/>
          </a:solidFill>
          <a:ln w="9525" cap="flat">
            <a:solidFill>
              <a:srgbClr val="808080"/>
            </a:solidFill>
            <a:round/>
            <a:headEnd/>
            <a:tailEnd/>
          </a:ln>
          <a:effectLst/>
          <a:extLst/>
        </p:spPr>
        <p:txBody>
          <a:bodyPr wrap="none" lIns="81646" tIns="50425" rIns="81646" bIns="40823" anchor="ctr"/>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algn="ctr"/>
            <a:r>
              <a:rPr lang="en-CA" sz="2800" dirty="0"/>
              <a:t>Error correction</a:t>
            </a:r>
          </a:p>
          <a:p>
            <a:pPr algn="ctr"/>
            <a:endParaRPr lang="en-CA" sz="1270" dirty="0"/>
          </a:p>
          <a:p>
            <a:pPr algn="ctr"/>
            <a:endParaRPr lang="en-CA" sz="1270" dirty="0"/>
          </a:p>
        </p:txBody>
      </p:sp>
      <p:sp>
        <p:nvSpPr>
          <p:cNvPr id="7" name="AutoShape 5"/>
          <p:cNvSpPr>
            <a:spLocks noChangeArrowheads="1"/>
          </p:cNvSpPr>
          <p:nvPr/>
        </p:nvSpPr>
        <p:spPr bwMode="auto">
          <a:xfrm>
            <a:off x="5521380" y="5160590"/>
            <a:ext cx="833700" cy="567765"/>
          </a:xfrm>
          <a:prstGeom prst="leftArrow">
            <a:avLst>
              <a:gd name="adj1" fmla="val 50000"/>
              <a:gd name="adj2" fmla="val 54545"/>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grpSp>
        <p:nvGrpSpPr>
          <p:cNvPr id="12" name="Group 6"/>
          <p:cNvGrpSpPr>
            <a:grpSpLocks/>
          </p:cNvGrpSpPr>
          <p:nvPr/>
        </p:nvGrpSpPr>
        <p:grpSpPr bwMode="auto">
          <a:xfrm>
            <a:off x="8059046" y="5420158"/>
            <a:ext cx="1214047" cy="519894"/>
            <a:chOff x="4064" y="3732"/>
            <a:chExt cx="843" cy="361"/>
          </a:xfrm>
        </p:grpSpPr>
        <p:grpSp>
          <p:nvGrpSpPr>
            <p:cNvPr id="13" name="Group 7"/>
            <p:cNvGrpSpPr>
              <a:grpSpLocks/>
            </p:cNvGrpSpPr>
            <p:nvPr/>
          </p:nvGrpSpPr>
          <p:grpSpPr bwMode="auto">
            <a:xfrm>
              <a:off x="4261" y="3865"/>
              <a:ext cx="82" cy="183"/>
              <a:chOff x="4261" y="3865"/>
              <a:chExt cx="82" cy="183"/>
            </a:xfrm>
          </p:grpSpPr>
          <p:sp>
            <p:nvSpPr>
              <p:cNvPr id="15" name="Oval 8"/>
              <p:cNvSpPr>
                <a:spLocks noChangeArrowheads="1"/>
              </p:cNvSpPr>
              <p:nvPr/>
            </p:nvSpPr>
            <p:spPr bwMode="auto">
              <a:xfrm>
                <a:off x="4279" y="3865"/>
                <a:ext cx="47" cy="47"/>
              </a:xfrm>
              <a:prstGeom prst="ellipse">
                <a:avLst/>
              </a:prstGeom>
              <a:solidFill>
                <a:srgbClr val="00000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16" name="AutoShape 9"/>
              <p:cNvCxnSpPr>
                <a:cxnSpLocks noChangeShapeType="1"/>
                <a:stCxn id="15" idx="4"/>
                <a:endCxn id="17" idx="4"/>
              </p:cNvCxnSpPr>
              <p:nvPr/>
            </p:nvCxnSpPr>
            <p:spPr bwMode="auto">
              <a:xfrm>
                <a:off x="4303" y="3913"/>
                <a:ext cx="0" cy="135"/>
              </a:xfrm>
              <a:prstGeom prst="straightConnector1">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 name="Oval 10"/>
              <p:cNvSpPr>
                <a:spLocks noChangeArrowheads="1"/>
              </p:cNvSpPr>
              <p:nvPr/>
            </p:nvSpPr>
            <p:spPr bwMode="auto">
              <a:xfrm>
                <a:off x="4261" y="3966"/>
                <a:ext cx="82" cy="82"/>
              </a:xfrm>
              <a:prstGeom prst="ellipse">
                <a:avLst/>
              </a:prstGeom>
              <a:noFill/>
              <a:ln w="720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18" name="AutoShape 11"/>
              <p:cNvCxnSpPr>
                <a:cxnSpLocks noChangeShapeType="1"/>
                <a:stCxn id="17" idx="2"/>
                <a:endCxn id="17" idx="6"/>
              </p:cNvCxnSpPr>
              <p:nvPr/>
            </p:nvCxnSpPr>
            <p:spPr bwMode="auto">
              <a:xfrm>
                <a:off x="4261" y="4007"/>
                <a:ext cx="82" cy="0"/>
              </a:xfrm>
              <a:prstGeom prst="straightConnector1">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4" name="Text Box 12"/>
            <p:cNvSpPr txBox="1">
              <a:spLocks noChangeArrowheads="1"/>
            </p:cNvSpPr>
            <p:nvPr/>
          </p:nvSpPr>
          <p:spPr bwMode="auto">
            <a:xfrm>
              <a:off x="4064" y="3732"/>
              <a:ext cx="843" cy="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7283" rIns="81646" bIns="40823"/>
            <a:lstStyle>
              <a:lvl1pPr>
                <a:tabLst>
                  <a:tab pos="449263" algn="l"/>
                  <a:tab pos="898525"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9pPr>
            </a:lstStyle>
            <a:p>
              <a:r>
                <a:rPr lang="en-CA" sz="3200" dirty="0"/>
                <a:t>{</a:t>
              </a:r>
              <a:r>
                <a:rPr lang="en-CA" sz="2400" dirty="0"/>
                <a:t>   ,</a:t>
              </a:r>
              <a:r>
                <a:rPr lang="en-CA" sz="2400" i="1" dirty="0"/>
                <a:t>H</a:t>
              </a:r>
              <a:r>
                <a:rPr lang="en-CA" sz="2400" dirty="0"/>
                <a:t>,</a:t>
              </a:r>
              <a:r>
                <a:rPr lang="en-CA" sz="2400" i="1" dirty="0"/>
                <a:t>T</a:t>
              </a:r>
              <a:r>
                <a:rPr lang="en-CA" sz="3200" dirty="0"/>
                <a:t>}</a:t>
              </a:r>
            </a:p>
          </p:txBody>
        </p:sp>
      </p:grpSp>
      <p:grpSp>
        <p:nvGrpSpPr>
          <p:cNvPr id="19" name="Group 6"/>
          <p:cNvGrpSpPr>
            <a:grpSpLocks/>
          </p:cNvGrpSpPr>
          <p:nvPr/>
        </p:nvGrpSpPr>
        <p:grpSpPr bwMode="auto">
          <a:xfrm>
            <a:off x="6525165" y="1325579"/>
            <a:ext cx="4266841" cy="1670259"/>
            <a:chOff x="3456" y="1205"/>
            <a:chExt cx="1983" cy="735"/>
          </a:xfrm>
          <a:solidFill>
            <a:schemeClr val="bg1"/>
          </a:solidFill>
        </p:grpSpPr>
        <p:sp>
          <p:nvSpPr>
            <p:cNvPr id="20" name="AutoShape 7"/>
            <p:cNvSpPr>
              <a:spLocks noChangeArrowheads="1"/>
            </p:cNvSpPr>
            <p:nvPr/>
          </p:nvSpPr>
          <p:spPr bwMode="auto">
            <a:xfrm>
              <a:off x="3456" y="1205"/>
              <a:ext cx="1983" cy="735"/>
            </a:xfrm>
            <a:prstGeom prst="roundRect">
              <a:avLst>
                <a:gd name="adj" fmla="val 16667"/>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grpSp>
          <p:nvGrpSpPr>
            <p:cNvPr id="21" name="Group 8"/>
            <p:cNvGrpSpPr>
              <a:grpSpLocks/>
            </p:cNvGrpSpPr>
            <p:nvPr/>
          </p:nvGrpSpPr>
          <p:grpSpPr bwMode="auto">
            <a:xfrm>
              <a:off x="3559" y="1285"/>
              <a:ext cx="1777" cy="575"/>
              <a:chOff x="3559" y="1285"/>
              <a:chExt cx="1777" cy="575"/>
            </a:xfrm>
            <a:grpFill/>
          </p:grpSpPr>
          <p:sp>
            <p:nvSpPr>
              <p:cNvPr id="22" name="Line 9"/>
              <p:cNvSpPr>
                <a:spLocks noChangeShapeType="1"/>
              </p:cNvSpPr>
              <p:nvPr/>
            </p:nvSpPr>
            <p:spPr bwMode="auto">
              <a:xfrm>
                <a:off x="3567" y="1382"/>
                <a:ext cx="1766" cy="0"/>
              </a:xfrm>
              <a:prstGeom prst="lin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633">
                  <a:solidFill>
                    <a:prstClr val="black"/>
                  </a:solidFill>
                </a:endParaRPr>
              </a:p>
            </p:txBody>
          </p:sp>
          <p:sp>
            <p:nvSpPr>
              <p:cNvPr id="23" name="Line 10"/>
              <p:cNvSpPr>
                <a:spLocks noChangeShapeType="1"/>
              </p:cNvSpPr>
              <p:nvPr/>
            </p:nvSpPr>
            <p:spPr bwMode="auto">
              <a:xfrm>
                <a:off x="3562" y="1568"/>
                <a:ext cx="1774" cy="0"/>
              </a:xfrm>
              <a:prstGeom prst="lin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633">
                  <a:solidFill>
                    <a:prstClr val="black"/>
                  </a:solidFill>
                </a:endParaRPr>
              </a:p>
            </p:txBody>
          </p:sp>
          <p:sp>
            <p:nvSpPr>
              <p:cNvPr id="24" name="Oval 11"/>
              <p:cNvSpPr>
                <a:spLocks noChangeArrowheads="1"/>
              </p:cNvSpPr>
              <p:nvPr/>
            </p:nvSpPr>
            <p:spPr bwMode="auto">
              <a:xfrm>
                <a:off x="3995" y="1358"/>
                <a:ext cx="47" cy="47"/>
              </a:xfrm>
              <a:prstGeom prst="ellips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25" name="AutoShape 12"/>
              <p:cNvCxnSpPr>
                <a:cxnSpLocks noChangeShapeType="1"/>
                <a:stCxn id="24" idx="4"/>
                <a:endCxn id="28" idx="4"/>
              </p:cNvCxnSpPr>
              <p:nvPr/>
            </p:nvCxnSpPr>
            <p:spPr bwMode="auto">
              <a:xfrm>
                <a:off x="4019" y="1406"/>
                <a:ext cx="0" cy="203"/>
              </a:xfrm>
              <a:prstGeom prst="straightConnector1">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6" name="Oval 13"/>
              <p:cNvSpPr>
                <a:spLocks noChangeArrowheads="1"/>
              </p:cNvSpPr>
              <p:nvPr/>
            </p:nvSpPr>
            <p:spPr bwMode="auto">
              <a:xfrm>
                <a:off x="4845" y="1358"/>
                <a:ext cx="47" cy="47"/>
              </a:xfrm>
              <a:prstGeom prst="ellips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27" name="AutoShape 14"/>
              <p:cNvCxnSpPr>
                <a:cxnSpLocks noChangeShapeType="1"/>
                <a:stCxn id="26" idx="4"/>
                <a:endCxn id="29" idx="4"/>
              </p:cNvCxnSpPr>
              <p:nvPr/>
            </p:nvCxnSpPr>
            <p:spPr bwMode="auto">
              <a:xfrm>
                <a:off x="4869" y="1406"/>
                <a:ext cx="0" cy="203"/>
              </a:xfrm>
              <a:prstGeom prst="straightConnector1">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8" name="Oval 15"/>
              <p:cNvSpPr>
                <a:spLocks noChangeArrowheads="1"/>
              </p:cNvSpPr>
              <p:nvPr/>
            </p:nvSpPr>
            <p:spPr bwMode="auto">
              <a:xfrm>
                <a:off x="3977" y="1526"/>
                <a:ext cx="82" cy="82"/>
              </a:xfrm>
              <a:prstGeom prst="ellipse">
                <a:avLst/>
              </a:prstGeom>
              <a:grpFill/>
              <a:ln w="72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sp>
            <p:nvSpPr>
              <p:cNvPr id="29" name="Oval 16"/>
              <p:cNvSpPr>
                <a:spLocks noChangeArrowheads="1"/>
              </p:cNvSpPr>
              <p:nvPr/>
            </p:nvSpPr>
            <p:spPr bwMode="auto">
              <a:xfrm>
                <a:off x="4829" y="1526"/>
                <a:ext cx="82" cy="82"/>
              </a:xfrm>
              <a:prstGeom prst="ellipse">
                <a:avLst/>
              </a:prstGeom>
              <a:grpFill/>
              <a:ln w="72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sp>
            <p:nvSpPr>
              <p:cNvPr id="30" name="Line 17"/>
              <p:cNvSpPr>
                <a:spLocks noChangeShapeType="1"/>
              </p:cNvSpPr>
              <p:nvPr/>
            </p:nvSpPr>
            <p:spPr bwMode="auto">
              <a:xfrm>
                <a:off x="3559" y="1750"/>
                <a:ext cx="1777" cy="0"/>
              </a:xfrm>
              <a:prstGeom prst="lin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633">
                  <a:solidFill>
                    <a:prstClr val="black"/>
                  </a:solidFill>
                </a:endParaRPr>
              </a:p>
            </p:txBody>
          </p:sp>
          <p:sp>
            <p:nvSpPr>
              <p:cNvPr id="31" name="Oval 18"/>
              <p:cNvSpPr>
                <a:spLocks noChangeArrowheads="1"/>
              </p:cNvSpPr>
              <p:nvPr/>
            </p:nvSpPr>
            <p:spPr bwMode="auto">
              <a:xfrm>
                <a:off x="4142" y="1542"/>
                <a:ext cx="47" cy="47"/>
              </a:xfrm>
              <a:prstGeom prst="ellips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32" name="AutoShape 19"/>
              <p:cNvCxnSpPr>
                <a:cxnSpLocks noChangeShapeType="1"/>
                <a:stCxn id="31" idx="4"/>
                <a:endCxn id="33" idx="4"/>
              </p:cNvCxnSpPr>
              <p:nvPr/>
            </p:nvCxnSpPr>
            <p:spPr bwMode="auto">
              <a:xfrm>
                <a:off x="4166" y="1590"/>
                <a:ext cx="0" cy="203"/>
              </a:xfrm>
              <a:prstGeom prst="straightConnector1">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3" name="Oval 20"/>
              <p:cNvSpPr>
                <a:spLocks noChangeArrowheads="1"/>
              </p:cNvSpPr>
              <p:nvPr/>
            </p:nvSpPr>
            <p:spPr bwMode="auto">
              <a:xfrm>
                <a:off x="4124" y="1711"/>
                <a:ext cx="82" cy="82"/>
              </a:xfrm>
              <a:prstGeom prst="ellipse">
                <a:avLst/>
              </a:prstGeom>
              <a:grpFill/>
              <a:ln w="72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grpSp>
            <p:nvGrpSpPr>
              <p:cNvPr id="34" name="Group 21"/>
              <p:cNvGrpSpPr>
                <a:grpSpLocks/>
              </p:cNvGrpSpPr>
              <p:nvPr/>
            </p:nvGrpSpPr>
            <p:grpSpPr bwMode="auto">
              <a:xfrm>
                <a:off x="3654" y="1647"/>
                <a:ext cx="258" cy="213"/>
                <a:chOff x="3654" y="1647"/>
                <a:chExt cx="258" cy="213"/>
              </a:xfrm>
              <a:grpFill/>
            </p:grpSpPr>
            <p:sp>
              <p:nvSpPr>
                <p:cNvPr id="47" name="Rectangle 22"/>
                <p:cNvSpPr>
                  <a:spLocks noChangeArrowheads="1"/>
                </p:cNvSpPr>
                <p:nvPr/>
              </p:nvSpPr>
              <p:spPr bwMode="auto">
                <a:xfrm>
                  <a:off x="3654" y="1647"/>
                  <a:ext cx="258" cy="213"/>
                </a:xfrm>
                <a:prstGeom prst="rect">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pic>
              <p:nvPicPr>
                <p:cNvPr id="48"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0" y="1664"/>
                  <a:ext cx="178" cy="180"/>
                </a:xfrm>
                <a:prstGeom prst="rect">
                  <a:avLst/>
                </a:pr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35" name="Oval 24"/>
              <p:cNvSpPr>
                <a:spLocks noChangeArrowheads="1"/>
              </p:cNvSpPr>
              <p:nvPr/>
            </p:nvSpPr>
            <p:spPr bwMode="auto">
              <a:xfrm>
                <a:off x="4686" y="1542"/>
                <a:ext cx="47" cy="47"/>
              </a:xfrm>
              <a:prstGeom prst="ellips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36" name="AutoShape 25"/>
              <p:cNvCxnSpPr>
                <a:cxnSpLocks noChangeShapeType="1"/>
                <a:stCxn id="35" idx="4"/>
                <a:endCxn id="37" idx="4"/>
              </p:cNvCxnSpPr>
              <p:nvPr/>
            </p:nvCxnSpPr>
            <p:spPr bwMode="auto">
              <a:xfrm>
                <a:off x="4710" y="1590"/>
                <a:ext cx="0" cy="203"/>
              </a:xfrm>
              <a:prstGeom prst="straightConnector1">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7" name="Oval 26"/>
              <p:cNvSpPr>
                <a:spLocks noChangeArrowheads="1"/>
              </p:cNvSpPr>
              <p:nvPr/>
            </p:nvSpPr>
            <p:spPr bwMode="auto">
              <a:xfrm>
                <a:off x="4669" y="1711"/>
                <a:ext cx="82" cy="82"/>
              </a:xfrm>
              <a:prstGeom prst="ellipse">
                <a:avLst/>
              </a:prstGeom>
              <a:grpFill/>
              <a:ln w="72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grpSp>
            <p:nvGrpSpPr>
              <p:cNvPr id="38" name="Group 27"/>
              <p:cNvGrpSpPr>
                <a:grpSpLocks/>
              </p:cNvGrpSpPr>
              <p:nvPr/>
            </p:nvGrpSpPr>
            <p:grpSpPr bwMode="auto">
              <a:xfrm>
                <a:off x="4312" y="1648"/>
                <a:ext cx="258" cy="213"/>
                <a:chOff x="4312" y="1648"/>
                <a:chExt cx="258" cy="213"/>
              </a:xfrm>
              <a:grpFill/>
            </p:grpSpPr>
            <p:sp>
              <p:nvSpPr>
                <p:cNvPr id="45" name="Rectangle 28"/>
                <p:cNvSpPr>
                  <a:spLocks noChangeArrowheads="1"/>
                </p:cNvSpPr>
                <p:nvPr/>
              </p:nvSpPr>
              <p:spPr bwMode="auto">
                <a:xfrm>
                  <a:off x="4312" y="1648"/>
                  <a:ext cx="258" cy="213"/>
                </a:xfrm>
                <a:prstGeom prst="rect">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pic>
              <p:nvPicPr>
                <p:cNvPr id="46" name="Picture 2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7" y="1664"/>
                  <a:ext cx="178" cy="180"/>
                </a:xfrm>
                <a:prstGeom prst="rect">
                  <a:avLst/>
                </a:pr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39" name="Group 30"/>
              <p:cNvGrpSpPr>
                <a:grpSpLocks/>
              </p:cNvGrpSpPr>
              <p:nvPr/>
            </p:nvGrpSpPr>
            <p:grpSpPr bwMode="auto">
              <a:xfrm>
                <a:off x="4313" y="1285"/>
                <a:ext cx="258" cy="213"/>
                <a:chOff x="4313" y="1285"/>
                <a:chExt cx="258" cy="213"/>
              </a:xfrm>
              <a:grpFill/>
            </p:grpSpPr>
            <p:sp>
              <p:nvSpPr>
                <p:cNvPr id="43" name="Rectangle 31"/>
                <p:cNvSpPr>
                  <a:spLocks noChangeArrowheads="1"/>
                </p:cNvSpPr>
                <p:nvPr/>
              </p:nvSpPr>
              <p:spPr bwMode="auto">
                <a:xfrm>
                  <a:off x="4313" y="1285"/>
                  <a:ext cx="258" cy="213"/>
                </a:xfrm>
                <a:prstGeom prst="rect">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pic>
              <p:nvPicPr>
                <p:cNvPr id="44" name="Picture 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8" y="1301"/>
                  <a:ext cx="178" cy="180"/>
                </a:xfrm>
                <a:prstGeom prst="rect">
                  <a:avLst/>
                </a:pr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40" name="Group 33"/>
              <p:cNvGrpSpPr>
                <a:grpSpLocks/>
              </p:cNvGrpSpPr>
              <p:nvPr/>
            </p:nvGrpSpPr>
            <p:grpSpPr bwMode="auto">
              <a:xfrm>
                <a:off x="4970" y="1467"/>
                <a:ext cx="258" cy="213"/>
                <a:chOff x="4970" y="1467"/>
                <a:chExt cx="258" cy="213"/>
              </a:xfrm>
              <a:grpFill/>
            </p:grpSpPr>
            <p:sp>
              <p:nvSpPr>
                <p:cNvPr id="41" name="Rectangle 34"/>
                <p:cNvSpPr>
                  <a:spLocks noChangeArrowheads="1"/>
                </p:cNvSpPr>
                <p:nvPr/>
              </p:nvSpPr>
              <p:spPr bwMode="auto">
                <a:xfrm>
                  <a:off x="4970" y="1467"/>
                  <a:ext cx="258" cy="213"/>
                </a:xfrm>
                <a:prstGeom prst="rect">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pic>
              <p:nvPicPr>
                <p:cNvPr id="42" name="Picture 3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6" y="1483"/>
                  <a:ext cx="178" cy="180"/>
                </a:xfrm>
                <a:prstGeom prst="rect">
                  <a:avLst/>
                </a:pr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grpSp>
      <p:sp>
        <p:nvSpPr>
          <p:cNvPr id="49" name="AutoShape 43"/>
          <p:cNvSpPr>
            <a:spLocks noChangeArrowheads="1"/>
          </p:cNvSpPr>
          <p:nvPr/>
        </p:nvSpPr>
        <p:spPr bwMode="auto">
          <a:xfrm rot="10800000">
            <a:off x="5519937" y="1934335"/>
            <a:ext cx="889847" cy="599931"/>
          </a:xfrm>
          <a:prstGeom prst="leftArrow">
            <a:avLst>
              <a:gd name="adj1" fmla="val 50000"/>
              <a:gd name="adj2" fmla="val 54545"/>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sp>
        <p:nvSpPr>
          <p:cNvPr id="50" name="AutoShape 44"/>
          <p:cNvSpPr>
            <a:spLocks noChangeArrowheads="1"/>
          </p:cNvSpPr>
          <p:nvPr/>
        </p:nvSpPr>
        <p:spPr bwMode="auto">
          <a:xfrm>
            <a:off x="6560574" y="3213269"/>
            <a:ext cx="4264517" cy="1089058"/>
          </a:xfrm>
          <a:prstGeom prst="roundRect">
            <a:avLst>
              <a:gd name="adj" fmla="val 16667"/>
            </a:avLst>
          </a:prstGeom>
          <a:solidFill>
            <a:srgbClr val="FFCCCC"/>
          </a:solidFill>
          <a:ln w="9525" cap="flat">
            <a:solidFill>
              <a:srgbClr val="808080"/>
            </a:solidFill>
            <a:round/>
            <a:headEnd/>
            <a:tailEnd/>
          </a:ln>
          <a:effectLst/>
          <a:extLst/>
        </p:spPr>
        <p:txBody>
          <a:bodyPr wrap="none" anchor="ctr"/>
          <a:lstStyle/>
          <a:p>
            <a:endParaRPr lang="en-US" sz="1633">
              <a:solidFill>
                <a:prstClr val="black"/>
              </a:solidFill>
            </a:endParaRPr>
          </a:p>
        </p:txBody>
      </p:sp>
      <p:sp>
        <p:nvSpPr>
          <p:cNvPr id="55" name="Text Box 49"/>
          <p:cNvSpPr txBox="1">
            <a:spLocks noChangeArrowheads="1"/>
          </p:cNvSpPr>
          <p:nvPr/>
        </p:nvSpPr>
        <p:spPr bwMode="auto">
          <a:xfrm>
            <a:off x="7251584" y="3456653"/>
            <a:ext cx="2927557" cy="5918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0823" rIns="81646" bIns="40823"/>
          <a:lstStyle>
            <a:lvl1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9pPr>
          </a:lstStyle>
          <a:p>
            <a:r>
              <a:rPr lang="en-CA" sz="2000" dirty="0">
                <a:latin typeface="MathJax_AMS" charset="0"/>
                <a:ea typeface="MathJax_AMS" charset="0"/>
                <a:cs typeface="MathJax_AMS" charset="0"/>
              </a:rPr>
              <a:t>≈</a:t>
            </a:r>
            <a:r>
              <a:rPr lang="en-CA" sz="2000" dirty="0"/>
              <a:t> </a:t>
            </a:r>
            <a:r>
              <a:rPr lang="en-CA" sz="2000" i="1" dirty="0"/>
              <a:t>HTHTHTHTHTHTHTH</a:t>
            </a:r>
          </a:p>
          <a:p>
            <a:r>
              <a:rPr lang="en-CA" sz="2000" i="1" dirty="0"/>
              <a:t>   THTHTHTHTHTHTH...</a:t>
            </a:r>
          </a:p>
        </p:txBody>
      </p:sp>
      <p:pic>
        <p:nvPicPr>
          <p:cNvPr id="56"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5422" y="3420981"/>
            <a:ext cx="383004" cy="409043"/>
          </a:xfrm>
          <a:prstGeom prst="rect">
            <a:avLst/>
          </a:prstGeom>
          <a:solidFill>
            <a:schemeClr val="bg1"/>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7" name="AutoShape 2"/>
          <p:cNvSpPr>
            <a:spLocks noChangeArrowheads="1"/>
          </p:cNvSpPr>
          <p:nvPr/>
        </p:nvSpPr>
        <p:spPr bwMode="auto">
          <a:xfrm rot="16200000">
            <a:off x="8532043" y="3012553"/>
            <a:ext cx="310055" cy="171087"/>
          </a:xfrm>
          <a:prstGeom prst="leftArrow">
            <a:avLst>
              <a:gd name="adj1" fmla="val 50000"/>
              <a:gd name="adj2" fmla="val 112121"/>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sp>
        <p:nvSpPr>
          <p:cNvPr id="58" name="AutoShape 2"/>
          <p:cNvSpPr>
            <a:spLocks noChangeArrowheads="1"/>
          </p:cNvSpPr>
          <p:nvPr/>
        </p:nvSpPr>
        <p:spPr bwMode="auto">
          <a:xfrm rot="16200000">
            <a:off x="8560334" y="4385978"/>
            <a:ext cx="310055" cy="171087"/>
          </a:xfrm>
          <a:prstGeom prst="leftArrow">
            <a:avLst>
              <a:gd name="adj1" fmla="val 50000"/>
              <a:gd name="adj2" fmla="val 112121"/>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sp>
        <p:nvSpPr>
          <p:cNvPr id="2" name="Footer Placeholder 1"/>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247938856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121" name="Rectangle 1"/>
          <p:cNvSpPr>
            <a:spLocks noGrp="1" noChangeArrowheads="1"/>
          </p:cNvSpPr>
          <p:nvPr>
            <p:ph type="title" idx="4294967295"/>
          </p:nvPr>
        </p:nvSpPr>
        <p:spPr>
          <a:xfrm>
            <a:off x="1980049" y="273629"/>
            <a:ext cx="8229024" cy="1144921"/>
          </a:xfrm>
          <a:ln/>
        </p:spPr>
        <p:txBody>
          <a:bodyPr vert="horz" lIns="91440" tIns="30176" rIns="91440" bIns="45720" rtlCol="0" anchor="ctr">
            <a:normAutofit/>
          </a:bodyPr>
          <a:lstStyle/>
          <a:p>
            <a:pPr algn="ct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CA" dirty="0">
                <a:solidFill>
                  <a:schemeClr val="bg1"/>
                </a:solidFill>
              </a:rPr>
              <a:t>Quantum compiling</a:t>
            </a:r>
          </a:p>
        </p:txBody>
      </p:sp>
      <p:sp>
        <p:nvSpPr>
          <p:cNvPr id="5122" name="AutoShape 2"/>
          <p:cNvSpPr>
            <a:spLocks noChangeArrowheads="1"/>
          </p:cNvSpPr>
          <p:nvPr/>
        </p:nvSpPr>
        <p:spPr bwMode="auto">
          <a:xfrm rot="16200000">
            <a:off x="2478131" y="3565976"/>
            <a:ext cx="1485543" cy="380200"/>
          </a:xfrm>
          <a:prstGeom prst="leftArrow">
            <a:avLst>
              <a:gd name="adj1" fmla="val 50000"/>
              <a:gd name="adj2" fmla="val 112121"/>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sp>
        <p:nvSpPr>
          <p:cNvPr id="5123" name="AutoShape 3"/>
          <p:cNvSpPr>
            <a:spLocks noChangeArrowheads="1"/>
          </p:cNvSpPr>
          <p:nvPr/>
        </p:nvSpPr>
        <p:spPr bwMode="auto">
          <a:xfrm>
            <a:off x="1104763" y="4573127"/>
            <a:ext cx="4266841" cy="1582860"/>
          </a:xfrm>
          <a:prstGeom prst="roundRect">
            <a:avLst>
              <a:gd name="adj" fmla="val 16667"/>
            </a:avLst>
          </a:prstGeom>
          <a:solidFill>
            <a:srgbClr val="FFCC99"/>
          </a:solidFill>
          <a:ln w="9525" cap="flat">
            <a:solidFill>
              <a:srgbClr val="808080"/>
            </a:solidFill>
            <a:round/>
            <a:headEnd/>
            <a:tailEnd/>
          </a:ln>
          <a:effectLst/>
          <a:extLst/>
        </p:spPr>
        <p:txBody>
          <a:bodyPr wrap="none" lIns="81646" tIns="50425" rIns="81646" bIns="40823" anchor="ctr"/>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algn="ctr"/>
            <a:r>
              <a:rPr lang="en-CA" sz="2800" dirty="0"/>
              <a:t>Quantum computer</a:t>
            </a:r>
          </a:p>
        </p:txBody>
      </p:sp>
      <p:sp>
        <p:nvSpPr>
          <p:cNvPr id="5124" name="AutoShape 4"/>
          <p:cNvSpPr>
            <a:spLocks noChangeArrowheads="1"/>
          </p:cNvSpPr>
          <p:nvPr/>
        </p:nvSpPr>
        <p:spPr bwMode="auto">
          <a:xfrm>
            <a:off x="1104763" y="1344169"/>
            <a:ext cx="4232278" cy="1570038"/>
          </a:xfrm>
          <a:prstGeom prst="roundRect">
            <a:avLst>
              <a:gd name="adj" fmla="val 16667"/>
            </a:avLst>
          </a:prstGeom>
          <a:solidFill>
            <a:srgbClr val="66FF66"/>
          </a:solidFill>
          <a:ln w="9525" cap="flat">
            <a:solidFill>
              <a:srgbClr val="808080"/>
            </a:solidFill>
            <a:round/>
            <a:headEnd/>
            <a:tailEnd/>
          </a:ln>
          <a:effectLst/>
          <a:extLst/>
        </p:spPr>
        <p:txBody>
          <a:bodyPr wrap="none" lIns="81646" tIns="50425" rIns="81646" bIns="40823" anchor="ctr"/>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algn="ctr"/>
            <a:r>
              <a:rPr lang="en-CA" sz="2800" dirty="0"/>
              <a:t>Quantum algorithm</a:t>
            </a:r>
          </a:p>
        </p:txBody>
      </p:sp>
      <p:sp>
        <p:nvSpPr>
          <p:cNvPr id="6" name="AutoShape 4"/>
          <p:cNvSpPr>
            <a:spLocks noChangeArrowheads="1"/>
          </p:cNvSpPr>
          <p:nvPr/>
        </p:nvSpPr>
        <p:spPr bwMode="auto">
          <a:xfrm>
            <a:off x="6525165" y="4573127"/>
            <a:ext cx="4266841" cy="1582860"/>
          </a:xfrm>
          <a:prstGeom prst="roundRect">
            <a:avLst>
              <a:gd name="adj" fmla="val 16667"/>
            </a:avLst>
          </a:prstGeom>
          <a:solidFill>
            <a:schemeClr val="bg1"/>
          </a:solidFill>
          <a:ln w="9525" cap="flat">
            <a:solidFill>
              <a:srgbClr val="808080"/>
            </a:solidFill>
            <a:round/>
            <a:headEnd/>
            <a:tailEnd/>
          </a:ln>
          <a:effectLst/>
          <a:extLst/>
        </p:spPr>
        <p:txBody>
          <a:bodyPr wrap="none" lIns="81646" tIns="50425" rIns="81646" bIns="40823" anchor="ctr"/>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algn="ctr"/>
            <a:r>
              <a:rPr lang="en-CA" sz="2800" dirty="0"/>
              <a:t>Error correction</a:t>
            </a:r>
          </a:p>
          <a:p>
            <a:pPr algn="ctr"/>
            <a:endParaRPr lang="en-CA" sz="1270" dirty="0"/>
          </a:p>
          <a:p>
            <a:pPr algn="ctr"/>
            <a:endParaRPr lang="en-CA" sz="1270" dirty="0"/>
          </a:p>
        </p:txBody>
      </p:sp>
      <p:sp>
        <p:nvSpPr>
          <p:cNvPr id="7" name="AutoShape 5"/>
          <p:cNvSpPr>
            <a:spLocks noChangeArrowheads="1"/>
          </p:cNvSpPr>
          <p:nvPr/>
        </p:nvSpPr>
        <p:spPr bwMode="auto">
          <a:xfrm>
            <a:off x="5521380" y="5160590"/>
            <a:ext cx="833700" cy="567765"/>
          </a:xfrm>
          <a:prstGeom prst="leftArrow">
            <a:avLst>
              <a:gd name="adj1" fmla="val 50000"/>
              <a:gd name="adj2" fmla="val 54545"/>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grpSp>
        <p:nvGrpSpPr>
          <p:cNvPr id="12" name="Group 6"/>
          <p:cNvGrpSpPr>
            <a:grpSpLocks/>
          </p:cNvGrpSpPr>
          <p:nvPr/>
        </p:nvGrpSpPr>
        <p:grpSpPr bwMode="auto">
          <a:xfrm>
            <a:off x="8059046" y="5420158"/>
            <a:ext cx="1214047" cy="519894"/>
            <a:chOff x="4064" y="3732"/>
            <a:chExt cx="843" cy="361"/>
          </a:xfrm>
        </p:grpSpPr>
        <p:grpSp>
          <p:nvGrpSpPr>
            <p:cNvPr id="13" name="Group 7"/>
            <p:cNvGrpSpPr>
              <a:grpSpLocks/>
            </p:cNvGrpSpPr>
            <p:nvPr/>
          </p:nvGrpSpPr>
          <p:grpSpPr bwMode="auto">
            <a:xfrm>
              <a:off x="4261" y="3865"/>
              <a:ext cx="82" cy="183"/>
              <a:chOff x="4261" y="3865"/>
              <a:chExt cx="82" cy="183"/>
            </a:xfrm>
          </p:grpSpPr>
          <p:sp>
            <p:nvSpPr>
              <p:cNvPr id="15" name="Oval 8"/>
              <p:cNvSpPr>
                <a:spLocks noChangeArrowheads="1"/>
              </p:cNvSpPr>
              <p:nvPr/>
            </p:nvSpPr>
            <p:spPr bwMode="auto">
              <a:xfrm>
                <a:off x="4279" y="3865"/>
                <a:ext cx="47" cy="47"/>
              </a:xfrm>
              <a:prstGeom prst="ellipse">
                <a:avLst/>
              </a:prstGeom>
              <a:solidFill>
                <a:srgbClr val="00000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16" name="AutoShape 9"/>
              <p:cNvCxnSpPr>
                <a:cxnSpLocks noChangeShapeType="1"/>
                <a:stCxn id="15" idx="4"/>
                <a:endCxn id="17" idx="4"/>
              </p:cNvCxnSpPr>
              <p:nvPr/>
            </p:nvCxnSpPr>
            <p:spPr bwMode="auto">
              <a:xfrm>
                <a:off x="4303" y="3913"/>
                <a:ext cx="0" cy="135"/>
              </a:xfrm>
              <a:prstGeom prst="straightConnector1">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 name="Oval 10"/>
              <p:cNvSpPr>
                <a:spLocks noChangeArrowheads="1"/>
              </p:cNvSpPr>
              <p:nvPr/>
            </p:nvSpPr>
            <p:spPr bwMode="auto">
              <a:xfrm>
                <a:off x="4261" y="3966"/>
                <a:ext cx="82" cy="82"/>
              </a:xfrm>
              <a:prstGeom prst="ellipse">
                <a:avLst/>
              </a:prstGeom>
              <a:noFill/>
              <a:ln w="720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18" name="AutoShape 11"/>
              <p:cNvCxnSpPr>
                <a:cxnSpLocks noChangeShapeType="1"/>
                <a:stCxn id="17" idx="2"/>
                <a:endCxn id="17" idx="6"/>
              </p:cNvCxnSpPr>
              <p:nvPr/>
            </p:nvCxnSpPr>
            <p:spPr bwMode="auto">
              <a:xfrm>
                <a:off x="4261" y="4007"/>
                <a:ext cx="82" cy="0"/>
              </a:xfrm>
              <a:prstGeom prst="straightConnector1">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4" name="Text Box 12"/>
            <p:cNvSpPr txBox="1">
              <a:spLocks noChangeArrowheads="1"/>
            </p:cNvSpPr>
            <p:nvPr/>
          </p:nvSpPr>
          <p:spPr bwMode="auto">
            <a:xfrm>
              <a:off x="4064" y="3732"/>
              <a:ext cx="843" cy="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7283" rIns="81646" bIns="40823"/>
            <a:lstStyle>
              <a:lvl1pPr>
                <a:tabLst>
                  <a:tab pos="449263" algn="l"/>
                  <a:tab pos="898525"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9pPr>
            </a:lstStyle>
            <a:p>
              <a:r>
                <a:rPr lang="en-CA" sz="3200" dirty="0"/>
                <a:t>{</a:t>
              </a:r>
              <a:r>
                <a:rPr lang="en-CA" sz="2400" dirty="0"/>
                <a:t>   ,</a:t>
              </a:r>
              <a:r>
                <a:rPr lang="en-CA" sz="2400" i="1" dirty="0"/>
                <a:t>H</a:t>
              </a:r>
              <a:r>
                <a:rPr lang="en-CA" sz="2400" dirty="0"/>
                <a:t>,</a:t>
              </a:r>
              <a:r>
                <a:rPr lang="en-CA" sz="2400" i="1" dirty="0">
                  <a:solidFill>
                    <a:srgbClr val="FF0000"/>
                  </a:solidFill>
                </a:rPr>
                <a:t>T</a:t>
              </a:r>
              <a:r>
                <a:rPr lang="en-CA" sz="3200" dirty="0"/>
                <a:t>}</a:t>
              </a:r>
            </a:p>
          </p:txBody>
        </p:sp>
      </p:grpSp>
      <p:grpSp>
        <p:nvGrpSpPr>
          <p:cNvPr id="19" name="Group 6"/>
          <p:cNvGrpSpPr>
            <a:grpSpLocks/>
          </p:cNvGrpSpPr>
          <p:nvPr/>
        </p:nvGrpSpPr>
        <p:grpSpPr bwMode="auto">
          <a:xfrm>
            <a:off x="6525165" y="1325579"/>
            <a:ext cx="4266841" cy="1670259"/>
            <a:chOff x="3456" y="1205"/>
            <a:chExt cx="1983" cy="735"/>
          </a:xfrm>
          <a:solidFill>
            <a:schemeClr val="bg1"/>
          </a:solidFill>
        </p:grpSpPr>
        <p:sp>
          <p:nvSpPr>
            <p:cNvPr id="20" name="AutoShape 7"/>
            <p:cNvSpPr>
              <a:spLocks noChangeArrowheads="1"/>
            </p:cNvSpPr>
            <p:nvPr/>
          </p:nvSpPr>
          <p:spPr bwMode="auto">
            <a:xfrm>
              <a:off x="3456" y="1205"/>
              <a:ext cx="1983" cy="735"/>
            </a:xfrm>
            <a:prstGeom prst="roundRect">
              <a:avLst>
                <a:gd name="adj" fmla="val 16667"/>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grpSp>
          <p:nvGrpSpPr>
            <p:cNvPr id="21" name="Group 8"/>
            <p:cNvGrpSpPr>
              <a:grpSpLocks/>
            </p:cNvGrpSpPr>
            <p:nvPr/>
          </p:nvGrpSpPr>
          <p:grpSpPr bwMode="auto">
            <a:xfrm>
              <a:off x="3559" y="1285"/>
              <a:ext cx="1777" cy="575"/>
              <a:chOff x="3559" y="1285"/>
              <a:chExt cx="1777" cy="575"/>
            </a:xfrm>
            <a:grpFill/>
          </p:grpSpPr>
          <p:sp>
            <p:nvSpPr>
              <p:cNvPr id="22" name="Line 9"/>
              <p:cNvSpPr>
                <a:spLocks noChangeShapeType="1"/>
              </p:cNvSpPr>
              <p:nvPr/>
            </p:nvSpPr>
            <p:spPr bwMode="auto">
              <a:xfrm>
                <a:off x="3567" y="1382"/>
                <a:ext cx="1766" cy="0"/>
              </a:xfrm>
              <a:prstGeom prst="lin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633">
                  <a:solidFill>
                    <a:prstClr val="black"/>
                  </a:solidFill>
                </a:endParaRPr>
              </a:p>
            </p:txBody>
          </p:sp>
          <p:sp>
            <p:nvSpPr>
              <p:cNvPr id="23" name="Line 10"/>
              <p:cNvSpPr>
                <a:spLocks noChangeShapeType="1"/>
              </p:cNvSpPr>
              <p:nvPr/>
            </p:nvSpPr>
            <p:spPr bwMode="auto">
              <a:xfrm>
                <a:off x="3562" y="1568"/>
                <a:ext cx="1774" cy="0"/>
              </a:xfrm>
              <a:prstGeom prst="lin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633">
                  <a:solidFill>
                    <a:prstClr val="black"/>
                  </a:solidFill>
                </a:endParaRPr>
              </a:p>
            </p:txBody>
          </p:sp>
          <p:sp>
            <p:nvSpPr>
              <p:cNvPr id="24" name="Oval 11"/>
              <p:cNvSpPr>
                <a:spLocks noChangeArrowheads="1"/>
              </p:cNvSpPr>
              <p:nvPr/>
            </p:nvSpPr>
            <p:spPr bwMode="auto">
              <a:xfrm>
                <a:off x="3995" y="1358"/>
                <a:ext cx="47" cy="47"/>
              </a:xfrm>
              <a:prstGeom prst="ellips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25" name="AutoShape 12"/>
              <p:cNvCxnSpPr>
                <a:cxnSpLocks noChangeShapeType="1"/>
                <a:stCxn id="24" idx="4"/>
                <a:endCxn id="28" idx="4"/>
              </p:cNvCxnSpPr>
              <p:nvPr/>
            </p:nvCxnSpPr>
            <p:spPr bwMode="auto">
              <a:xfrm>
                <a:off x="4019" y="1406"/>
                <a:ext cx="0" cy="203"/>
              </a:xfrm>
              <a:prstGeom prst="straightConnector1">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6" name="Oval 13"/>
              <p:cNvSpPr>
                <a:spLocks noChangeArrowheads="1"/>
              </p:cNvSpPr>
              <p:nvPr/>
            </p:nvSpPr>
            <p:spPr bwMode="auto">
              <a:xfrm>
                <a:off x="4845" y="1358"/>
                <a:ext cx="47" cy="47"/>
              </a:xfrm>
              <a:prstGeom prst="ellips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27" name="AutoShape 14"/>
              <p:cNvCxnSpPr>
                <a:cxnSpLocks noChangeShapeType="1"/>
                <a:stCxn id="26" idx="4"/>
                <a:endCxn id="29" idx="4"/>
              </p:cNvCxnSpPr>
              <p:nvPr/>
            </p:nvCxnSpPr>
            <p:spPr bwMode="auto">
              <a:xfrm>
                <a:off x="4869" y="1406"/>
                <a:ext cx="0" cy="203"/>
              </a:xfrm>
              <a:prstGeom prst="straightConnector1">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8" name="Oval 15"/>
              <p:cNvSpPr>
                <a:spLocks noChangeArrowheads="1"/>
              </p:cNvSpPr>
              <p:nvPr/>
            </p:nvSpPr>
            <p:spPr bwMode="auto">
              <a:xfrm>
                <a:off x="3977" y="1526"/>
                <a:ext cx="82" cy="82"/>
              </a:xfrm>
              <a:prstGeom prst="ellipse">
                <a:avLst/>
              </a:prstGeom>
              <a:grpFill/>
              <a:ln w="72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sp>
            <p:nvSpPr>
              <p:cNvPr id="29" name="Oval 16"/>
              <p:cNvSpPr>
                <a:spLocks noChangeArrowheads="1"/>
              </p:cNvSpPr>
              <p:nvPr/>
            </p:nvSpPr>
            <p:spPr bwMode="auto">
              <a:xfrm>
                <a:off x="4829" y="1526"/>
                <a:ext cx="82" cy="82"/>
              </a:xfrm>
              <a:prstGeom prst="ellipse">
                <a:avLst/>
              </a:prstGeom>
              <a:grpFill/>
              <a:ln w="72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sp>
            <p:nvSpPr>
              <p:cNvPr id="30" name="Line 17"/>
              <p:cNvSpPr>
                <a:spLocks noChangeShapeType="1"/>
              </p:cNvSpPr>
              <p:nvPr/>
            </p:nvSpPr>
            <p:spPr bwMode="auto">
              <a:xfrm>
                <a:off x="3559" y="1750"/>
                <a:ext cx="1777" cy="0"/>
              </a:xfrm>
              <a:prstGeom prst="lin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633">
                  <a:solidFill>
                    <a:prstClr val="black"/>
                  </a:solidFill>
                </a:endParaRPr>
              </a:p>
            </p:txBody>
          </p:sp>
          <p:sp>
            <p:nvSpPr>
              <p:cNvPr id="31" name="Oval 18"/>
              <p:cNvSpPr>
                <a:spLocks noChangeArrowheads="1"/>
              </p:cNvSpPr>
              <p:nvPr/>
            </p:nvSpPr>
            <p:spPr bwMode="auto">
              <a:xfrm>
                <a:off x="4142" y="1542"/>
                <a:ext cx="47" cy="47"/>
              </a:xfrm>
              <a:prstGeom prst="ellips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32" name="AutoShape 19"/>
              <p:cNvCxnSpPr>
                <a:cxnSpLocks noChangeShapeType="1"/>
                <a:stCxn id="31" idx="4"/>
                <a:endCxn id="33" idx="4"/>
              </p:cNvCxnSpPr>
              <p:nvPr/>
            </p:nvCxnSpPr>
            <p:spPr bwMode="auto">
              <a:xfrm>
                <a:off x="4166" y="1590"/>
                <a:ext cx="0" cy="203"/>
              </a:xfrm>
              <a:prstGeom prst="straightConnector1">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3" name="Oval 20"/>
              <p:cNvSpPr>
                <a:spLocks noChangeArrowheads="1"/>
              </p:cNvSpPr>
              <p:nvPr/>
            </p:nvSpPr>
            <p:spPr bwMode="auto">
              <a:xfrm>
                <a:off x="4124" y="1711"/>
                <a:ext cx="82" cy="82"/>
              </a:xfrm>
              <a:prstGeom prst="ellipse">
                <a:avLst/>
              </a:prstGeom>
              <a:grpFill/>
              <a:ln w="72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grpSp>
            <p:nvGrpSpPr>
              <p:cNvPr id="34" name="Group 21"/>
              <p:cNvGrpSpPr>
                <a:grpSpLocks/>
              </p:cNvGrpSpPr>
              <p:nvPr/>
            </p:nvGrpSpPr>
            <p:grpSpPr bwMode="auto">
              <a:xfrm>
                <a:off x="3654" y="1647"/>
                <a:ext cx="258" cy="213"/>
                <a:chOff x="3654" y="1647"/>
                <a:chExt cx="258" cy="213"/>
              </a:xfrm>
              <a:grpFill/>
            </p:grpSpPr>
            <p:sp>
              <p:nvSpPr>
                <p:cNvPr id="47" name="Rectangle 22"/>
                <p:cNvSpPr>
                  <a:spLocks noChangeArrowheads="1"/>
                </p:cNvSpPr>
                <p:nvPr/>
              </p:nvSpPr>
              <p:spPr bwMode="auto">
                <a:xfrm>
                  <a:off x="3654" y="1647"/>
                  <a:ext cx="258" cy="213"/>
                </a:xfrm>
                <a:prstGeom prst="rect">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pic>
              <p:nvPicPr>
                <p:cNvPr id="48"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0" y="1664"/>
                  <a:ext cx="178" cy="180"/>
                </a:xfrm>
                <a:prstGeom prst="rect">
                  <a:avLst/>
                </a:pr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35" name="Oval 24"/>
              <p:cNvSpPr>
                <a:spLocks noChangeArrowheads="1"/>
              </p:cNvSpPr>
              <p:nvPr/>
            </p:nvSpPr>
            <p:spPr bwMode="auto">
              <a:xfrm>
                <a:off x="4686" y="1542"/>
                <a:ext cx="47" cy="47"/>
              </a:xfrm>
              <a:prstGeom prst="ellips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36" name="AutoShape 25"/>
              <p:cNvCxnSpPr>
                <a:cxnSpLocks noChangeShapeType="1"/>
                <a:stCxn id="35" idx="4"/>
                <a:endCxn id="37" idx="4"/>
              </p:cNvCxnSpPr>
              <p:nvPr/>
            </p:nvCxnSpPr>
            <p:spPr bwMode="auto">
              <a:xfrm>
                <a:off x="4710" y="1590"/>
                <a:ext cx="0" cy="203"/>
              </a:xfrm>
              <a:prstGeom prst="straightConnector1">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7" name="Oval 26"/>
              <p:cNvSpPr>
                <a:spLocks noChangeArrowheads="1"/>
              </p:cNvSpPr>
              <p:nvPr/>
            </p:nvSpPr>
            <p:spPr bwMode="auto">
              <a:xfrm>
                <a:off x="4669" y="1711"/>
                <a:ext cx="82" cy="82"/>
              </a:xfrm>
              <a:prstGeom prst="ellipse">
                <a:avLst/>
              </a:prstGeom>
              <a:grpFill/>
              <a:ln w="72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grpSp>
            <p:nvGrpSpPr>
              <p:cNvPr id="38" name="Group 27"/>
              <p:cNvGrpSpPr>
                <a:grpSpLocks/>
              </p:cNvGrpSpPr>
              <p:nvPr/>
            </p:nvGrpSpPr>
            <p:grpSpPr bwMode="auto">
              <a:xfrm>
                <a:off x="4312" y="1648"/>
                <a:ext cx="258" cy="213"/>
                <a:chOff x="4312" y="1648"/>
                <a:chExt cx="258" cy="213"/>
              </a:xfrm>
              <a:grpFill/>
            </p:grpSpPr>
            <p:sp>
              <p:nvSpPr>
                <p:cNvPr id="45" name="Rectangle 28"/>
                <p:cNvSpPr>
                  <a:spLocks noChangeArrowheads="1"/>
                </p:cNvSpPr>
                <p:nvPr/>
              </p:nvSpPr>
              <p:spPr bwMode="auto">
                <a:xfrm>
                  <a:off x="4312" y="1648"/>
                  <a:ext cx="258" cy="213"/>
                </a:xfrm>
                <a:prstGeom prst="rect">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pic>
              <p:nvPicPr>
                <p:cNvPr id="46" name="Picture 2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7" y="1664"/>
                  <a:ext cx="178" cy="180"/>
                </a:xfrm>
                <a:prstGeom prst="rect">
                  <a:avLst/>
                </a:pr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39" name="Group 30"/>
              <p:cNvGrpSpPr>
                <a:grpSpLocks/>
              </p:cNvGrpSpPr>
              <p:nvPr/>
            </p:nvGrpSpPr>
            <p:grpSpPr bwMode="auto">
              <a:xfrm>
                <a:off x="4313" y="1285"/>
                <a:ext cx="258" cy="213"/>
                <a:chOff x="4313" y="1285"/>
                <a:chExt cx="258" cy="213"/>
              </a:xfrm>
              <a:grpFill/>
            </p:grpSpPr>
            <p:sp>
              <p:nvSpPr>
                <p:cNvPr id="43" name="Rectangle 31"/>
                <p:cNvSpPr>
                  <a:spLocks noChangeArrowheads="1"/>
                </p:cNvSpPr>
                <p:nvPr/>
              </p:nvSpPr>
              <p:spPr bwMode="auto">
                <a:xfrm>
                  <a:off x="4313" y="1285"/>
                  <a:ext cx="258" cy="213"/>
                </a:xfrm>
                <a:prstGeom prst="rect">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pic>
              <p:nvPicPr>
                <p:cNvPr id="44" name="Picture 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8" y="1301"/>
                  <a:ext cx="178" cy="180"/>
                </a:xfrm>
                <a:prstGeom prst="rect">
                  <a:avLst/>
                </a:pr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40" name="Group 33"/>
              <p:cNvGrpSpPr>
                <a:grpSpLocks/>
              </p:cNvGrpSpPr>
              <p:nvPr/>
            </p:nvGrpSpPr>
            <p:grpSpPr bwMode="auto">
              <a:xfrm>
                <a:off x="4970" y="1467"/>
                <a:ext cx="258" cy="213"/>
                <a:chOff x="4970" y="1467"/>
                <a:chExt cx="258" cy="213"/>
              </a:xfrm>
              <a:grpFill/>
            </p:grpSpPr>
            <p:sp>
              <p:nvSpPr>
                <p:cNvPr id="41" name="Rectangle 34"/>
                <p:cNvSpPr>
                  <a:spLocks noChangeArrowheads="1"/>
                </p:cNvSpPr>
                <p:nvPr/>
              </p:nvSpPr>
              <p:spPr bwMode="auto">
                <a:xfrm>
                  <a:off x="4970" y="1467"/>
                  <a:ext cx="258" cy="213"/>
                </a:xfrm>
                <a:prstGeom prst="rect">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pic>
              <p:nvPicPr>
                <p:cNvPr id="42" name="Picture 3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6" y="1483"/>
                  <a:ext cx="178" cy="180"/>
                </a:xfrm>
                <a:prstGeom prst="rect">
                  <a:avLst/>
                </a:pr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grpSp>
      <p:sp>
        <p:nvSpPr>
          <p:cNvPr id="49" name="AutoShape 43"/>
          <p:cNvSpPr>
            <a:spLocks noChangeArrowheads="1"/>
          </p:cNvSpPr>
          <p:nvPr/>
        </p:nvSpPr>
        <p:spPr bwMode="auto">
          <a:xfrm rot="10800000">
            <a:off x="5519937" y="1934335"/>
            <a:ext cx="889847" cy="599931"/>
          </a:xfrm>
          <a:prstGeom prst="leftArrow">
            <a:avLst>
              <a:gd name="adj1" fmla="val 50000"/>
              <a:gd name="adj2" fmla="val 54545"/>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sp>
        <p:nvSpPr>
          <p:cNvPr id="50" name="AutoShape 44"/>
          <p:cNvSpPr>
            <a:spLocks noChangeArrowheads="1"/>
          </p:cNvSpPr>
          <p:nvPr/>
        </p:nvSpPr>
        <p:spPr bwMode="auto">
          <a:xfrm>
            <a:off x="6560574" y="3213269"/>
            <a:ext cx="4264517" cy="1089058"/>
          </a:xfrm>
          <a:prstGeom prst="roundRect">
            <a:avLst>
              <a:gd name="adj" fmla="val 16667"/>
            </a:avLst>
          </a:prstGeom>
          <a:solidFill>
            <a:srgbClr val="FFCCCC"/>
          </a:solidFill>
          <a:ln w="9525" cap="flat">
            <a:solidFill>
              <a:srgbClr val="808080"/>
            </a:solidFill>
            <a:round/>
            <a:headEnd/>
            <a:tailEnd/>
          </a:ln>
          <a:effectLst/>
          <a:extLst/>
        </p:spPr>
        <p:txBody>
          <a:bodyPr wrap="none" anchor="ctr"/>
          <a:lstStyle/>
          <a:p>
            <a:endParaRPr lang="en-US" sz="1633">
              <a:solidFill>
                <a:prstClr val="black"/>
              </a:solidFill>
            </a:endParaRPr>
          </a:p>
        </p:txBody>
      </p:sp>
      <p:sp>
        <p:nvSpPr>
          <p:cNvPr id="55" name="Text Box 49"/>
          <p:cNvSpPr txBox="1">
            <a:spLocks noChangeArrowheads="1"/>
          </p:cNvSpPr>
          <p:nvPr/>
        </p:nvSpPr>
        <p:spPr bwMode="auto">
          <a:xfrm>
            <a:off x="7251584" y="3456653"/>
            <a:ext cx="2927557" cy="5918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0823" rIns="81646" bIns="40823"/>
          <a:lstStyle>
            <a:lvl1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9pPr>
          </a:lstStyle>
          <a:p>
            <a:r>
              <a:rPr lang="en-CA" sz="2000" dirty="0">
                <a:latin typeface="MathJax_AMS" charset="0"/>
                <a:ea typeface="MathJax_AMS" charset="0"/>
                <a:cs typeface="MathJax_AMS" charset="0"/>
              </a:rPr>
              <a:t>≈</a:t>
            </a:r>
            <a:r>
              <a:rPr lang="en-CA" sz="2000" dirty="0"/>
              <a:t> </a:t>
            </a:r>
            <a:r>
              <a:rPr lang="en-CA" sz="2000" i="1" dirty="0"/>
              <a:t>HTHTHTHTHTHTHTH</a:t>
            </a:r>
          </a:p>
          <a:p>
            <a:r>
              <a:rPr lang="en-CA" sz="2000" i="1" dirty="0"/>
              <a:t>   THTHTHTHTHTHTH...</a:t>
            </a:r>
          </a:p>
        </p:txBody>
      </p:sp>
      <p:pic>
        <p:nvPicPr>
          <p:cNvPr id="56"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5422" y="3420981"/>
            <a:ext cx="383004" cy="409043"/>
          </a:xfrm>
          <a:prstGeom prst="rect">
            <a:avLst/>
          </a:prstGeom>
          <a:solidFill>
            <a:schemeClr val="bg1"/>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7" name="AutoShape 2"/>
          <p:cNvSpPr>
            <a:spLocks noChangeArrowheads="1"/>
          </p:cNvSpPr>
          <p:nvPr/>
        </p:nvSpPr>
        <p:spPr bwMode="auto">
          <a:xfrm rot="16200000">
            <a:off x="8532043" y="3012553"/>
            <a:ext cx="310055" cy="171087"/>
          </a:xfrm>
          <a:prstGeom prst="leftArrow">
            <a:avLst>
              <a:gd name="adj1" fmla="val 50000"/>
              <a:gd name="adj2" fmla="val 112121"/>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sp>
        <p:nvSpPr>
          <p:cNvPr id="58" name="AutoShape 2"/>
          <p:cNvSpPr>
            <a:spLocks noChangeArrowheads="1"/>
          </p:cNvSpPr>
          <p:nvPr/>
        </p:nvSpPr>
        <p:spPr bwMode="auto">
          <a:xfrm rot="16200000">
            <a:off x="8560334" y="4385978"/>
            <a:ext cx="310055" cy="171087"/>
          </a:xfrm>
          <a:prstGeom prst="leftArrow">
            <a:avLst>
              <a:gd name="adj1" fmla="val 50000"/>
              <a:gd name="adj2" fmla="val 112121"/>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pic>
        <p:nvPicPr>
          <p:cNvPr id="51"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48689" y="4047789"/>
            <a:ext cx="2309363" cy="2538806"/>
          </a:xfrm>
          <a:prstGeom prst="rect">
            <a:avLst/>
          </a:prstGeom>
          <a:noFill/>
          <a:ln w="7200" cap="flat">
            <a:solidFill>
              <a:srgbClr val="FF0000">
                <a:alpha val="50000"/>
              </a:srgbClr>
            </a:solidFill>
            <a:round/>
            <a:headEnd/>
            <a:tailEnd/>
          </a:ln>
          <a:effectLst>
            <a:outerShdw dist="101823" dir="8100000" algn="ctr" rotWithShape="0">
              <a:srgbClr val="B3B3B3">
                <a:alpha val="50027"/>
              </a:srgbClr>
            </a:outerShdw>
          </a:effectLst>
          <a:extLst>
            <a:ext uri="{909E8E84-426E-40dd-AFC4-6F175D3DCCD1}">
              <a14:hiddenFill xmlns:a14="http://schemas.microsoft.com/office/drawing/2010/main">
                <a:solidFill>
                  <a:srgbClr val="FFFFFF"/>
                </a:solidFill>
              </a14:hiddenFill>
            </a:ext>
          </a:extLst>
        </p:spPr>
      </p:pic>
      <p:sp>
        <p:nvSpPr>
          <p:cNvPr id="52" name="Line 11"/>
          <p:cNvSpPr>
            <a:spLocks noChangeShapeType="1"/>
          </p:cNvSpPr>
          <p:nvPr/>
        </p:nvSpPr>
        <p:spPr bwMode="auto">
          <a:xfrm flipV="1">
            <a:off x="9039229" y="4141358"/>
            <a:ext cx="880468" cy="1479261"/>
          </a:xfrm>
          <a:prstGeom prst="line">
            <a:avLst/>
          </a:prstGeom>
          <a:noFill/>
          <a:ln w="9525" cap="flat">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633">
              <a:solidFill>
                <a:prstClr val="black"/>
              </a:solidFill>
            </a:endParaRPr>
          </a:p>
        </p:txBody>
      </p:sp>
      <p:sp>
        <p:nvSpPr>
          <p:cNvPr id="53" name="Line 12"/>
          <p:cNvSpPr>
            <a:spLocks noChangeShapeType="1"/>
          </p:cNvSpPr>
          <p:nvPr/>
        </p:nvSpPr>
        <p:spPr bwMode="auto">
          <a:xfrm>
            <a:off x="9050031" y="5830140"/>
            <a:ext cx="732823" cy="596647"/>
          </a:xfrm>
          <a:prstGeom prst="line">
            <a:avLst/>
          </a:prstGeom>
          <a:noFill/>
          <a:ln w="9525" cap="flat">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633">
              <a:solidFill>
                <a:prstClr val="black"/>
              </a:solidFill>
            </a:endParaRPr>
          </a:p>
        </p:txBody>
      </p:sp>
      <p:sp>
        <p:nvSpPr>
          <p:cNvPr id="2" name="Footer Placeholder 1"/>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172957537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121" name="Rectangle 1"/>
          <p:cNvSpPr>
            <a:spLocks noGrp="1" noChangeArrowheads="1"/>
          </p:cNvSpPr>
          <p:nvPr>
            <p:ph type="title" idx="4294967295"/>
          </p:nvPr>
        </p:nvSpPr>
        <p:spPr>
          <a:xfrm>
            <a:off x="1980049" y="273629"/>
            <a:ext cx="8229024" cy="1144921"/>
          </a:xfrm>
          <a:ln/>
        </p:spPr>
        <p:txBody>
          <a:bodyPr vert="horz" lIns="91440" tIns="30176" rIns="91440" bIns="45720" rtlCol="0" anchor="ctr">
            <a:normAutofit/>
          </a:bodyPr>
          <a:lstStyle/>
          <a:p>
            <a:pPr algn="ct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CA" dirty="0">
                <a:solidFill>
                  <a:schemeClr val="bg1"/>
                </a:solidFill>
              </a:rPr>
              <a:t>Quantum compiling</a:t>
            </a:r>
          </a:p>
        </p:txBody>
      </p:sp>
      <p:sp>
        <p:nvSpPr>
          <p:cNvPr id="5122" name="AutoShape 2"/>
          <p:cNvSpPr>
            <a:spLocks noChangeArrowheads="1"/>
          </p:cNvSpPr>
          <p:nvPr/>
        </p:nvSpPr>
        <p:spPr bwMode="auto">
          <a:xfrm rot="16200000">
            <a:off x="2478131" y="3565976"/>
            <a:ext cx="1485543" cy="380200"/>
          </a:xfrm>
          <a:prstGeom prst="leftArrow">
            <a:avLst>
              <a:gd name="adj1" fmla="val 50000"/>
              <a:gd name="adj2" fmla="val 112121"/>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sp>
        <p:nvSpPr>
          <p:cNvPr id="5123" name="AutoShape 3"/>
          <p:cNvSpPr>
            <a:spLocks noChangeArrowheads="1"/>
          </p:cNvSpPr>
          <p:nvPr/>
        </p:nvSpPr>
        <p:spPr bwMode="auto">
          <a:xfrm>
            <a:off x="1104763" y="4573127"/>
            <a:ext cx="4266841" cy="1582860"/>
          </a:xfrm>
          <a:prstGeom prst="roundRect">
            <a:avLst>
              <a:gd name="adj" fmla="val 16667"/>
            </a:avLst>
          </a:prstGeom>
          <a:solidFill>
            <a:srgbClr val="FFCC99"/>
          </a:solidFill>
          <a:ln w="9525" cap="flat">
            <a:solidFill>
              <a:srgbClr val="808080"/>
            </a:solidFill>
            <a:round/>
            <a:headEnd/>
            <a:tailEnd/>
          </a:ln>
          <a:effectLst/>
          <a:extLst/>
        </p:spPr>
        <p:txBody>
          <a:bodyPr wrap="none" lIns="81646" tIns="50425" rIns="81646" bIns="40823" anchor="ctr"/>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algn="ctr"/>
            <a:r>
              <a:rPr lang="en-CA" sz="2800" dirty="0"/>
              <a:t>Quantum computer</a:t>
            </a:r>
          </a:p>
        </p:txBody>
      </p:sp>
      <p:sp>
        <p:nvSpPr>
          <p:cNvPr id="5124" name="AutoShape 4"/>
          <p:cNvSpPr>
            <a:spLocks noChangeArrowheads="1"/>
          </p:cNvSpPr>
          <p:nvPr/>
        </p:nvSpPr>
        <p:spPr bwMode="auto">
          <a:xfrm>
            <a:off x="1104763" y="1344169"/>
            <a:ext cx="4232278" cy="1570038"/>
          </a:xfrm>
          <a:prstGeom prst="roundRect">
            <a:avLst>
              <a:gd name="adj" fmla="val 16667"/>
            </a:avLst>
          </a:prstGeom>
          <a:solidFill>
            <a:srgbClr val="66FF66"/>
          </a:solidFill>
          <a:ln w="9525" cap="flat">
            <a:solidFill>
              <a:srgbClr val="808080"/>
            </a:solidFill>
            <a:round/>
            <a:headEnd/>
            <a:tailEnd/>
          </a:ln>
          <a:effectLst/>
          <a:extLst/>
        </p:spPr>
        <p:txBody>
          <a:bodyPr wrap="none" lIns="81646" tIns="50425" rIns="81646" bIns="40823" anchor="ctr"/>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algn="ctr"/>
            <a:r>
              <a:rPr lang="en-CA" sz="2800" dirty="0"/>
              <a:t>Quantum algorithm</a:t>
            </a:r>
          </a:p>
        </p:txBody>
      </p:sp>
      <p:sp>
        <p:nvSpPr>
          <p:cNvPr id="6" name="AutoShape 4"/>
          <p:cNvSpPr>
            <a:spLocks noChangeArrowheads="1"/>
          </p:cNvSpPr>
          <p:nvPr/>
        </p:nvSpPr>
        <p:spPr bwMode="auto">
          <a:xfrm>
            <a:off x="6525165" y="4573127"/>
            <a:ext cx="4266841" cy="1582860"/>
          </a:xfrm>
          <a:prstGeom prst="roundRect">
            <a:avLst>
              <a:gd name="adj" fmla="val 16667"/>
            </a:avLst>
          </a:prstGeom>
          <a:solidFill>
            <a:schemeClr val="bg1"/>
          </a:solidFill>
          <a:ln w="9525" cap="flat">
            <a:solidFill>
              <a:srgbClr val="808080"/>
            </a:solidFill>
            <a:round/>
            <a:headEnd/>
            <a:tailEnd/>
          </a:ln>
          <a:effectLst/>
          <a:extLst/>
        </p:spPr>
        <p:txBody>
          <a:bodyPr wrap="none" lIns="81646" tIns="50425" rIns="81646" bIns="40823" anchor="ctr"/>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algn="ctr"/>
            <a:r>
              <a:rPr lang="en-CA" sz="2800" dirty="0"/>
              <a:t>Error correction</a:t>
            </a:r>
          </a:p>
          <a:p>
            <a:pPr algn="ctr"/>
            <a:endParaRPr lang="en-CA" sz="1270" dirty="0"/>
          </a:p>
          <a:p>
            <a:pPr algn="ctr"/>
            <a:endParaRPr lang="en-CA" sz="1270" dirty="0"/>
          </a:p>
        </p:txBody>
      </p:sp>
      <p:sp>
        <p:nvSpPr>
          <p:cNvPr id="7" name="AutoShape 5"/>
          <p:cNvSpPr>
            <a:spLocks noChangeArrowheads="1"/>
          </p:cNvSpPr>
          <p:nvPr/>
        </p:nvSpPr>
        <p:spPr bwMode="auto">
          <a:xfrm>
            <a:off x="5521380" y="5160590"/>
            <a:ext cx="833700" cy="567765"/>
          </a:xfrm>
          <a:prstGeom prst="leftArrow">
            <a:avLst>
              <a:gd name="adj1" fmla="val 50000"/>
              <a:gd name="adj2" fmla="val 54545"/>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grpSp>
        <p:nvGrpSpPr>
          <p:cNvPr id="12" name="Group 6"/>
          <p:cNvGrpSpPr>
            <a:grpSpLocks/>
          </p:cNvGrpSpPr>
          <p:nvPr/>
        </p:nvGrpSpPr>
        <p:grpSpPr bwMode="auto">
          <a:xfrm>
            <a:off x="8059046" y="5420158"/>
            <a:ext cx="1214047" cy="519894"/>
            <a:chOff x="4064" y="3732"/>
            <a:chExt cx="843" cy="361"/>
          </a:xfrm>
        </p:grpSpPr>
        <p:grpSp>
          <p:nvGrpSpPr>
            <p:cNvPr id="13" name="Group 7"/>
            <p:cNvGrpSpPr>
              <a:grpSpLocks/>
            </p:cNvGrpSpPr>
            <p:nvPr/>
          </p:nvGrpSpPr>
          <p:grpSpPr bwMode="auto">
            <a:xfrm>
              <a:off x="4261" y="3865"/>
              <a:ext cx="82" cy="183"/>
              <a:chOff x="4261" y="3865"/>
              <a:chExt cx="82" cy="183"/>
            </a:xfrm>
          </p:grpSpPr>
          <p:sp>
            <p:nvSpPr>
              <p:cNvPr id="15" name="Oval 8"/>
              <p:cNvSpPr>
                <a:spLocks noChangeArrowheads="1"/>
              </p:cNvSpPr>
              <p:nvPr/>
            </p:nvSpPr>
            <p:spPr bwMode="auto">
              <a:xfrm>
                <a:off x="4279" y="3865"/>
                <a:ext cx="47" cy="47"/>
              </a:xfrm>
              <a:prstGeom prst="ellipse">
                <a:avLst/>
              </a:prstGeom>
              <a:solidFill>
                <a:srgbClr val="00000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16" name="AutoShape 9"/>
              <p:cNvCxnSpPr>
                <a:cxnSpLocks noChangeShapeType="1"/>
                <a:stCxn id="15" idx="4"/>
                <a:endCxn id="17" idx="4"/>
              </p:cNvCxnSpPr>
              <p:nvPr/>
            </p:nvCxnSpPr>
            <p:spPr bwMode="auto">
              <a:xfrm>
                <a:off x="4303" y="3913"/>
                <a:ext cx="0" cy="135"/>
              </a:xfrm>
              <a:prstGeom prst="straightConnector1">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 name="Oval 10"/>
              <p:cNvSpPr>
                <a:spLocks noChangeArrowheads="1"/>
              </p:cNvSpPr>
              <p:nvPr/>
            </p:nvSpPr>
            <p:spPr bwMode="auto">
              <a:xfrm>
                <a:off x="4261" y="3966"/>
                <a:ext cx="82" cy="82"/>
              </a:xfrm>
              <a:prstGeom prst="ellipse">
                <a:avLst/>
              </a:prstGeom>
              <a:noFill/>
              <a:ln w="720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18" name="AutoShape 11"/>
              <p:cNvCxnSpPr>
                <a:cxnSpLocks noChangeShapeType="1"/>
                <a:stCxn id="17" idx="2"/>
                <a:endCxn id="17" idx="6"/>
              </p:cNvCxnSpPr>
              <p:nvPr/>
            </p:nvCxnSpPr>
            <p:spPr bwMode="auto">
              <a:xfrm>
                <a:off x="4261" y="4007"/>
                <a:ext cx="82" cy="0"/>
              </a:xfrm>
              <a:prstGeom prst="straightConnector1">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4" name="Text Box 12"/>
            <p:cNvSpPr txBox="1">
              <a:spLocks noChangeArrowheads="1"/>
            </p:cNvSpPr>
            <p:nvPr/>
          </p:nvSpPr>
          <p:spPr bwMode="auto">
            <a:xfrm>
              <a:off x="4064" y="3732"/>
              <a:ext cx="843" cy="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7283" rIns="81646" bIns="40823"/>
            <a:lstStyle>
              <a:lvl1pPr>
                <a:tabLst>
                  <a:tab pos="449263" algn="l"/>
                  <a:tab pos="898525"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9pPr>
            </a:lstStyle>
            <a:p>
              <a:r>
                <a:rPr lang="en-CA" sz="3200" dirty="0"/>
                <a:t>{</a:t>
              </a:r>
              <a:r>
                <a:rPr lang="en-CA" sz="2400" dirty="0"/>
                <a:t>   ,</a:t>
              </a:r>
              <a:r>
                <a:rPr lang="en-CA" sz="2400" i="1" dirty="0"/>
                <a:t>H</a:t>
              </a:r>
              <a:r>
                <a:rPr lang="en-CA" sz="2400" dirty="0"/>
                <a:t>,</a:t>
              </a:r>
              <a:r>
                <a:rPr lang="en-CA" sz="2400" i="1" dirty="0">
                  <a:solidFill>
                    <a:srgbClr val="FF0000"/>
                  </a:solidFill>
                </a:rPr>
                <a:t>T</a:t>
              </a:r>
              <a:r>
                <a:rPr lang="en-CA" sz="3200" dirty="0"/>
                <a:t>}</a:t>
              </a:r>
            </a:p>
          </p:txBody>
        </p:sp>
      </p:grpSp>
      <p:grpSp>
        <p:nvGrpSpPr>
          <p:cNvPr id="19" name="Group 6"/>
          <p:cNvGrpSpPr>
            <a:grpSpLocks/>
          </p:cNvGrpSpPr>
          <p:nvPr/>
        </p:nvGrpSpPr>
        <p:grpSpPr bwMode="auto">
          <a:xfrm>
            <a:off x="6525165" y="1325579"/>
            <a:ext cx="4266841" cy="1670259"/>
            <a:chOff x="3456" y="1205"/>
            <a:chExt cx="1983" cy="735"/>
          </a:xfrm>
          <a:solidFill>
            <a:schemeClr val="bg1"/>
          </a:solidFill>
        </p:grpSpPr>
        <p:sp>
          <p:nvSpPr>
            <p:cNvPr id="20" name="AutoShape 7"/>
            <p:cNvSpPr>
              <a:spLocks noChangeArrowheads="1"/>
            </p:cNvSpPr>
            <p:nvPr/>
          </p:nvSpPr>
          <p:spPr bwMode="auto">
            <a:xfrm>
              <a:off x="3456" y="1205"/>
              <a:ext cx="1983" cy="735"/>
            </a:xfrm>
            <a:prstGeom prst="roundRect">
              <a:avLst>
                <a:gd name="adj" fmla="val 16667"/>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grpSp>
          <p:nvGrpSpPr>
            <p:cNvPr id="21" name="Group 8"/>
            <p:cNvGrpSpPr>
              <a:grpSpLocks/>
            </p:cNvGrpSpPr>
            <p:nvPr/>
          </p:nvGrpSpPr>
          <p:grpSpPr bwMode="auto">
            <a:xfrm>
              <a:off x="3559" y="1285"/>
              <a:ext cx="1777" cy="575"/>
              <a:chOff x="3559" y="1285"/>
              <a:chExt cx="1777" cy="575"/>
            </a:xfrm>
            <a:grpFill/>
          </p:grpSpPr>
          <p:sp>
            <p:nvSpPr>
              <p:cNvPr id="22" name="Line 9"/>
              <p:cNvSpPr>
                <a:spLocks noChangeShapeType="1"/>
              </p:cNvSpPr>
              <p:nvPr/>
            </p:nvSpPr>
            <p:spPr bwMode="auto">
              <a:xfrm>
                <a:off x="3567" y="1382"/>
                <a:ext cx="1766" cy="0"/>
              </a:xfrm>
              <a:prstGeom prst="lin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633">
                  <a:solidFill>
                    <a:prstClr val="black"/>
                  </a:solidFill>
                </a:endParaRPr>
              </a:p>
            </p:txBody>
          </p:sp>
          <p:sp>
            <p:nvSpPr>
              <p:cNvPr id="23" name="Line 10"/>
              <p:cNvSpPr>
                <a:spLocks noChangeShapeType="1"/>
              </p:cNvSpPr>
              <p:nvPr/>
            </p:nvSpPr>
            <p:spPr bwMode="auto">
              <a:xfrm>
                <a:off x="3562" y="1568"/>
                <a:ext cx="1774" cy="0"/>
              </a:xfrm>
              <a:prstGeom prst="lin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633">
                  <a:solidFill>
                    <a:prstClr val="black"/>
                  </a:solidFill>
                </a:endParaRPr>
              </a:p>
            </p:txBody>
          </p:sp>
          <p:sp>
            <p:nvSpPr>
              <p:cNvPr id="24" name="Oval 11"/>
              <p:cNvSpPr>
                <a:spLocks noChangeArrowheads="1"/>
              </p:cNvSpPr>
              <p:nvPr/>
            </p:nvSpPr>
            <p:spPr bwMode="auto">
              <a:xfrm>
                <a:off x="3995" y="1358"/>
                <a:ext cx="47" cy="47"/>
              </a:xfrm>
              <a:prstGeom prst="ellips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25" name="AutoShape 12"/>
              <p:cNvCxnSpPr>
                <a:cxnSpLocks noChangeShapeType="1"/>
                <a:stCxn id="24" idx="4"/>
                <a:endCxn id="28" idx="4"/>
              </p:cNvCxnSpPr>
              <p:nvPr/>
            </p:nvCxnSpPr>
            <p:spPr bwMode="auto">
              <a:xfrm>
                <a:off x="4019" y="1406"/>
                <a:ext cx="0" cy="203"/>
              </a:xfrm>
              <a:prstGeom prst="straightConnector1">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6" name="Oval 13"/>
              <p:cNvSpPr>
                <a:spLocks noChangeArrowheads="1"/>
              </p:cNvSpPr>
              <p:nvPr/>
            </p:nvSpPr>
            <p:spPr bwMode="auto">
              <a:xfrm>
                <a:off x="4845" y="1358"/>
                <a:ext cx="47" cy="47"/>
              </a:xfrm>
              <a:prstGeom prst="ellips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27" name="AutoShape 14"/>
              <p:cNvCxnSpPr>
                <a:cxnSpLocks noChangeShapeType="1"/>
                <a:stCxn id="26" idx="4"/>
                <a:endCxn id="29" idx="4"/>
              </p:cNvCxnSpPr>
              <p:nvPr/>
            </p:nvCxnSpPr>
            <p:spPr bwMode="auto">
              <a:xfrm>
                <a:off x="4869" y="1406"/>
                <a:ext cx="0" cy="203"/>
              </a:xfrm>
              <a:prstGeom prst="straightConnector1">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8" name="Oval 15"/>
              <p:cNvSpPr>
                <a:spLocks noChangeArrowheads="1"/>
              </p:cNvSpPr>
              <p:nvPr/>
            </p:nvSpPr>
            <p:spPr bwMode="auto">
              <a:xfrm>
                <a:off x="3977" y="1526"/>
                <a:ext cx="82" cy="82"/>
              </a:xfrm>
              <a:prstGeom prst="ellipse">
                <a:avLst/>
              </a:prstGeom>
              <a:grpFill/>
              <a:ln w="72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sp>
            <p:nvSpPr>
              <p:cNvPr id="29" name="Oval 16"/>
              <p:cNvSpPr>
                <a:spLocks noChangeArrowheads="1"/>
              </p:cNvSpPr>
              <p:nvPr/>
            </p:nvSpPr>
            <p:spPr bwMode="auto">
              <a:xfrm>
                <a:off x="4829" y="1526"/>
                <a:ext cx="82" cy="82"/>
              </a:xfrm>
              <a:prstGeom prst="ellipse">
                <a:avLst/>
              </a:prstGeom>
              <a:grpFill/>
              <a:ln w="72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sp>
            <p:nvSpPr>
              <p:cNvPr id="30" name="Line 17"/>
              <p:cNvSpPr>
                <a:spLocks noChangeShapeType="1"/>
              </p:cNvSpPr>
              <p:nvPr/>
            </p:nvSpPr>
            <p:spPr bwMode="auto">
              <a:xfrm>
                <a:off x="3559" y="1750"/>
                <a:ext cx="1777" cy="0"/>
              </a:xfrm>
              <a:prstGeom prst="lin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633">
                  <a:solidFill>
                    <a:prstClr val="black"/>
                  </a:solidFill>
                </a:endParaRPr>
              </a:p>
            </p:txBody>
          </p:sp>
          <p:sp>
            <p:nvSpPr>
              <p:cNvPr id="31" name="Oval 18"/>
              <p:cNvSpPr>
                <a:spLocks noChangeArrowheads="1"/>
              </p:cNvSpPr>
              <p:nvPr/>
            </p:nvSpPr>
            <p:spPr bwMode="auto">
              <a:xfrm>
                <a:off x="4142" y="1542"/>
                <a:ext cx="47" cy="47"/>
              </a:xfrm>
              <a:prstGeom prst="ellips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32" name="AutoShape 19"/>
              <p:cNvCxnSpPr>
                <a:cxnSpLocks noChangeShapeType="1"/>
                <a:stCxn id="31" idx="4"/>
                <a:endCxn id="33" idx="4"/>
              </p:cNvCxnSpPr>
              <p:nvPr/>
            </p:nvCxnSpPr>
            <p:spPr bwMode="auto">
              <a:xfrm>
                <a:off x="4166" y="1590"/>
                <a:ext cx="0" cy="203"/>
              </a:xfrm>
              <a:prstGeom prst="straightConnector1">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3" name="Oval 20"/>
              <p:cNvSpPr>
                <a:spLocks noChangeArrowheads="1"/>
              </p:cNvSpPr>
              <p:nvPr/>
            </p:nvSpPr>
            <p:spPr bwMode="auto">
              <a:xfrm>
                <a:off x="4124" y="1711"/>
                <a:ext cx="82" cy="82"/>
              </a:xfrm>
              <a:prstGeom prst="ellipse">
                <a:avLst/>
              </a:prstGeom>
              <a:grpFill/>
              <a:ln w="72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grpSp>
            <p:nvGrpSpPr>
              <p:cNvPr id="34" name="Group 21"/>
              <p:cNvGrpSpPr>
                <a:grpSpLocks/>
              </p:cNvGrpSpPr>
              <p:nvPr/>
            </p:nvGrpSpPr>
            <p:grpSpPr bwMode="auto">
              <a:xfrm>
                <a:off x="3654" y="1647"/>
                <a:ext cx="258" cy="213"/>
                <a:chOff x="3654" y="1647"/>
                <a:chExt cx="258" cy="213"/>
              </a:xfrm>
              <a:grpFill/>
            </p:grpSpPr>
            <p:sp>
              <p:nvSpPr>
                <p:cNvPr id="47" name="Rectangle 22"/>
                <p:cNvSpPr>
                  <a:spLocks noChangeArrowheads="1"/>
                </p:cNvSpPr>
                <p:nvPr/>
              </p:nvSpPr>
              <p:spPr bwMode="auto">
                <a:xfrm>
                  <a:off x="3654" y="1647"/>
                  <a:ext cx="258" cy="213"/>
                </a:xfrm>
                <a:prstGeom prst="rect">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pic>
              <p:nvPicPr>
                <p:cNvPr id="48"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0" y="1664"/>
                  <a:ext cx="178" cy="180"/>
                </a:xfrm>
                <a:prstGeom prst="rect">
                  <a:avLst/>
                </a:pr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35" name="Oval 24"/>
              <p:cNvSpPr>
                <a:spLocks noChangeArrowheads="1"/>
              </p:cNvSpPr>
              <p:nvPr/>
            </p:nvSpPr>
            <p:spPr bwMode="auto">
              <a:xfrm>
                <a:off x="4686" y="1542"/>
                <a:ext cx="47" cy="47"/>
              </a:xfrm>
              <a:prstGeom prst="ellips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36" name="AutoShape 25"/>
              <p:cNvCxnSpPr>
                <a:cxnSpLocks noChangeShapeType="1"/>
                <a:stCxn id="35" idx="4"/>
                <a:endCxn id="37" idx="4"/>
              </p:cNvCxnSpPr>
              <p:nvPr/>
            </p:nvCxnSpPr>
            <p:spPr bwMode="auto">
              <a:xfrm>
                <a:off x="4710" y="1590"/>
                <a:ext cx="0" cy="203"/>
              </a:xfrm>
              <a:prstGeom prst="straightConnector1">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7" name="Oval 26"/>
              <p:cNvSpPr>
                <a:spLocks noChangeArrowheads="1"/>
              </p:cNvSpPr>
              <p:nvPr/>
            </p:nvSpPr>
            <p:spPr bwMode="auto">
              <a:xfrm>
                <a:off x="4669" y="1711"/>
                <a:ext cx="82" cy="82"/>
              </a:xfrm>
              <a:prstGeom prst="ellipse">
                <a:avLst/>
              </a:prstGeom>
              <a:grpFill/>
              <a:ln w="72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grpSp>
            <p:nvGrpSpPr>
              <p:cNvPr id="38" name="Group 27"/>
              <p:cNvGrpSpPr>
                <a:grpSpLocks/>
              </p:cNvGrpSpPr>
              <p:nvPr/>
            </p:nvGrpSpPr>
            <p:grpSpPr bwMode="auto">
              <a:xfrm>
                <a:off x="4312" y="1648"/>
                <a:ext cx="258" cy="213"/>
                <a:chOff x="4312" y="1648"/>
                <a:chExt cx="258" cy="213"/>
              </a:xfrm>
              <a:grpFill/>
            </p:grpSpPr>
            <p:sp>
              <p:nvSpPr>
                <p:cNvPr id="45" name="Rectangle 28"/>
                <p:cNvSpPr>
                  <a:spLocks noChangeArrowheads="1"/>
                </p:cNvSpPr>
                <p:nvPr/>
              </p:nvSpPr>
              <p:spPr bwMode="auto">
                <a:xfrm>
                  <a:off x="4312" y="1648"/>
                  <a:ext cx="258" cy="213"/>
                </a:xfrm>
                <a:prstGeom prst="rect">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pic>
              <p:nvPicPr>
                <p:cNvPr id="46" name="Picture 2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7" y="1664"/>
                  <a:ext cx="178" cy="180"/>
                </a:xfrm>
                <a:prstGeom prst="rect">
                  <a:avLst/>
                </a:pr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39" name="Group 30"/>
              <p:cNvGrpSpPr>
                <a:grpSpLocks/>
              </p:cNvGrpSpPr>
              <p:nvPr/>
            </p:nvGrpSpPr>
            <p:grpSpPr bwMode="auto">
              <a:xfrm>
                <a:off x="4313" y="1285"/>
                <a:ext cx="258" cy="213"/>
                <a:chOff x="4313" y="1285"/>
                <a:chExt cx="258" cy="213"/>
              </a:xfrm>
              <a:grpFill/>
            </p:grpSpPr>
            <p:sp>
              <p:nvSpPr>
                <p:cNvPr id="43" name="Rectangle 31"/>
                <p:cNvSpPr>
                  <a:spLocks noChangeArrowheads="1"/>
                </p:cNvSpPr>
                <p:nvPr/>
              </p:nvSpPr>
              <p:spPr bwMode="auto">
                <a:xfrm>
                  <a:off x="4313" y="1285"/>
                  <a:ext cx="258" cy="213"/>
                </a:xfrm>
                <a:prstGeom prst="rect">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pic>
              <p:nvPicPr>
                <p:cNvPr id="44" name="Picture 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8" y="1301"/>
                  <a:ext cx="178" cy="180"/>
                </a:xfrm>
                <a:prstGeom prst="rect">
                  <a:avLst/>
                </a:pr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40" name="Group 33"/>
              <p:cNvGrpSpPr>
                <a:grpSpLocks/>
              </p:cNvGrpSpPr>
              <p:nvPr/>
            </p:nvGrpSpPr>
            <p:grpSpPr bwMode="auto">
              <a:xfrm>
                <a:off x="4970" y="1467"/>
                <a:ext cx="258" cy="213"/>
                <a:chOff x="4970" y="1467"/>
                <a:chExt cx="258" cy="213"/>
              </a:xfrm>
              <a:grpFill/>
            </p:grpSpPr>
            <p:sp>
              <p:nvSpPr>
                <p:cNvPr id="41" name="Rectangle 34"/>
                <p:cNvSpPr>
                  <a:spLocks noChangeArrowheads="1"/>
                </p:cNvSpPr>
                <p:nvPr/>
              </p:nvSpPr>
              <p:spPr bwMode="auto">
                <a:xfrm>
                  <a:off x="4970" y="1467"/>
                  <a:ext cx="258" cy="213"/>
                </a:xfrm>
                <a:prstGeom prst="rect">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pic>
              <p:nvPicPr>
                <p:cNvPr id="42" name="Picture 3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6" y="1483"/>
                  <a:ext cx="178" cy="180"/>
                </a:xfrm>
                <a:prstGeom prst="rect">
                  <a:avLst/>
                </a:pr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grpSp>
      <p:sp>
        <p:nvSpPr>
          <p:cNvPr id="49" name="AutoShape 43"/>
          <p:cNvSpPr>
            <a:spLocks noChangeArrowheads="1"/>
          </p:cNvSpPr>
          <p:nvPr/>
        </p:nvSpPr>
        <p:spPr bwMode="auto">
          <a:xfrm rot="10800000">
            <a:off x="5519937" y="1934335"/>
            <a:ext cx="889847" cy="599931"/>
          </a:xfrm>
          <a:prstGeom prst="leftArrow">
            <a:avLst>
              <a:gd name="adj1" fmla="val 50000"/>
              <a:gd name="adj2" fmla="val 54545"/>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sp>
        <p:nvSpPr>
          <p:cNvPr id="50" name="AutoShape 44"/>
          <p:cNvSpPr>
            <a:spLocks noChangeArrowheads="1"/>
          </p:cNvSpPr>
          <p:nvPr/>
        </p:nvSpPr>
        <p:spPr bwMode="auto">
          <a:xfrm>
            <a:off x="6560574" y="3213269"/>
            <a:ext cx="4264517" cy="1089058"/>
          </a:xfrm>
          <a:prstGeom prst="roundRect">
            <a:avLst>
              <a:gd name="adj" fmla="val 16667"/>
            </a:avLst>
          </a:prstGeom>
          <a:solidFill>
            <a:srgbClr val="FFCCCC"/>
          </a:solidFill>
          <a:ln w="9525" cap="flat">
            <a:solidFill>
              <a:srgbClr val="808080"/>
            </a:solidFill>
            <a:round/>
            <a:headEnd/>
            <a:tailEnd/>
          </a:ln>
          <a:effectLst/>
          <a:extLst/>
        </p:spPr>
        <p:txBody>
          <a:bodyPr wrap="none" anchor="ctr"/>
          <a:lstStyle/>
          <a:p>
            <a:endParaRPr lang="en-US" sz="1633">
              <a:solidFill>
                <a:prstClr val="black"/>
              </a:solidFill>
            </a:endParaRPr>
          </a:p>
        </p:txBody>
      </p:sp>
      <p:sp>
        <p:nvSpPr>
          <p:cNvPr id="55" name="Text Box 49"/>
          <p:cNvSpPr txBox="1">
            <a:spLocks noChangeArrowheads="1"/>
          </p:cNvSpPr>
          <p:nvPr/>
        </p:nvSpPr>
        <p:spPr bwMode="auto">
          <a:xfrm>
            <a:off x="7251584" y="3456653"/>
            <a:ext cx="2927557" cy="5918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0823" rIns="81646" bIns="40823"/>
          <a:lstStyle>
            <a:lvl1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9pPr>
          </a:lstStyle>
          <a:p>
            <a:r>
              <a:rPr lang="en-CA" sz="2000" dirty="0">
                <a:latin typeface="MathJax_AMS" charset="0"/>
                <a:ea typeface="MathJax_AMS" charset="0"/>
                <a:cs typeface="MathJax_AMS" charset="0"/>
              </a:rPr>
              <a:t>≈</a:t>
            </a:r>
            <a:r>
              <a:rPr lang="en-CA" sz="2000" dirty="0"/>
              <a:t> </a:t>
            </a:r>
            <a:r>
              <a:rPr lang="en-CA" sz="2000" i="1" dirty="0"/>
              <a:t>H</a:t>
            </a:r>
            <a:r>
              <a:rPr lang="en-CA" sz="2000" i="1" dirty="0">
                <a:solidFill>
                  <a:srgbClr val="FF0000"/>
                </a:solidFill>
              </a:rPr>
              <a:t>T</a:t>
            </a:r>
            <a:r>
              <a:rPr lang="en-CA" sz="2000" i="1" dirty="0"/>
              <a:t>H</a:t>
            </a:r>
            <a:r>
              <a:rPr lang="en-CA" sz="2000" i="1" dirty="0">
                <a:solidFill>
                  <a:srgbClr val="FF0000"/>
                </a:solidFill>
              </a:rPr>
              <a:t>T</a:t>
            </a:r>
            <a:r>
              <a:rPr lang="en-CA" sz="2000" i="1" dirty="0"/>
              <a:t>H</a:t>
            </a:r>
            <a:r>
              <a:rPr lang="en-CA" sz="2000" i="1" dirty="0">
                <a:solidFill>
                  <a:srgbClr val="FF0000"/>
                </a:solidFill>
              </a:rPr>
              <a:t>T</a:t>
            </a:r>
            <a:r>
              <a:rPr lang="en-CA" sz="2000" i="1" dirty="0"/>
              <a:t>H</a:t>
            </a:r>
            <a:r>
              <a:rPr lang="en-CA" sz="2000" i="1" dirty="0">
                <a:solidFill>
                  <a:srgbClr val="FF0000"/>
                </a:solidFill>
              </a:rPr>
              <a:t>T</a:t>
            </a:r>
            <a:r>
              <a:rPr lang="en-CA" sz="2000" i="1" dirty="0"/>
              <a:t>H</a:t>
            </a:r>
            <a:r>
              <a:rPr lang="en-CA" sz="2000" i="1" dirty="0">
                <a:solidFill>
                  <a:srgbClr val="FF0000"/>
                </a:solidFill>
              </a:rPr>
              <a:t>T</a:t>
            </a:r>
            <a:r>
              <a:rPr lang="en-CA" sz="2000" i="1" dirty="0"/>
              <a:t>H</a:t>
            </a:r>
            <a:r>
              <a:rPr lang="en-CA" sz="2000" i="1" dirty="0">
                <a:solidFill>
                  <a:srgbClr val="FF0000"/>
                </a:solidFill>
              </a:rPr>
              <a:t>T</a:t>
            </a:r>
            <a:r>
              <a:rPr lang="en-CA" sz="2000" i="1" dirty="0"/>
              <a:t>H</a:t>
            </a:r>
            <a:r>
              <a:rPr lang="en-CA" sz="2000" i="1" dirty="0">
                <a:solidFill>
                  <a:srgbClr val="FF0000"/>
                </a:solidFill>
              </a:rPr>
              <a:t>T</a:t>
            </a:r>
            <a:r>
              <a:rPr lang="en-CA" sz="2000" i="1" dirty="0"/>
              <a:t>H</a:t>
            </a:r>
          </a:p>
          <a:p>
            <a:r>
              <a:rPr lang="en-CA" sz="2000" i="1" dirty="0"/>
              <a:t>   </a:t>
            </a:r>
            <a:r>
              <a:rPr lang="en-CA" sz="2000" i="1" dirty="0">
                <a:solidFill>
                  <a:srgbClr val="FF0000"/>
                </a:solidFill>
              </a:rPr>
              <a:t>T</a:t>
            </a:r>
            <a:r>
              <a:rPr lang="en-CA" sz="2000" i="1" dirty="0"/>
              <a:t>H</a:t>
            </a:r>
            <a:r>
              <a:rPr lang="en-CA" sz="2000" i="1" dirty="0">
                <a:solidFill>
                  <a:srgbClr val="FF0000"/>
                </a:solidFill>
              </a:rPr>
              <a:t>T</a:t>
            </a:r>
            <a:r>
              <a:rPr lang="en-CA" sz="2000" i="1" dirty="0"/>
              <a:t>H</a:t>
            </a:r>
            <a:r>
              <a:rPr lang="en-CA" sz="2000" i="1" dirty="0">
                <a:solidFill>
                  <a:srgbClr val="FF0000"/>
                </a:solidFill>
              </a:rPr>
              <a:t>T</a:t>
            </a:r>
            <a:r>
              <a:rPr lang="en-CA" sz="2000" i="1" dirty="0"/>
              <a:t>H</a:t>
            </a:r>
            <a:r>
              <a:rPr lang="en-CA" sz="2000" i="1" dirty="0">
                <a:solidFill>
                  <a:srgbClr val="FF0000"/>
                </a:solidFill>
              </a:rPr>
              <a:t>T</a:t>
            </a:r>
            <a:r>
              <a:rPr lang="en-CA" sz="2000" i="1" dirty="0"/>
              <a:t>H</a:t>
            </a:r>
            <a:r>
              <a:rPr lang="en-CA" sz="2000" i="1" dirty="0">
                <a:solidFill>
                  <a:srgbClr val="FF0000"/>
                </a:solidFill>
              </a:rPr>
              <a:t>T</a:t>
            </a:r>
            <a:r>
              <a:rPr lang="en-CA" sz="2000" i="1" dirty="0"/>
              <a:t>H</a:t>
            </a:r>
            <a:r>
              <a:rPr lang="en-CA" sz="2000" i="1" dirty="0">
                <a:solidFill>
                  <a:srgbClr val="FF0000"/>
                </a:solidFill>
              </a:rPr>
              <a:t>T</a:t>
            </a:r>
            <a:r>
              <a:rPr lang="en-CA" sz="2000" i="1" dirty="0"/>
              <a:t>H</a:t>
            </a:r>
            <a:r>
              <a:rPr lang="en-CA" sz="2000" i="1" dirty="0">
                <a:solidFill>
                  <a:srgbClr val="FF0000"/>
                </a:solidFill>
              </a:rPr>
              <a:t>T</a:t>
            </a:r>
            <a:r>
              <a:rPr lang="en-CA" sz="2000" i="1" dirty="0"/>
              <a:t>H...</a:t>
            </a:r>
          </a:p>
        </p:txBody>
      </p:sp>
      <p:pic>
        <p:nvPicPr>
          <p:cNvPr id="56"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5422" y="3420981"/>
            <a:ext cx="383004" cy="409043"/>
          </a:xfrm>
          <a:prstGeom prst="rect">
            <a:avLst/>
          </a:prstGeom>
          <a:solidFill>
            <a:schemeClr val="bg1"/>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7" name="AutoShape 2"/>
          <p:cNvSpPr>
            <a:spLocks noChangeArrowheads="1"/>
          </p:cNvSpPr>
          <p:nvPr/>
        </p:nvSpPr>
        <p:spPr bwMode="auto">
          <a:xfrm rot="16200000">
            <a:off x="8532043" y="3012553"/>
            <a:ext cx="310055" cy="171087"/>
          </a:xfrm>
          <a:prstGeom prst="leftArrow">
            <a:avLst>
              <a:gd name="adj1" fmla="val 50000"/>
              <a:gd name="adj2" fmla="val 112121"/>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sp>
        <p:nvSpPr>
          <p:cNvPr id="58" name="AutoShape 2"/>
          <p:cNvSpPr>
            <a:spLocks noChangeArrowheads="1"/>
          </p:cNvSpPr>
          <p:nvPr/>
        </p:nvSpPr>
        <p:spPr bwMode="auto">
          <a:xfrm rot="16200000">
            <a:off x="8560334" y="4385978"/>
            <a:ext cx="310055" cy="171087"/>
          </a:xfrm>
          <a:prstGeom prst="leftArrow">
            <a:avLst>
              <a:gd name="adj1" fmla="val 50000"/>
              <a:gd name="adj2" fmla="val 112121"/>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sp>
        <p:nvSpPr>
          <p:cNvPr id="2" name="Footer Placeholder 1"/>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166450689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121" name="Rectangle 1"/>
          <p:cNvSpPr>
            <a:spLocks noGrp="1" noChangeArrowheads="1"/>
          </p:cNvSpPr>
          <p:nvPr>
            <p:ph type="title" idx="4294967295"/>
          </p:nvPr>
        </p:nvSpPr>
        <p:spPr>
          <a:xfrm>
            <a:off x="1980049" y="273629"/>
            <a:ext cx="8229024" cy="1144921"/>
          </a:xfrm>
          <a:ln/>
        </p:spPr>
        <p:txBody>
          <a:bodyPr vert="horz" lIns="91440" tIns="30176" rIns="91440" bIns="45720" rtlCol="0" anchor="ctr">
            <a:normAutofit/>
          </a:bodyPr>
          <a:lstStyle/>
          <a:p>
            <a:pPr algn="ct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CA" dirty="0">
                <a:solidFill>
                  <a:schemeClr val="bg1"/>
                </a:solidFill>
              </a:rPr>
              <a:t>Quantum compiling</a:t>
            </a:r>
          </a:p>
        </p:txBody>
      </p:sp>
      <p:sp>
        <p:nvSpPr>
          <p:cNvPr id="5122" name="AutoShape 2"/>
          <p:cNvSpPr>
            <a:spLocks noChangeArrowheads="1"/>
          </p:cNvSpPr>
          <p:nvPr/>
        </p:nvSpPr>
        <p:spPr bwMode="auto">
          <a:xfrm rot="16200000">
            <a:off x="2478131" y="3565976"/>
            <a:ext cx="1485543" cy="380200"/>
          </a:xfrm>
          <a:prstGeom prst="leftArrow">
            <a:avLst>
              <a:gd name="adj1" fmla="val 50000"/>
              <a:gd name="adj2" fmla="val 112121"/>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sp>
        <p:nvSpPr>
          <p:cNvPr id="5123" name="AutoShape 3"/>
          <p:cNvSpPr>
            <a:spLocks noChangeArrowheads="1"/>
          </p:cNvSpPr>
          <p:nvPr/>
        </p:nvSpPr>
        <p:spPr bwMode="auto">
          <a:xfrm>
            <a:off x="1104763" y="4573127"/>
            <a:ext cx="4266841" cy="1582860"/>
          </a:xfrm>
          <a:prstGeom prst="roundRect">
            <a:avLst>
              <a:gd name="adj" fmla="val 16667"/>
            </a:avLst>
          </a:prstGeom>
          <a:solidFill>
            <a:srgbClr val="FFCC99"/>
          </a:solidFill>
          <a:ln w="9525" cap="flat">
            <a:solidFill>
              <a:srgbClr val="808080"/>
            </a:solidFill>
            <a:round/>
            <a:headEnd/>
            <a:tailEnd/>
          </a:ln>
          <a:effectLst/>
          <a:extLst/>
        </p:spPr>
        <p:txBody>
          <a:bodyPr wrap="none" lIns="81646" tIns="50425" rIns="81646" bIns="40823" anchor="ctr"/>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algn="ctr"/>
            <a:r>
              <a:rPr lang="en-CA" sz="2800" dirty="0"/>
              <a:t>Quantum computer</a:t>
            </a:r>
          </a:p>
        </p:txBody>
      </p:sp>
      <p:sp>
        <p:nvSpPr>
          <p:cNvPr id="5124" name="AutoShape 4"/>
          <p:cNvSpPr>
            <a:spLocks noChangeArrowheads="1"/>
          </p:cNvSpPr>
          <p:nvPr/>
        </p:nvSpPr>
        <p:spPr bwMode="auto">
          <a:xfrm>
            <a:off x="1104763" y="1344169"/>
            <a:ext cx="4232278" cy="1570038"/>
          </a:xfrm>
          <a:prstGeom prst="roundRect">
            <a:avLst>
              <a:gd name="adj" fmla="val 16667"/>
            </a:avLst>
          </a:prstGeom>
          <a:solidFill>
            <a:srgbClr val="66FF66"/>
          </a:solidFill>
          <a:ln w="9525" cap="flat">
            <a:solidFill>
              <a:srgbClr val="808080"/>
            </a:solidFill>
            <a:round/>
            <a:headEnd/>
            <a:tailEnd/>
          </a:ln>
          <a:effectLst/>
          <a:extLst/>
        </p:spPr>
        <p:txBody>
          <a:bodyPr wrap="none" lIns="81646" tIns="50425" rIns="81646" bIns="40823" anchor="ctr"/>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algn="ctr"/>
            <a:r>
              <a:rPr lang="en-CA" sz="2800" dirty="0"/>
              <a:t>Quantum algorithm</a:t>
            </a:r>
          </a:p>
        </p:txBody>
      </p:sp>
      <p:sp>
        <p:nvSpPr>
          <p:cNvPr id="6" name="AutoShape 4"/>
          <p:cNvSpPr>
            <a:spLocks noChangeArrowheads="1"/>
          </p:cNvSpPr>
          <p:nvPr/>
        </p:nvSpPr>
        <p:spPr bwMode="auto">
          <a:xfrm>
            <a:off x="6525165" y="4573127"/>
            <a:ext cx="4266841" cy="1582860"/>
          </a:xfrm>
          <a:prstGeom prst="roundRect">
            <a:avLst>
              <a:gd name="adj" fmla="val 16667"/>
            </a:avLst>
          </a:prstGeom>
          <a:solidFill>
            <a:schemeClr val="bg1"/>
          </a:solidFill>
          <a:ln w="9525" cap="flat">
            <a:solidFill>
              <a:srgbClr val="808080"/>
            </a:solidFill>
            <a:round/>
            <a:headEnd/>
            <a:tailEnd/>
          </a:ln>
          <a:effectLst/>
          <a:extLst/>
        </p:spPr>
        <p:txBody>
          <a:bodyPr wrap="none" lIns="81646" tIns="50425" rIns="81646" bIns="40823" anchor="ctr"/>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algn="ctr"/>
            <a:r>
              <a:rPr lang="en-CA" sz="2800" dirty="0"/>
              <a:t>Error correction</a:t>
            </a:r>
          </a:p>
          <a:p>
            <a:pPr algn="ctr"/>
            <a:endParaRPr lang="en-CA" sz="1270" dirty="0"/>
          </a:p>
          <a:p>
            <a:pPr algn="ctr"/>
            <a:endParaRPr lang="en-CA" sz="1270" dirty="0"/>
          </a:p>
        </p:txBody>
      </p:sp>
      <p:sp>
        <p:nvSpPr>
          <p:cNvPr id="7" name="AutoShape 5"/>
          <p:cNvSpPr>
            <a:spLocks noChangeArrowheads="1"/>
          </p:cNvSpPr>
          <p:nvPr/>
        </p:nvSpPr>
        <p:spPr bwMode="auto">
          <a:xfrm>
            <a:off x="5521380" y="5160590"/>
            <a:ext cx="833700" cy="567765"/>
          </a:xfrm>
          <a:prstGeom prst="leftArrow">
            <a:avLst>
              <a:gd name="adj1" fmla="val 50000"/>
              <a:gd name="adj2" fmla="val 54545"/>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grpSp>
        <p:nvGrpSpPr>
          <p:cNvPr id="12" name="Group 6"/>
          <p:cNvGrpSpPr>
            <a:grpSpLocks/>
          </p:cNvGrpSpPr>
          <p:nvPr/>
        </p:nvGrpSpPr>
        <p:grpSpPr bwMode="auto">
          <a:xfrm>
            <a:off x="8059046" y="5420158"/>
            <a:ext cx="1214047" cy="519894"/>
            <a:chOff x="4064" y="3732"/>
            <a:chExt cx="843" cy="361"/>
          </a:xfrm>
        </p:grpSpPr>
        <p:grpSp>
          <p:nvGrpSpPr>
            <p:cNvPr id="13" name="Group 7"/>
            <p:cNvGrpSpPr>
              <a:grpSpLocks/>
            </p:cNvGrpSpPr>
            <p:nvPr/>
          </p:nvGrpSpPr>
          <p:grpSpPr bwMode="auto">
            <a:xfrm>
              <a:off x="4261" y="3865"/>
              <a:ext cx="82" cy="183"/>
              <a:chOff x="4261" y="3865"/>
              <a:chExt cx="82" cy="183"/>
            </a:xfrm>
          </p:grpSpPr>
          <p:sp>
            <p:nvSpPr>
              <p:cNvPr id="15" name="Oval 8"/>
              <p:cNvSpPr>
                <a:spLocks noChangeArrowheads="1"/>
              </p:cNvSpPr>
              <p:nvPr/>
            </p:nvSpPr>
            <p:spPr bwMode="auto">
              <a:xfrm>
                <a:off x="4279" y="3865"/>
                <a:ext cx="47" cy="47"/>
              </a:xfrm>
              <a:prstGeom prst="ellipse">
                <a:avLst/>
              </a:prstGeom>
              <a:solidFill>
                <a:srgbClr val="000000"/>
              </a:solid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16" name="AutoShape 9"/>
              <p:cNvCxnSpPr>
                <a:cxnSpLocks noChangeShapeType="1"/>
                <a:stCxn id="15" idx="4"/>
                <a:endCxn id="17" idx="4"/>
              </p:cNvCxnSpPr>
              <p:nvPr/>
            </p:nvCxnSpPr>
            <p:spPr bwMode="auto">
              <a:xfrm>
                <a:off x="4303" y="3913"/>
                <a:ext cx="0" cy="135"/>
              </a:xfrm>
              <a:prstGeom prst="straightConnector1">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 name="Oval 10"/>
              <p:cNvSpPr>
                <a:spLocks noChangeArrowheads="1"/>
              </p:cNvSpPr>
              <p:nvPr/>
            </p:nvSpPr>
            <p:spPr bwMode="auto">
              <a:xfrm>
                <a:off x="4261" y="3966"/>
                <a:ext cx="82" cy="82"/>
              </a:xfrm>
              <a:prstGeom prst="ellipse">
                <a:avLst/>
              </a:prstGeom>
              <a:noFill/>
              <a:ln w="720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18" name="AutoShape 11"/>
              <p:cNvCxnSpPr>
                <a:cxnSpLocks noChangeShapeType="1"/>
                <a:stCxn id="17" idx="2"/>
                <a:endCxn id="17" idx="6"/>
              </p:cNvCxnSpPr>
              <p:nvPr/>
            </p:nvCxnSpPr>
            <p:spPr bwMode="auto">
              <a:xfrm>
                <a:off x="4261" y="4007"/>
                <a:ext cx="82" cy="0"/>
              </a:xfrm>
              <a:prstGeom prst="straightConnector1">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4" name="Text Box 12"/>
            <p:cNvSpPr txBox="1">
              <a:spLocks noChangeArrowheads="1"/>
            </p:cNvSpPr>
            <p:nvPr/>
          </p:nvSpPr>
          <p:spPr bwMode="auto">
            <a:xfrm>
              <a:off x="4064" y="3732"/>
              <a:ext cx="843" cy="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7283" rIns="81646" bIns="40823"/>
            <a:lstStyle>
              <a:lvl1pPr>
                <a:tabLst>
                  <a:tab pos="449263" algn="l"/>
                  <a:tab pos="898525"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9pPr>
            </a:lstStyle>
            <a:p>
              <a:r>
                <a:rPr lang="en-CA" sz="3200" dirty="0"/>
                <a:t>{</a:t>
              </a:r>
              <a:r>
                <a:rPr lang="en-CA" sz="2400" dirty="0"/>
                <a:t>   ,</a:t>
              </a:r>
              <a:r>
                <a:rPr lang="en-CA" sz="2400" i="1" dirty="0"/>
                <a:t>H</a:t>
              </a:r>
              <a:r>
                <a:rPr lang="en-CA" sz="2400" dirty="0"/>
                <a:t>,</a:t>
              </a:r>
              <a:r>
                <a:rPr lang="en-CA" sz="2400" i="1" dirty="0">
                  <a:solidFill>
                    <a:srgbClr val="FF0000"/>
                  </a:solidFill>
                </a:rPr>
                <a:t>T</a:t>
              </a:r>
              <a:r>
                <a:rPr lang="en-CA" sz="3200" dirty="0"/>
                <a:t>}</a:t>
              </a:r>
            </a:p>
          </p:txBody>
        </p:sp>
      </p:grpSp>
      <p:grpSp>
        <p:nvGrpSpPr>
          <p:cNvPr id="19" name="Group 6"/>
          <p:cNvGrpSpPr>
            <a:grpSpLocks/>
          </p:cNvGrpSpPr>
          <p:nvPr/>
        </p:nvGrpSpPr>
        <p:grpSpPr bwMode="auto">
          <a:xfrm>
            <a:off x="6525165" y="1325579"/>
            <a:ext cx="4266841" cy="1670259"/>
            <a:chOff x="3456" y="1205"/>
            <a:chExt cx="1983" cy="735"/>
          </a:xfrm>
          <a:solidFill>
            <a:schemeClr val="bg1"/>
          </a:solidFill>
        </p:grpSpPr>
        <p:sp>
          <p:nvSpPr>
            <p:cNvPr id="20" name="AutoShape 7"/>
            <p:cNvSpPr>
              <a:spLocks noChangeArrowheads="1"/>
            </p:cNvSpPr>
            <p:nvPr/>
          </p:nvSpPr>
          <p:spPr bwMode="auto">
            <a:xfrm>
              <a:off x="3456" y="1205"/>
              <a:ext cx="1983" cy="735"/>
            </a:xfrm>
            <a:prstGeom prst="roundRect">
              <a:avLst>
                <a:gd name="adj" fmla="val 16667"/>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grpSp>
          <p:nvGrpSpPr>
            <p:cNvPr id="21" name="Group 8"/>
            <p:cNvGrpSpPr>
              <a:grpSpLocks/>
            </p:cNvGrpSpPr>
            <p:nvPr/>
          </p:nvGrpSpPr>
          <p:grpSpPr bwMode="auto">
            <a:xfrm>
              <a:off x="3559" y="1285"/>
              <a:ext cx="1777" cy="575"/>
              <a:chOff x="3559" y="1285"/>
              <a:chExt cx="1777" cy="575"/>
            </a:xfrm>
            <a:grpFill/>
          </p:grpSpPr>
          <p:sp>
            <p:nvSpPr>
              <p:cNvPr id="22" name="Line 9"/>
              <p:cNvSpPr>
                <a:spLocks noChangeShapeType="1"/>
              </p:cNvSpPr>
              <p:nvPr/>
            </p:nvSpPr>
            <p:spPr bwMode="auto">
              <a:xfrm>
                <a:off x="3567" y="1382"/>
                <a:ext cx="1766" cy="0"/>
              </a:xfrm>
              <a:prstGeom prst="lin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633">
                  <a:solidFill>
                    <a:prstClr val="black"/>
                  </a:solidFill>
                </a:endParaRPr>
              </a:p>
            </p:txBody>
          </p:sp>
          <p:sp>
            <p:nvSpPr>
              <p:cNvPr id="23" name="Line 10"/>
              <p:cNvSpPr>
                <a:spLocks noChangeShapeType="1"/>
              </p:cNvSpPr>
              <p:nvPr/>
            </p:nvSpPr>
            <p:spPr bwMode="auto">
              <a:xfrm>
                <a:off x="3562" y="1568"/>
                <a:ext cx="1774" cy="0"/>
              </a:xfrm>
              <a:prstGeom prst="lin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633">
                  <a:solidFill>
                    <a:prstClr val="black"/>
                  </a:solidFill>
                </a:endParaRPr>
              </a:p>
            </p:txBody>
          </p:sp>
          <p:sp>
            <p:nvSpPr>
              <p:cNvPr id="24" name="Oval 11"/>
              <p:cNvSpPr>
                <a:spLocks noChangeArrowheads="1"/>
              </p:cNvSpPr>
              <p:nvPr/>
            </p:nvSpPr>
            <p:spPr bwMode="auto">
              <a:xfrm>
                <a:off x="3995" y="1358"/>
                <a:ext cx="47" cy="47"/>
              </a:xfrm>
              <a:prstGeom prst="ellips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25" name="AutoShape 12"/>
              <p:cNvCxnSpPr>
                <a:cxnSpLocks noChangeShapeType="1"/>
                <a:stCxn id="24" idx="4"/>
                <a:endCxn id="28" idx="4"/>
              </p:cNvCxnSpPr>
              <p:nvPr/>
            </p:nvCxnSpPr>
            <p:spPr bwMode="auto">
              <a:xfrm>
                <a:off x="4019" y="1406"/>
                <a:ext cx="0" cy="203"/>
              </a:xfrm>
              <a:prstGeom prst="straightConnector1">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6" name="Oval 13"/>
              <p:cNvSpPr>
                <a:spLocks noChangeArrowheads="1"/>
              </p:cNvSpPr>
              <p:nvPr/>
            </p:nvSpPr>
            <p:spPr bwMode="auto">
              <a:xfrm>
                <a:off x="4845" y="1358"/>
                <a:ext cx="47" cy="47"/>
              </a:xfrm>
              <a:prstGeom prst="ellips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27" name="AutoShape 14"/>
              <p:cNvCxnSpPr>
                <a:cxnSpLocks noChangeShapeType="1"/>
                <a:stCxn id="26" idx="4"/>
                <a:endCxn id="29" idx="4"/>
              </p:cNvCxnSpPr>
              <p:nvPr/>
            </p:nvCxnSpPr>
            <p:spPr bwMode="auto">
              <a:xfrm>
                <a:off x="4869" y="1406"/>
                <a:ext cx="0" cy="203"/>
              </a:xfrm>
              <a:prstGeom prst="straightConnector1">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8" name="Oval 15"/>
              <p:cNvSpPr>
                <a:spLocks noChangeArrowheads="1"/>
              </p:cNvSpPr>
              <p:nvPr/>
            </p:nvSpPr>
            <p:spPr bwMode="auto">
              <a:xfrm>
                <a:off x="3977" y="1526"/>
                <a:ext cx="82" cy="82"/>
              </a:xfrm>
              <a:prstGeom prst="ellipse">
                <a:avLst/>
              </a:prstGeom>
              <a:grpFill/>
              <a:ln w="72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sp>
            <p:nvSpPr>
              <p:cNvPr id="29" name="Oval 16"/>
              <p:cNvSpPr>
                <a:spLocks noChangeArrowheads="1"/>
              </p:cNvSpPr>
              <p:nvPr/>
            </p:nvSpPr>
            <p:spPr bwMode="auto">
              <a:xfrm>
                <a:off x="4829" y="1526"/>
                <a:ext cx="82" cy="82"/>
              </a:xfrm>
              <a:prstGeom prst="ellipse">
                <a:avLst/>
              </a:prstGeom>
              <a:grpFill/>
              <a:ln w="72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sp>
            <p:nvSpPr>
              <p:cNvPr id="30" name="Line 17"/>
              <p:cNvSpPr>
                <a:spLocks noChangeShapeType="1"/>
              </p:cNvSpPr>
              <p:nvPr/>
            </p:nvSpPr>
            <p:spPr bwMode="auto">
              <a:xfrm>
                <a:off x="3559" y="1750"/>
                <a:ext cx="1777" cy="0"/>
              </a:xfrm>
              <a:prstGeom prst="lin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633">
                  <a:solidFill>
                    <a:prstClr val="black"/>
                  </a:solidFill>
                </a:endParaRPr>
              </a:p>
            </p:txBody>
          </p:sp>
          <p:sp>
            <p:nvSpPr>
              <p:cNvPr id="31" name="Oval 18"/>
              <p:cNvSpPr>
                <a:spLocks noChangeArrowheads="1"/>
              </p:cNvSpPr>
              <p:nvPr/>
            </p:nvSpPr>
            <p:spPr bwMode="auto">
              <a:xfrm>
                <a:off x="4142" y="1542"/>
                <a:ext cx="47" cy="47"/>
              </a:xfrm>
              <a:prstGeom prst="ellips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32" name="AutoShape 19"/>
              <p:cNvCxnSpPr>
                <a:cxnSpLocks noChangeShapeType="1"/>
                <a:stCxn id="31" idx="4"/>
                <a:endCxn id="33" idx="4"/>
              </p:cNvCxnSpPr>
              <p:nvPr/>
            </p:nvCxnSpPr>
            <p:spPr bwMode="auto">
              <a:xfrm>
                <a:off x="4166" y="1590"/>
                <a:ext cx="0" cy="203"/>
              </a:xfrm>
              <a:prstGeom prst="straightConnector1">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3" name="Oval 20"/>
              <p:cNvSpPr>
                <a:spLocks noChangeArrowheads="1"/>
              </p:cNvSpPr>
              <p:nvPr/>
            </p:nvSpPr>
            <p:spPr bwMode="auto">
              <a:xfrm>
                <a:off x="4124" y="1711"/>
                <a:ext cx="82" cy="82"/>
              </a:xfrm>
              <a:prstGeom prst="ellipse">
                <a:avLst/>
              </a:prstGeom>
              <a:grpFill/>
              <a:ln w="72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grpSp>
            <p:nvGrpSpPr>
              <p:cNvPr id="34" name="Group 21"/>
              <p:cNvGrpSpPr>
                <a:grpSpLocks/>
              </p:cNvGrpSpPr>
              <p:nvPr/>
            </p:nvGrpSpPr>
            <p:grpSpPr bwMode="auto">
              <a:xfrm>
                <a:off x="3654" y="1647"/>
                <a:ext cx="258" cy="213"/>
                <a:chOff x="3654" y="1647"/>
                <a:chExt cx="258" cy="213"/>
              </a:xfrm>
              <a:grpFill/>
            </p:grpSpPr>
            <p:sp>
              <p:nvSpPr>
                <p:cNvPr id="47" name="Rectangle 22"/>
                <p:cNvSpPr>
                  <a:spLocks noChangeArrowheads="1"/>
                </p:cNvSpPr>
                <p:nvPr/>
              </p:nvSpPr>
              <p:spPr bwMode="auto">
                <a:xfrm>
                  <a:off x="3654" y="1647"/>
                  <a:ext cx="258" cy="213"/>
                </a:xfrm>
                <a:prstGeom prst="rect">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pic>
              <p:nvPicPr>
                <p:cNvPr id="48" name="Picture 2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0" y="1664"/>
                  <a:ext cx="178" cy="180"/>
                </a:xfrm>
                <a:prstGeom prst="rect">
                  <a:avLst/>
                </a:pr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35" name="Oval 24"/>
              <p:cNvSpPr>
                <a:spLocks noChangeArrowheads="1"/>
              </p:cNvSpPr>
              <p:nvPr/>
            </p:nvSpPr>
            <p:spPr bwMode="auto">
              <a:xfrm>
                <a:off x="4686" y="1542"/>
                <a:ext cx="47" cy="47"/>
              </a:xfrm>
              <a:prstGeom prst="ellipse">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cxnSp>
            <p:nvCxnSpPr>
              <p:cNvPr id="36" name="AutoShape 25"/>
              <p:cNvCxnSpPr>
                <a:cxnSpLocks noChangeShapeType="1"/>
                <a:stCxn id="35" idx="4"/>
                <a:endCxn id="37" idx="4"/>
              </p:cNvCxnSpPr>
              <p:nvPr/>
            </p:nvCxnSpPr>
            <p:spPr bwMode="auto">
              <a:xfrm>
                <a:off x="4710" y="1590"/>
                <a:ext cx="0" cy="203"/>
              </a:xfrm>
              <a:prstGeom prst="straightConnector1">
                <a:avLst/>
              </a:prstGeom>
              <a:grpFill/>
              <a:ln w="9525"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7" name="Oval 26"/>
              <p:cNvSpPr>
                <a:spLocks noChangeArrowheads="1"/>
              </p:cNvSpPr>
              <p:nvPr/>
            </p:nvSpPr>
            <p:spPr bwMode="auto">
              <a:xfrm>
                <a:off x="4669" y="1711"/>
                <a:ext cx="82" cy="82"/>
              </a:xfrm>
              <a:prstGeom prst="ellipse">
                <a:avLst/>
              </a:prstGeom>
              <a:grpFill/>
              <a:ln w="72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grpSp>
            <p:nvGrpSpPr>
              <p:cNvPr id="38" name="Group 27"/>
              <p:cNvGrpSpPr>
                <a:grpSpLocks/>
              </p:cNvGrpSpPr>
              <p:nvPr/>
            </p:nvGrpSpPr>
            <p:grpSpPr bwMode="auto">
              <a:xfrm>
                <a:off x="4312" y="1648"/>
                <a:ext cx="258" cy="213"/>
                <a:chOff x="4312" y="1648"/>
                <a:chExt cx="258" cy="213"/>
              </a:xfrm>
              <a:grpFill/>
            </p:grpSpPr>
            <p:sp>
              <p:nvSpPr>
                <p:cNvPr id="45" name="Rectangle 28"/>
                <p:cNvSpPr>
                  <a:spLocks noChangeArrowheads="1"/>
                </p:cNvSpPr>
                <p:nvPr/>
              </p:nvSpPr>
              <p:spPr bwMode="auto">
                <a:xfrm>
                  <a:off x="4312" y="1648"/>
                  <a:ext cx="258" cy="213"/>
                </a:xfrm>
                <a:prstGeom prst="rect">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pic>
              <p:nvPicPr>
                <p:cNvPr id="46" name="Picture 2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 y="1664"/>
                  <a:ext cx="178" cy="180"/>
                </a:xfrm>
                <a:prstGeom prst="rect">
                  <a:avLst/>
                </a:pr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39" name="Group 30"/>
              <p:cNvGrpSpPr>
                <a:grpSpLocks/>
              </p:cNvGrpSpPr>
              <p:nvPr/>
            </p:nvGrpSpPr>
            <p:grpSpPr bwMode="auto">
              <a:xfrm>
                <a:off x="4313" y="1285"/>
                <a:ext cx="258" cy="213"/>
                <a:chOff x="4313" y="1285"/>
                <a:chExt cx="258" cy="213"/>
              </a:xfrm>
              <a:grpFill/>
            </p:grpSpPr>
            <p:sp>
              <p:nvSpPr>
                <p:cNvPr id="43" name="Rectangle 31"/>
                <p:cNvSpPr>
                  <a:spLocks noChangeArrowheads="1"/>
                </p:cNvSpPr>
                <p:nvPr/>
              </p:nvSpPr>
              <p:spPr bwMode="auto">
                <a:xfrm>
                  <a:off x="4313" y="1285"/>
                  <a:ext cx="258" cy="213"/>
                </a:xfrm>
                <a:prstGeom prst="rect">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pic>
              <p:nvPicPr>
                <p:cNvPr id="44" name="Picture 3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8" y="1301"/>
                  <a:ext cx="178" cy="180"/>
                </a:xfrm>
                <a:prstGeom prst="rect">
                  <a:avLst/>
                </a:pr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40" name="Group 33"/>
              <p:cNvGrpSpPr>
                <a:grpSpLocks/>
              </p:cNvGrpSpPr>
              <p:nvPr/>
            </p:nvGrpSpPr>
            <p:grpSpPr bwMode="auto">
              <a:xfrm>
                <a:off x="4970" y="1467"/>
                <a:ext cx="258" cy="213"/>
                <a:chOff x="4970" y="1467"/>
                <a:chExt cx="258" cy="213"/>
              </a:xfrm>
              <a:grpFill/>
            </p:grpSpPr>
            <p:sp>
              <p:nvSpPr>
                <p:cNvPr id="41" name="Rectangle 34"/>
                <p:cNvSpPr>
                  <a:spLocks noChangeArrowheads="1"/>
                </p:cNvSpPr>
                <p:nvPr/>
              </p:nvSpPr>
              <p:spPr bwMode="auto">
                <a:xfrm>
                  <a:off x="4970" y="1467"/>
                  <a:ext cx="258" cy="213"/>
                </a:xfrm>
                <a:prstGeom prst="rect">
                  <a:avLst/>
                </a:prstGeom>
                <a:grp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pic>
              <p:nvPicPr>
                <p:cNvPr id="42" name="Picture 3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6" y="1483"/>
                  <a:ext cx="178" cy="180"/>
                </a:xfrm>
                <a:prstGeom prst="rect">
                  <a:avLst/>
                </a:pr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grpSp>
      <p:sp>
        <p:nvSpPr>
          <p:cNvPr id="49" name="AutoShape 43"/>
          <p:cNvSpPr>
            <a:spLocks noChangeArrowheads="1"/>
          </p:cNvSpPr>
          <p:nvPr/>
        </p:nvSpPr>
        <p:spPr bwMode="auto">
          <a:xfrm rot="10800000">
            <a:off x="5519937" y="1934335"/>
            <a:ext cx="889847" cy="599931"/>
          </a:xfrm>
          <a:prstGeom prst="leftArrow">
            <a:avLst>
              <a:gd name="adj1" fmla="val 50000"/>
              <a:gd name="adj2" fmla="val 54545"/>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sp>
        <p:nvSpPr>
          <p:cNvPr id="50" name="AutoShape 44"/>
          <p:cNvSpPr>
            <a:spLocks noChangeArrowheads="1"/>
          </p:cNvSpPr>
          <p:nvPr/>
        </p:nvSpPr>
        <p:spPr bwMode="auto">
          <a:xfrm>
            <a:off x="6560574" y="3213269"/>
            <a:ext cx="4264517" cy="1089058"/>
          </a:xfrm>
          <a:prstGeom prst="roundRect">
            <a:avLst>
              <a:gd name="adj" fmla="val 16667"/>
            </a:avLst>
          </a:prstGeom>
          <a:solidFill>
            <a:srgbClr val="FFCCCC"/>
          </a:solidFill>
          <a:ln w="9525" cap="flat">
            <a:solidFill>
              <a:srgbClr val="808080"/>
            </a:solidFill>
            <a:round/>
            <a:headEnd/>
            <a:tailEnd/>
          </a:ln>
          <a:effectLst/>
          <a:extLst/>
        </p:spPr>
        <p:txBody>
          <a:bodyPr wrap="none" anchor="ctr"/>
          <a:lstStyle/>
          <a:p>
            <a:endParaRPr lang="en-US" sz="1633">
              <a:solidFill>
                <a:prstClr val="black"/>
              </a:solidFill>
            </a:endParaRPr>
          </a:p>
        </p:txBody>
      </p:sp>
      <p:sp>
        <p:nvSpPr>
          <p:cNvPr id="55" name="Text Box 49"/>
          <p:cNvSpPr txBox="1">
            <a:spLocks noChangeArrowheads="1"/>
          </p:cNvSpPr>
          <p:nvPr/>
        </p:nvSpPr>
        <p:spPr bwMode="auto">
          <a:xfrm>
            <a:off x="7251584" y="3456653"/>
            <a:ext cx="2927557" cy="5918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0823" rIns="81646" bIns="40823"/>
          <a:lstStyle>
            <a:lvl1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9pPr>
          </a:lstStyle>
          <a:p>
            <a:r>
              <a:rPr lang="en-CA" sz="2000" dirty="0">
                <a:latin typeface="MathJax_AMS" charset="0"/>
                <a:ea typeface="MathJax_AMS" charset="0"/>
                <a:cs typeface="MathJax_AMS" charset="0"/>
              </a:rPr>
              <a:t>≈</a:t>
            </a:r>
            <a:r>
              <a:rPr lang="en-CA" sz="2000" dirty="0"/>
              <a:t> </a:t>
            </a:r>
            <a:r>
              <a:rPr lang="en-CA" sz="2000" i="1" dirty="0"/>
              <a:t>H</a:t>
            </a:r>
            <a:r>
              <a:rPr lang="en-CA" sz="2000" i="1" dirty="0">
                <a:solidFill>
                  <a:srgbClr val="FF0000"/>
                </a:solidFill>
              </a:rPr>
              <a:t>T</a:t>
            </a:r>
            <a:r>
              <a:rPr lang="en-CA" sz="2000" i="1" dirty="0"/>
              <a:t>H</a:t>
            </a:r>
            <a:r>
              <a:rPr lang="en-CA" sz="2000" i="1" dirty="0">
                <a:solidFill>
                  <a:srgbClr val="FF0000"/>
                </a:solidFill>
              </a:rPr>
              <a:t>T</a:t>
            </a:r>
            <a:r>
              <a:rPr lang="en-CA" sz="2000" i="1" dirty="0"/>
              <a:t>H</a:t>
            </a:r>
            <a:r>
              <a:rPr lang="en-CA" sz="2000" i="1" dirty="0">
                <a:solidFill>
                  <a:srgbClr val="FF0000"/>
                </a:solidFill>
              </a:rPr>
              <a:t>T</a:t>
            </a:r>
            <a:r>
              <a:rPr lang="en-CA" sz="2000" i="1" dirty="0"/>
              <a:t>H</a:t>
            </a:r>
            <a:r>
              <a:rPr lang="en-CA" sz="2000" i="1" dirty="0">
                <a:solidFill>
                  <a:srgbClr val="FF0000"/>
                </a:solidFill>
              </a:rPr>
              <a:t>T</a:t>
            </a:r>
            <a:r>
              <a:rPr lang="en-CA" sz="2000" i="1" dirty="0"/>
              <a:t>H</a:t>
            </a:r>
            <a:r>
              <a:rPr lang="en-CA" sz="2000" i="1" dirty="0">
                <a:solidFill>
                  <a:srgbClr val="FF0000"/>
                </a:solidFill>
              </a:rPr>
              <a:t>T</a:t>
            </a:r>
            <a:r>
              <a:rPr lang="en-CA" sz="2000" i="1" dirty="0"/>
              <a:t>H</a:t>
            </a:r>
            <a:r>
              <a:rPr lang="en-CA" sz="2000" i="1" dirty="0">
                <a:solidFill>
                  <a:srgbClr val="FF0000"/>
                </a:solidFill>
              </a:rPr>
              <a:t>T</a:t>
            </a:r>
            <a:r>
              <a:rPr lang="en-CA" sz="2000" i="1" dirty="0"/>
              <a:t>H</a:t>
            </a:r>
            <a:r>
              <a:rPr lang="en-CA" sz="2000" i="1" dirty="0">
                <a:solidFill>
                  <a:srgbClr val="FF0000"/>
                </a:solidFill>
              </a:rPr>
              <a:t>T</a:t>
            </a:r>
            <a:r>
              <a:rPr lang="en-CA" sz="2000" i="1" dirty="0"/>
              <a:t>H</a:t>
            </a:r>
          </a:p>
          <a:p>
            <a:r>
              <a:rPr lang="en-CA" sz="2000" i="1" dirty="0"/>
              <a:t>   </a:t>
            </a:r>
            <a:r>
              <a:rPr lang="en-CA" sz="2000" i="1" dirty="0">
                <a:solidFill>
                  <a:srgbClr val="FF0000"/>
                </a:solidFill>
              </a:rPr>
              <a:t>T</a:t>
            </a:r>
            <a:r>
              <a:rPr lang="en-CA" sz="2000" i="1" dirty="0"/>
              <a:t>H</a:t>
            </a:r>
            <a:r>
              <a:rPr lang="en-CA" sz="2000" i="1" dirty="0">
                <a:solidFill>
                  <a:srgbClr val="FF0000"/>
                </a:solidFill>
              </a:rPr>
              <a:t>T</a:t>
            </a:r>
            <a:r>
              <a:rPr lang="en-CA" sz="2000" i="1" dirty="0"/>
              <a:t>H</a:t>
            </a:r>
            <a:r>
              <a:rPr lang="en-CA" sz="2000" i="1" dirty="0">
                <a:solidFill>
                  <a:srgbClr val="FF0000"/>
                </a:solidFill>
              </a:rPr>
              <a:t>T</a:t>
            </a:r>
            <a:r>
              <a:rPr lang="en-CA" sz="2000" i="1" dirty="0"/>
              <a:t>H</a:t>
            </a:r>
            <a:r>
              <a:rPr lang="en-CA" sz="2000" i="1" dirty="0">
                <a:solidFill>
                  <a:srgbClr val="FF0000"/>
                </a:solidFill>
              </a:rPr>
              <a:t>T</a:t>
            </a:r>
            <a:r>
              <a:rPr lang="en-CA" sz="2000" i="1" dirty="0"/>
              <a:t>H</a:t>
            </a:r>
            <a:r>
              <a:rPr lang="en-CA" sz="2000" i="1" dirty="0">
                <a:solidFill>
                  <a:srgbClr val="FF0000"/>
                </a:solidFill>
              </a:rPr>
              <a:t>T</a:t>
            </a:r>
            <a:r>
              <a:rPr lang="en-CA" sz="2000" i="1" dirty="0"/>
              <a:t>H</a:t>
            </a:r>
            <a:r>
              <a:rPr lang="en-CA" sz="2000" i="1" dirty="0">
                <a:solidFill>
                  <a:srgbClr val="FF0000"/>
                </a:solidFill>
              </a:rPr>
              <a:t>T</a:t>
            </a:r>
            <a:r>
              <a:rPr lang="en-CA" sz="2000" i="1" dirty="0"/>
              <a:t>H</a:t>
            </a:r>
            <a:r>
              <a:rPr lang="en-CA" sz="2000" i="1" dirty="0">
                <a:solidFill>
                  <a:srgbClr val="FF0000"/>
                </a:solidFill>
              </a:rPr>
              <a:t>T</a:t>
            </a:r>
            <a:r>
              <a:rPr lang="en-CA" sz="2000" i="1" dirty="0"/>
              <a:t>H...</a:t>
            </a:r>
          </a:p>
        </p:txBody>
      </p:sp>
      <p:pic>
        <p:nvPicPr>
          <p:cNvPr id="56" name="Picture 2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5422" y="3420981"/>
            <a:ext cx="383004" cy="409043"/>
          </a:xfrm>
          <a:prstGeom prst="rect">
            <a:avLst/>
          </a:prstGeom>
          <a:solidFill>
            <a:schemeClr val="bg1"/>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7" name="AutoShape 2"/>
          <p:cNvSpPr>
            <a:spLocks noChangeArrowheads="1"/>
          </p:cNvSpPr>
          <p:nvPr/>
        </p:nvSpPr>
        <p:spPr bwMode="auto">
          <a:xfrm rot="16200000">
            <a:off x="8532043" y="3012553"/>
            <a:ext cx="310055" cy="171087"/>
          </a:xfrm>
          <a:prstGeom prst="leftArrow">
            <a:avLst>
              <a:gd name="adj1" fmla="val 50000"/>
              <a:gd name="adj2" fmla="val 112121"/>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sp>
        <p:nvSpPr>
          <p:cNvPr id="58" name="AutoShape 2"/>
          <p:cNvSpPr>
            <a:spLocks noChangeArrowheads="1"/>
          </p:cNvSpPr>
          <p:nvPr/>
        </p:nvSpPr>
        <p:spPr bwMode="auto">
          <a:xfrm rot="16200000">
            <a:off x="8560334" y="4385978"/>
            <a:ext cx="310055" cy="171087"/>
          </a:xfrm>
          <a:prstGeom prst="leftArrow">
            <a:avLst>
              <a:gd name="adj1" fmla="val 50000"/>
              <a:gd name="adj2" fmla="val 112121"/>
            </a:avLst>
          </a:prstGeom>
          <a:solidFill>
            <a:schemeClr val="bg1"/>
          </a:solidFill>
          <a:ln w="9525" cap="flat">
            <a:solidFill>
              <a:srgbClr val="808080"/>
            </a:solidFill>
            <a:round/>
            <a:headEnd/>
            <a:tailEnd/>
          </a:ln>
          <a:effectLst/>
          <a:extLst/>
        </p:spPr>
        <p:txBody>
          <a:bodyPr wrap="none" anchor="ctr"/>
          <a:lstStyle/>
          <a:p>
            <a:endParaRPr lang="en-US" sz="1633">
              <a:solidFill>
                <a:prstClr val="black"/>
              </a:solidFill>
            </a:endParaRPr>
          </a:p>
        </p:txBody>
      </p:sp>
      <p:sp>
        <p:nvSpPr>
          <p:cNvPr id="52" name="AutoShape 48"/>
          <p:cNvSpPr>
            <a:spLocks noChangeArrowheads="1"/>
          </p:cNvSpPr>
          <p:nvPr/>
        </p:nvSpPr>
        <p:spPr bwMode="auto">
          <a:xfrm rot="16200000">
            <a:off x="3055841" y="3496688"/>
            <a:ext cx="1705139" cy="380200"/>
          </a:xfrm>
          <a:prstGeom prst="leftArrow">
            <a:avLst>
              <a:gd name="adj1" fmla="val 50000"/>
              <a:gd name="adj2" fmla="val 112121"/>
            </a:avLst>
          </a:prstGeom>
          <a:noFill/>
          <a:ln w="9525" cap="flat">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solidFill>
                <a:prstClr val="black"/>
              </a:solidFill>
            </a:endParaRPr>
          </a:p>
        </p:txBody>
      </p:sp>
      <p:sp>
        <p:nvSpPr>
          <p:cNvPr id="53" name="AutoShape 49"/>
          <p:cNvSpPr>
            <a:spLocks noChangeArrowheads="1"/>
          </p:cNvSpPr>
          <p:nvPr/>
        </p:nvSpPr>
        <p:spPr bwMode="auto">
          <a:xfrm>
            <a:off x="2600753" y="4163478"/>
            <a:ext cx="2857260" cy="1059951"/>
          </a:xfrm>
          <a:prstGeom prst="roundRect">
            <a:avLst>
              <a:gd name="adj" fmla="val 16667"/>
            </a:avLst>
          </a:prstGeom>
          <a:noFill/>
          <a:ln w="9525" cap="flat">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0425" rIns="81646" bIns="40823" anchor="ctr"/>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algn="ctr"/>
            <a:r>
              <a:rPr lang="en-CA" sz="1270"/>
              <a:t>Quantum computer</a:t>
            </a:r>
          </a:p>
        </p:txBody>
      </p:sp>
      <p:sp>
        <p:nvSpPr>
          <p:cNvPr id="54" name="Rectangle 50"/>
          <p:cNvSpPr>
            <a:spLocks noChangeArrowheads="1"/>
          </p:cNvSpPr>
          <p:nvPr/>
        </p:nvSpPr>
        <p:spPr bwMode="auto">
          <a:xfrm>
            <a:off x="1769787" y="2254557"/>
            <a:ext cx="4375179" cy="3463564"/>
          </a:xfrm>
          <a:prstGeom prst="rect">
            <a:avLst/>
          </a:prstGeom>
          <a:solidFill>
            <a:srgbClr val="FFFFFF"/>
          </a:solidFill>
          <a:ln w="9525" cap="flat">
            <a:solidFill>
              <a:srgbClr val="808080"/>
            </a:solidFill>
            <a:round/>
            <a:headEnd/>
            <a:tailEnd/>
          </a:ln>
          <a:effectLst>
            <a:outerShdw dist="101823" dir="2700000" algn="ctr" rotWithShape="0">
              <a:srgbClr val="808080"/>
            </a:outerShdw>
          </a:effectLst>
        </p:spPr>
        <p:txBody>
          <a:bodyPr wrap="none" anchor="ctr"/>
          <a:lstStyle/>
          <a:p>
            <a:endParaRPr lang="en-US" sz="1633">
              <a:solidFill>
                <a:prstClr val="black"/>
              </a:solidFill>
            </a:endParaRPr>
          </a:p>
        </p:txBody>
      </p:sp>
      <p:pic>
        <p:nvPicPr>
          <p:cNvPr id="59" name="Picture 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6053" y="2875983"/>
            <a:ext cx="3863926" cy="26124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0" name="Text Box 52"/>
          <p:cNvSpPr txBox="1">
            <a:spLocks noChangeArrowheads="1"/>
          </p:cNvSpPr>
          <p:nvPr/>
        </p:nvSpPr>
        <p:spPr bwMode="auto">
          <a:xfrm>
            <a:off x="2596434" y="3228820"/>
            <a:ext cx="826647" cy="237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9053" rIns="81646" bIns="40823"/>
          <a:lstStyle>
            <a:lvl1pPr>
              <a:tabLst>
                <a:tab pos="449263" algn="l"/>
                <a:tab pos="898525"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9pPr>
          </a:lstStyle>
          <a:p>
            <a:r>
              <a:rPr lang="en-CA" sz="1089">
                <a:solidFill>
                  <a:srgbClr val="808019"/>
                </a:solidFill>
              </a:rPr>
              <a:t>worst case</a:t>
            </a:r>
          </a:p>
        </p:txBody>
      </p:sp>
      <p:sp>
        <p:nvSpPr>
          <p:cNvPr id="61" name="Text Box 53"/>
          <p:cNvSpPr txBox="1">
            <a:spLocks noChangeArrowheads="1"/>
          </p:cNvSpPr>
          <p:nvPr/>
        </p:nvSpPr>
        <p:spPr bwMode="auto">
          <a:xfrm>
            <a:off x="4406703" y="3735753"/>
            <a:ext cx="1088754" cy="237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9053" rIns="81646" bIns="40823"/>
          <a:lstStyle>
            <a:lvl1pPr>
              <a:tabLst>
                <a:tab pos="449263" algn="l"/>
                <a:tab pos="898525"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9pPr>
          </a:lstStyle>
          <a:p>
            <a:r>
              <a:rPr lang="en-CA" sz="1089">
                <a:solidFill>
                  <a:srgbClr val="99284C"/>
                </a:solidFill>
              </a:rPr>
              <a:t>“average” case</a:t>
            </a:r>
          </a:p>
        </p:txBody>
      </p:sp>
      <p:graphicFrame>
        <p:nvGraphicFramePr>
          <p:cNvPr id="62" name="Object 54"/>
          <p:cNvGraphicFramePr>
            <a:graphicFrameLocks noChangeAspect="1"/>
          </p:cNvGraphicFramePr>
          <p:nvPr/>
        </p:nvGraphicFramePr>
        <p:xfrm>
          <a:off x="4827228" y="3247542"/>
          <a:ext cx="803604" cy="165617"/>
        </p:xfrm>
        <a:graphic>
          <a:graphicData uri="http://schemas.openxmlformats.org/presentationml/2006/ole">
            <mc:AlternateContent xmlns:mc="http://schemas.openxmlformats.org/markup-compatibility/2006">
              <mc:Choice xmlns:v="urn:schemas-microsoft-com:vml" Requires="v">
                <p:oleObj spid="_x0000_s17499" r:id="rId6" imgW="885600" imgH="183600" progId="">
                  <p:embed/>
                </p:oleObj>
              </mc:Choice>
              <mc:Fallback>
                <p:oleObj r:id="rId6" imgW="885600" imgH="1836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7228" y="3247542"/>
                        <a:ext cx="803604" cy="165617"/>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 name="Object 55"/>
          <p:cNvGraphicFramePr>
            <a:graphicFrameLocks noChangeAspect="1"/>
          </p:cNvGraphicFramePr>
          <p:nvPr/>
        </p:nvGraphicFramePr>
        <p:xfrm>
          <a:off x="5456574" y="4787063"/>
          <a:ext cx="652388" cy="326915"/>
        </p:xfrm>
        <a:graphic>
          <a:graphicData uri="http://schemas.openxmlformats.org/presentationml/2006/ole">
            <mc:AlternateContent xmlns:mc="http://schemas.openxmlformats.org/markup-compatibility/2006">
              <mc:Choice xmlns:v="urn:schemas-microsoft-com:vml" Requires="v">
                <p:oleObj spid="_x0000_s17500" r:id="rId8" imgW="72360" imgH="171000" progId="">
                  <p:embed/>
                </p:oleObj>
              </mc:Choice>
              <mc:Fallback>
                <p:oleObj r:id="rId8" imgW="72360" imgH="17100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56574" y="4787063"/>
                        <a:ext cx="652388" cy="32691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 name="Text Box 56"/>
          <p:cNvSpPr txBox="1">
            <a:spLocks noChangeArrowheads="1"/>
          </p:cNvSpPr>
          <p:nvPr/>
        </p:nvSpPr>
        <p:spPr bwMode="auto">
          <a:xfrm>
            <a:off x="2521546" y="2693083"/>
            <a:ext cx="1098835" cy="237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9053" rIns="81646" bIns="40823"/>
          <a:lstStyle>
            <a:lvl1pPr>
              <a:tabLst>
                <a:tab pos="449263" algn="l"/>
                <a:tab pos="898525"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9pPr>
          </a:lstStyle>
          <a:p>
            <a:r>
              <a:rPr lang="en-CA" sz="1089">
                <a:solidFill>
                  <a:srgbClr val="808019"/>
                </a:solidFill>
              </a:rPr>
              <a:t>[Selinger 2012]</a:t>
            </a:r>
          </a:p>
        </p:txBody>
      </p:sp>
      <p:sp>
        <p:nvSpPr>
          <p:cNvPr id="65" name="Text Box 57"/>
          <p:cNvSpPr txBox="1">
            <a:spLocks noChangeArrowheads="1"/>
          </p:cNvSpPr>
          <p:nvPr/>
        </p:nvSpPr>
        <p:spPr bwMode="auto">
          <a:xfrm>
            <a:off x="3584378" y="2697404"/>
            <a:ext cx="2230794" cy="2635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9053" rIns="81646" bIns="40823"/>
          <a:lstStyle>
            <a:lvl1pPr>
              <a:tabLst>
                <a:tab pos="449263" algn="l"/>
                <a:tab pos="898525" algn="l"/>
                <a:tab pos="1347788" algn="l"/>
                <a:tab pos="1797050" algn="l"/>
                <a:tab pos="2246313"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Lst>
              <a:defRPr sz="1400">
                <a:solidFill>
                  <a:srgbClr val="000000"/>
                </a:solidFill>
                <a:latin typeface="Arial" panose="020B0604020202020204" pitchFamily="34" charset="0"/>
                <a:ea typeface="Droid Sans" charset="0"/>
                <a:cs typeface="Droid Sans" charset="0"/>
              </a:defRPr>
            </a:lvl9pPr>
          </a:lstStyle>
          <a:p>
            <a:r>
              <a:rPr lang="en-CA" sz="1089">
                <a:solidFill>
                  <a:srgbClr val="99284C"/>
                </a:solidFill>
              </a:rPr>
              <a:t>[Kliuchnikov,Maslov, Mosca 2012]</a:t>
            </a:r>
          </a:p>
        </p:txBody>
      </p:sp>
      <p:graphicFrame>
        <p:nvGraphicFramePr>
          <p:cNvPr id="66" name="Object 58"/>
          <p:cNvGraphicFramePr>
            <a:graphicFrameLocks noChangeAspect="1"/>
          </p:cNvGraphicFramePr>
          <p:nvPr/>
        </p:nvGraphicFramePr>
        <p:xfrm>
          <a:off x="3608859" y="3096326"/>
          <a:ext cx="635107" cy="165618"/>
        </p:xfrm>
        <a:graphic>
          <a:graphicData uri="http://schemas.openxmlformats.org/presentationml/2006/ole">
            <mc:AlternateContent xmlns:mc="http://schemas.openxmlformats.org/markup-compatibility/2006">
              <mc:Choice xmlns:v="urn:schemas-microsoft-com:vml" Requires="v">
                <p:oleObj spid="_x0000_s17501" r:id="rId10" imgW="699840" imgH="183600" progId="">
                  <p:embed/>
                </p:oleObj>
              </mc:Choice>
              <mc:Fallback>
                <p:oleObj r:id="rId10" imgW="699840" imgH="18360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08859" y="3096326"/>
                        <a:ext cx="635107" cy="165618"/>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 name="Line 59"/>
          <p:cNvSpPr>
            <a:spLocks noChangeShapeType="1"/>
          </p:cNvSpPr>
          <p:nvPr/>
        </p:nvSpPr>
        <p:spPr bwMode="auto">
          <a:xfrm flipV="1">
            <a:off x="2486982" y="4225404"/>
            <a:ext cx="3231699" cy="724397"/>
          </a:xfrm>
          <a:prstGeom prst="line">
            <a:avLst/>
          </a:prstGeom>
          <a:noFill/>
          <a:ln w="3600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633">
              <a:solidFill>
                <a:prstClr val="black"/>
              </a:solidFill>
            </a:endParaRPr>
          </a:p>
        </p:txBody>
      </p:sp>
      <p:graphicFrame>
        <p:nvGraphicFramePr>
          <p:cNvPr id="68" name="Object 60"/>
          <p:cNvGraphicFramePr>
            <a:graphicFrameLocks noChangeAspect="1"/>
          </p:cNvGraphicFramePr>
          <p:nvPr/>
        </p:nvGraphicFramePr>
        <p:xfrm>
          <a:off x="4773942" y="4271489"/>
          <a:ext cx="802164" cy="165618"/>
        </p:xfrm>
        <a:graphic>
          <a:graphicData uri="http://schemas.openxmlformats.org/presentationml/2006/ole">
            <mc:AlternateContent xmlns:mc="http://schemas.openxmlformats.org/markup-compatibility/2006">
              <mc:Choice xmlns:v="urn:schemas-microsoft-com:vml" Requires="v">
                <p:oleObj spid="_x0000_s17502" r:id="rId12" imgW="884160" imgH="183600" progId="">
                  <p:embed/>
                </p:oleObj>
              </mc:Choice>
              <mc:Fallback>
                <p:oleObj r:id="rId12" imgW="884160" imgH="18360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73942" y="4271489"/>
                        <a:ext cx="802164" cy="165618"/>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 name="Text Box 61"/>
          <p:cNvSpPr txBox="1">
            <a:spLocks noChangeArrowheads="1"/>
          </p:cNvSpPr>
          <p:nvPr/>
        </p:nvSpPr>
        <p:spPr bwMode="auto">
          <a:xfrm>
            <a:off x="3842164" y="4599844"/>
            <a:ext cx="1735383" cy="2635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0425" rIns="81646" bIns="40823"/>
          <a:lstStyle>
            <a:lvl1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9pPr>
          </a:lstStyle>
          <a:p>
            <a:r>
              <a:rPr lang="en-CA" sz="1270" b="1"/>
              <a:t>repeat-until-success</a:t>
            </a:r>
          </a:p>
        </p:txBody>
      </p:sp>
      <p:sp>
        <p:nvSpPr>
          <p:cNvPr id="70" name="Text Box 62"/>
          <p:cNvSpPr txBox="1">
            <a:spLocks noChangeArrowheads="1"/>
          </p:cNvSpPr>
          <p:nvPr/>
        </p:nvSpPr>
        <p:spPr bwMode="auto">
          <a:xfrm>
            <a:off x="3303547" y="2298482"/>
            <a:ext cx="1463194" cy="313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3167" rIns="81646" bIns="40823"/>
          <a:lstStyle>
            <a:lvl1pPr>
              <a:tabLst>
                <a:tab pos="449263" algn="l"/>
                <a:tab pos="898525" algn="l"/>
                <a:tab pos="134778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Lst>
              <a:defRPr sz="1400">
                <a:solidFill>
                  <a:srgbClr val="000000"/>
                </a:solidFill>
                <a:latin typeface="Arial" panose="020B0604020202020204" pitchFamily="34" charset="0"/>
                <a:ea typeface="Droid Sans" charset="0"/>
                <a:cs typeface="Droid Sans" charset="0"/>
              </a:defRPr>
            </a:lvl9pPr>
          </a:lstStyle>
          <a:p>
            <a:r>
              <a:rPr lang="en-CA" sz="1633" u="sng"/>
              <a:t>Axial rotations</a:t>
            </a:r>
          </a:p>
        </p:txBody>
      </p:sp>
      <p:sp>
        <p:nvSpPr>
          <p:cNvPr id="2" name="Footer Placeholder 1"/>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227267964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609599" y="1042416"/>
                <a:ext cx="8097713" cy="5596440"/>
              </a:xfrm>
            </p:spPr>
            <p:txBody>
              <a:bodyPr>
                <a:normAutofit lnSpcReduction="10000"/>
              </a:bodyPr>
              <a:lstStyle/>
              <a:p>
                <a14:m>
                  <m:oMath xmlns:m="http://schemas.openxmlformats.org/officeDocument/2006/math" xmlns="">
                    <m:r>
                      <a:rPr lang="en-US" b="0" i="1" smtClean="0">
                        <a:latin typeface="Cambria Math" panose="02040503050406030204" pitchFamily="18" charset="0"/>
                      </a:rPr>
                      <m:t>𝑇</m:t>
                    </m:r>
                  </m:oMath>
                </a14:m>
                <a:r>
                  <a:rPr lang="en-US" dirty="0" smtClean="0"/>
                  <a:t> + Clifford (</a:t>
                </a:r>
                <a14:m>
                  <m:oMath xmlns:m="http://schemas.openxmlformats.org/officeDocument/2006/math" xmlns="">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𝑆</m:t>
                    </m:r>
                  </m:oMath>
                </a14:m>
                <a:r>
                  <a:rPr lang="en-US" dirty="0" smtClean="0"/>
                  <a:t>)</a:t>
                </a:r>
              </a:p>
              <a:p>
                <a:pPr marL="0" indent="0">
                  <a:buNone/>
                </a:pPr>
                <a14:m>
                  <m:oMathPara xmlns:m="http://schemas.openxmlformats.org/officeDocument/2006/math" xmlns="">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𝑖</m:t>
                                    </m:r>
                                    <m:r>
                                      <a:rPr lang="en-US" b="0" i="1" smtClean="0">
                                        <a:latin typeface="Cambria Math" panose="02040503050406030204" pitchFamily="18" charset="0"/>
                                      </a:rPr>
                                      <m:t>𝜋</m:t>
                                    </m:r>
                                    <m:r>
                                      <a:rPr lang="en-US" b="0" i="1" smtClean="0">
                                        <a:latin typeface="Cambria Math" panose="02040503050406030204" pitchFamily="18" charset="0"/>
                                      </a:rPr>
                                      <m:t>/4</m:t>
                                    </m:r>
                                  </m:sup>
                                </m:sSup>
                              </m:e>
                            </m:mr>
                          </m:m>
                        </m:e>
                      </m:d>
                    </m:oMath>
                  </m:oMathPara>
                </a14:m>
                <a:endParaRPr lang="en-US" dirty="0" smtClean="0"/>
              </a:p>
              <a:p>
                <a:pPr marL="0" indent="0">
                  <a:buNone/>
                </a:pPr>
                <a:endParaRPr lang="en-US" dirty="0" smtClean="0"/>
              </a:p>
              <a:p>
                <a14:m>
                  <m:oMath xmlns:m="http://schemas.openxmlformats.org/officeDocument/2006/math" xmlns="">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3</m:t>
                        </m:r>
                      </m:sub>
                    </m:sSub>
                  </m:oMath>
                </a14:m>
                <a:r>
                  <a:rPr lang="en-US" dirty="0" smtClean="0"/>
                  <a:t> + Clifford </a:t>
                </a:r>
                <a:r>
                  <a:rPr lang="en-US" dirty="0"/>
                  <a:t>(</a:t>
                </a:r>
                <a14:m>
                  <m:oMath xmlns:m="http://schemas.openxmlformats.org/officeDocument/2006/math" xmlns="">
                    <m:r>
                      <a:rPr lang="en-US" i="1">
                        <a:latin typeface="Cambria Math" panose="02040503050406030204" pitchFamily="18" charset="0"/>
                      </a:rPr>
                      <m:t>𝐻</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𝑍</m:t>
                    </m:r>
                    <m:r>
                      <a:rPr lang="en-US" i="1">
                        <a:latin typeface="Cambria Math" panose="02040503050406030204" pitchFamily="18" charset="0"/>
                      </a:rPr>
                      <m:t>,</m:t>
                    </m:r>
                    <m:r>
                      <a:rPr lang="en-US" i="1">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rPr>
                      <m:t>𝑆</m:t>
                    </m:r>
                  </m:oMath>
                </a14:m>
                <a:r>
                  <a:rPr lang="en-US" dirty="0" smtClean="0"/>
                  <a:t>)</a:t>
                </a:r>
              </a:p>
              <a:p>
                <a:pPr marL="0" indent="0">
                  <a:buNone/>
                </a:pPr>
                <a14:m>
                  <m:oMathPara xmlns:m="http://schemas.openxmlformats.org/officeDocument/2006/math" xmlns="">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3</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5</m:t>
                              </m:r>
                            </m:e>
                          </m:rad>
                        </m:den>
                      </m:f>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+2</m:t>
                                </m:r>
                                <m:r>
                                  <a:rPr lang="en-US" b="0" i="1" smtClean="0">
                                    <a:latin typeface="Cambria Math" panose="02040503050406030204" pitchFamily="18" charset="0"/>
                                  </a:rPr>
                                  <m:t>𝑖</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1−2</m:t>
                                </m:r>
                                <m:r>
                                  <a:rPr lang="en-US" b="0" i="1" smtClean="0">
                                    <a:latin typeface="Cambria Math" panose="02040503050406030204" pitchFamily="18" charset="0"/>
                                  </a:rPr>
                                  <m:t>𝑖</m:t>
                                </m:r>
                              </m:e>
                            </m:mr>
                          </m:m>
                        </m:e>
                      </m:d>
                      <m:r>
                        <a:rPr lang="en-US" b="0" i="1" smtClean="0">
                          <a:latin typeface="Cambria Math" panose="02040503050406030204" pitchFamily="18" charset="0"/>
                        </a:rPr>
                        <m:t> </m:t>
                      </m:r>
                    </m:oMath>
                  </m:oMathPara>
                </a14:m>
                <a:endParaRPr lang="en-US" b="0" dirty="0" smtClean="0"/>
              </a:p>
              <a:p>
                <a:pPr marL="0" indent="0">
                  <a:buNone/>
                </a:pPr>
                <a:endParaRPr lang="en-US" dirty="0" smtClean="0"/>
              </a:p>
              <a:p>
                <a:r>
                  <a:rPr lang="en-US" dirty="0" smtClean="0"/>
                  <a:t>Fibonacci anyon basis:</a:t>
                </a:r>
                <a:endParaRPr lang="en-US" sz="2400" i="1" dirty="0" smtClean="0">
                  <a:solidFill>
                    <a:prstClr val="black"/>
                  </a:solidFill>
                  <a:latin typeface="Cambria Math" panose="02040503050406030204" pitchFamily="18" charset="0"/>
                </a:endParaRPr>
              </a:p>
              <a:p>
                <a:pPr marL="0" indent="0">
                  <a:buNone/>
                </a:pPr>
                <a14:m>
                  <m:oMathPara xmlns:m="http://schemas.openxmlformats.org/officeDocument/2006/math" xmlns="">
                    <m:oMathParaPr>
                      <m:jc m:val="centerGroup"/>
                    </m:oMathParaPr>
                    <m:oMath xmlns:m="http://schemas.openxmlformats.org/officeDocument/2006/math">
                      <m:sSub>
                        <m:sSubPr>
                          <m:ctrlPr>
                            <a:rPr lang="en-US" sz="2400" i="1">
                              <a:solidFill>
                                <a:prstClr val="black"/>
                              </a:solidFill>
                              <a:latin typeface="Cambria Math" panose="02040503050406030204" pitchFamily="18" charset="0"/>
                            </a:rPr>
                          </m:ctrlPr>
                        </m:sSub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𝜎</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m:t>
                          </m:r>
                          <m:d>
                            <m:dPr>
                              <m:begChr m:val="["/>
                              <m:endChr m:val="]"/>
                              <m:ctrlPr>
                                <a:rPr lang="en-US" i="1">
                                  <a:solidFill>
                                    <a:prstClr val="black"/>
                                  </a:solidFill>
                                  <a:latin typeface="Cambria Math" panose="02040503050406030204" pitchFamily="18" charset="0"/>
                                </a:rPr>
                              </m:ctrlPr>
                            </m:dPr>
                            <m:e>
                              <m:m>
                                <m:mPr>
                                  <m:mcs>
                                    <m:mc>
                                      <m:mcPr>
                                        <m:count m:val="2"/>
                                        <m:mcJc m:val="center"/>
                                      </m:mcPr>
                                    </m:mc>
                                  </m:mcs>
                                  <m:ctrlPr>
                                    <a:rPr lang="en-US" i="1">
                                      <a:solidFill>
                                        <a:prstClr val="black"/>
                                      </a:solidFill>
                                      <a:latin typeface="Cambria Math" panose="02040503050406030204" pitchFamily="18" charset="0"/>
                                    </a:rPr>
                                  </m:ctrlPr>
                                </m:mPr>
                                <m:mr>
                                  <m:e>
                                    <m:r>
                                      <m:rPr>
                                        <m:brk m:alnAt="7"/>
                                      </m:rP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𝜔</m:t>
                                    </m:r>
                                  </m:e>
                                  <m:e>
                                    <m:r>
                                      <a:rPr lang="en-US" i="1">
                                        <a:solidFill>
                                          <a:prstClr val="black"/>
                                        </a:solidFill>
                                        <a:latin typeface="Cambria Math" panose="02040503050406030204" pitchFamily="18" charset="0"/>
                                      </a:rPr>
                                      <m:t>0</m:t>
                                    </m:r>
                                  </m:e>
                                </m:mr>
                                <m:mr>
                                  <m:e>
                                    <m:r>
                                      <a:rPr lang="en-US" i="1">
                                        <a:solidFill>
                                          <a:prstClr val="black"/>
                                        </a:solidFill>
                                        <a:latin typeface="Cambria Math" panose="02040503050406030204" pitchFamily="18" charset="0"/>
                                      </a:rPr>
                                      <m:t>0</m:t>
                                    </m:r>
                                  </m:e>
                                  <m:e>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𝜔</m:t>
                                        </m:r>
                                      </m:e>
                                      <m:sup>
                                        <m:r>
                                          <a:rPr lang="en-US" i="1">
                                            <a:solidFill>
                                              <a:prstClr val="black"/>
                                            </a:solidFill>
                                            <a:latin typeface="Cambria Math" panose="02040503050406030204" pitchFamily="18" charset="0"/>
                                          </a:rPr>
                                          <m:t>3</m:t>
                                        </m:r>
                                      </m:sup>
                                    </m:sSup>
                                  </m:e>
                                </m:mr>
                              </m:m>
                            </m:e>
                          </m:d>
                          <m:r>
                            <a:rPr lang="en-US"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𝜎</m:t>
                          </m:r>
                        </m:e>
                        <m:sub>
                          <m:r>
                            <a:rPr lang="en-US" sz="2400" i="1">
                              <a:solidFill>
                                <a:prstClr val="black"/>
                              </a:solidFill>
                              <a:latin typeface="Cambria Math" panose="02040503050406030204" pitchFamily="18" charset="0"/>
                            </a:rPr>
                            <m:t>2</m:t>
                          </m:r>
                        </m:sub>
                      </m:sSub>
                      <m:r>
                        <a:rPr lang="en-US" sz="2400" i="1">
                          <a:solidFill>
                            <a:prstClr val="black"/>
                          </a:solidFill>
                          <a:latin typeface="Cambria Math" panose="02040503050406030204" pitchFamily="18" charset="0"/>
                        </a:rPr>
                        <m:t>=</m:t>
                      </m:r>
                      <m:d>
                        <m:dPr>
                          <m:begChr m:val="["/>
                          <m:endChr m:val="]"/>
                          <m:ctrlPr>
                            <a:rPr lang="en-US" sz="2400" i="1">
                              <a:solidFill>
                                <a:prstClr val="black"/>
                              </a:solidFill>
                              <a:latin typeface="Cambria Math" panose="02040503050406030204" pitchFamily="18" charset="0"/>
                            </a:rPr>
                          </m:ctrlPr>
                        </m:dPr>
                        <m:e>
                          <m:m>
                            <m:mPr>
                              <m:mcs>
                                <m:mc>
                                  <m:mcPr>
                                    <m:count m:val="2"/>
                                    <m:mcJc m:val="center"/>
                                  </m:mcPr>
                                </m:mc>
                              </m:mcs>
                              <m:ctrlPr>
                                <a:rPr lang="en-US" sz="2400" i="1">
                                  <a:solidFill>
                                    <a:prstClr val="black"/>
                                  </a:solidFill>
                                  <a:latin typeface="Cambria Math" panose="02040503050406030204" pitchFamily="18" charset="0"/>
                                </a:rPr>
                              </m:ctrlPr>
                            </m:mPr>
                            <m:mr>
                              <m:e>
                                <m:sSup>
                                  <m:sSupPr>
                                    <m:ctrlPr>
                                      <a:rPr lang="en-US" sz="2400" i="1">
                                        <a:solidFill>
                                          <a:prstClr val="black"/>
                                        </a:solidFill>
                                        <a:latin typeface="Cambria Math" panose="02040503050406030204" pitchFamily="18" charset="0"/>
                                      </a:rPr>
                                    </m:ctrlPr>
                                  </m:sSupPr>
                                  <m:e>
                                    <m:r>
                                      <a:rPr lang="en-US" sz="2400" i="1">
                                        <a:solidFill>
                                          <a:prstClr val="black"/>
                                        </a:solidFill>
                                        <a:latin typeface="Cambria Math" panose="02040503050406030204" pitchFamily="18" charset="0"/>
                                      </a:rPr>
                                      <m:t>𝜔</m:t>
                                    </m:r>
                                  </m:e>
                                  <m:sup>
                                    <m:r>
                                      <a:rPr lang="en-US" sz="2400" i="1">
                                        <a:solidFill>
                                          <a:prstClr val="black"/>
                                        </a:solidFill>
                                        <a:latin typeface="Cambria Math" panose="02040503050406030204" pitchFamily="18" charset="0"/>
                                      </a:rPr>
                                      <m:t>4</m:t>
                                    </m:r>
                                  </m:sup>
                                </m:sSup>
                                <m:r>
                                  <a:rPr lang="en-US" sz="2400" i="1">
                                    <a:solidFill>
                                      <a:prstClr val="black"/>
                                    </a:solidFill>
                                    <a:latin typeface="Cambria Math" panose="02040503050406030204" pitchFamily="18" charset="0"/>
                                  </a:rPr>
                                  <m:t>𝜏</m:t>
                                </m:r>
                              </m:e>
                              <m:e>
                                <m:r>
                                  <a:rPr lang="en-US" sz="2400" i="1">
                                    <a:solidFill>
                                      <a:prstClr val="black"/>
                                    </a:solidFill>
                                    <a:latin typeface="Cambria Math" panose="02040503050406030204" pitchFamily="18" charset="0"/>
                                  </a:rPr>
                                  <m:t>−</m:t>
                                </m:r>
                                <m:sSup>
                                  <m:sSupPr>
                                    <m:ctrlPr>
                                      <a:rPr lang="en-US" sz="2400" i="1">
                                        <a:solidFill>
                                          <a:prstClr val="black"/>
                                        </a:solidFill>
                                        <a:latin typeface="Cambria Math" panose="02040503050406030204" pitchFamily="18" charset="0"/>
                                      </a:rPr>
                                    </m:ctrlPr>
                                  </m:sSupPr>
                                  <m:e>
                                    <m:r>
                                      <a:rPr lang="en-US" sz="2400" i="1">
                                        <a:solidFill>
                                          <a:prstClr val="black"/>
                                        </a:solidFill>
                                        <a:latin typeface="Cambria Math" panose="02040503050406030204" pitchFamily="18" charset="0"/>
                                      </a:rPr>
                                      <m:t>𝜔</m:t>
                                    </m:r>
                                  </m:e>
                                  <m:sup>
                                    <m:r>
                                      <a:rPr lang="en-US" sz="2400" i="1">
                                        <a:solidFill>
                                          <a:prstClr val="black"/>
                                        </a:solidFill>
                                        <a:latin typeface="Cambria Math" panose="02040503050406030204" pitchFamily="18" charset="0"/>
                                      </a:rPr>
                                      <m:t>2</m:t>
                                    </m:r>
                                  </m:sup>
                                </m:sSup>
                                <m:rad>
                                  <m:radPr>
                                    <m:degHide m:val="on"/>
                                    <m:ctrlPr>
                                      <a:rPr lang="en-US" sz="2400" i="1">
                                        <a:solidFill>
                                          <a:prstClr val="black"/>
                                        </a:solidFill>
                                        <a:latin typeface="Cambria Math" panose="02040503050406030204" pitchFamily="18" charset="0"/>
                                      </a:rPr>
                                    </m:ctrlPr>
                                  </m:radPr>
                                  <m:deg/>
                                  <m:e>
                                    <m:r>
                                      <a:rPr lang="en-US" sz="2400" i="1">
                                        <a:solidFill>
                                          <a:prstClr val="black"/>
                                        </a:solidFill>
                                        <a:latin typeface="Cambria Math" panose="02040503050406030204" pitchFamily="18" charset="0"/>
                                      </a:rPr>
                                      <m:t>𝜏</m:t>
                                    </m:r>
                                  </m:e>
                                </m:rad>
                              </m:e>
                            </m:mr>
                            <m:mr>
                              <m:e>
                                <m:r>
                                  <a:rPr lang="en-US" sz="2400" i="1">
                                    <a:solidFill>
                                      <a:prstClr val="black"/>
                                    </a:solidFill>
                                    <a:latin typeface="Cambria Math" panose="02040503050406030204" pitchFamily="18" charset="0"/>
                                  </a:rPr>
                                  <m:t>−</m:t>
                                </m:r>
                                <m:sSup>
                                  <m:sSupPr>
                                    <m:ctrlPr>
                                      <a:rPr lang="en-US" sz="2400" i="1">
                                        <a:solidFill>
                                          <a:prstClr val="black"/>
                                        </a:solidFill>
                                        <a:latin typeface="Cambria Math" panose="02040503050406030204" pitchFamily="18" charset="0"/>
                                      </a:rPr>
                                    </m:ctrlPr>
                                  </m:sSupPr>
                                  <m:e>
                                    <m:r>
                                      <a:rPr lang="en-US" sz="2400" i="1">
                                        <a:solidFill>
                                          <a:prstClr val="black"/>
                                        </a:solidFill>
                                        <a:latin typeface="Cambria Math" panose="02040503050406030204" pitchFamily="18" charset="0"/>
                                      </a:rPr>
                                      <m:t>𝜔</m:t>
                                    </m:r>
                                  </m:e>
                                  <m:sup>
                                    <m:r>
                                      <a:rPr lang="en-US" sz="2400" i="1">
                                        <a:solidFill>
                                          <a:prstClr val="black"/>
                                        </a:solidFill>
                                        <a:latin typeface="Cambria Math" panose="02040503050406030204" pitchFamily="18" charset="0"/>
                                      </a:rPr>
                                      <m:t>2</m:t>
                                    </m:r>
                                  </m:sup>
                                </m:sSup>
                                <m:rad>
                                  <m:radPr>
                                    <m:degHide m:val="on"/>
                                    <m:ctrlPr>
                                      <a:rPr lang="en-US" sz="2400" i="1">
                                        <a:solidFill>
                                          <a:prstClr val="black"/>
                                        </a:solidFill>
                                        <a:latin typeface="Cambria Math" panose="02040503050406030204" pitchFamily="18" charset="0"/>
                                      </a:rPr>
                                    </m:ctrlPr>
                                  </m:radPr>
                                  <m:deg/>
                                  <m:e>
                                    <m:r>
                                      <a:rPr lang="en-US" sz="2400" i="1">
                                        <a:solidFill>
                                          <a:prstClr val="black"/>
                                        </a:solidFill>
                                        <a:latin typeface="Cambria Math" panose="02040503050406030204" pitchFamily="18" charset="0"/>
                                      </a:rPr>
                                      <m:t>𝜏</m:t>
                                    </m:r>
                                  </m:e>
                                </m:rad>
                              </m:e>
                              <m:e>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𝜏</m:t>
                                </m:r>
                              </m:e>
                            </m:mr>
                          </m:m>
                        </m:e>
                      </m:d>
                      <m:r>
                        <a:rPr lang="en-US" sz="2400" b="1" i="0" smtClean="0">
                          <a:solidFill>
                            <a:prstClr val="black"/>
                          </a:solidFill>
                          <a:latin typeface="Cambria Math" panose="02040503050406030204" pitchFamily="18" charset="0"/>
                        </a:rPr>
                        <m:t>,</m:t>
                      </m:r>
                    </m:oMath>
                  </m:oMathPara>
                </a14:m>
                <a:endParaRPr lang="en-US" sz="3200" b="1" dirty="0" smtClean="0"/>
              </a:p>
              <a:p>
                <a:pPr marL="0" indent="0">
                  <a:buNone/>
                </a:pPr>
                <a14:m>
                  <m:oMathPara xmlns:m="http://schemas.openxmlformats.org/officeDocument/2006/math" xmlns="">
                    <m:oMathParaPr>
                      <m:jc m:val="centerGroup"/>
                    </m:oMathParaPr>
                    <m:oMath xmlns:m="http://schemas.openxmlformats.org/officeDocument/2006/math">
                      <m:r>
                        <a:rPr lang="en-US" sz="3200" i="1" dirty="0">
                          <a:solidFill>
                            <a:prstClr val="black"/>
                          </a:solidFill>
                          <a:latin typeface="Cambria Math" panose="02040503050406030204" pitchFamily="18" charset="0"/>
                        </a:rPr>
                        <m:t>𝜔</m:t>
                      </m:r>
                      <m:r>
                        <a:rPr lang="en-US" sz="3200" i="1" dirty="0">
                          <a:solidFill>
                            <a:prstClr val="black"/>
                          </a:solidFill>
                          <a:latin typeface="Cambria Math" panose="02040503050406030204" pitchFamily="18" charset="0"/>
                        </a:rPr>
                        <m:t>=</m:t>
                      </m:r>
                      <m:sSup>
                        <m:sSupPr>
                          <m:ctrlPr>
                            <a:rPr lang="en-US" sz="3200" i="1" dirty="0">
                              <a:solidFill>
                                <a:prstClr val="black"/>
                              </a:solidFill>
                              <a:latin typeface="Cambria Math" panose="02040503050406030204" pitchFamily="18" charset="0"/>
                            </a:rPr>
                          </m:ctrlPr>
                        </m:sSupPr>
                        <m:e>
                          <m:r>
                            <a:rPr lang="en-US" sz="3200" i="1" dirty="0">
                              <a:solidFill>
                                <a:prstClr val="black"/>
                              </a:solidFill>
                              <a:latin typeface="Cambria Math" panose="02040503050406030204" pitchFamily="18" charset="0"/>
                            </a:rPr>
                            <m:t>𝑒</m:t>
                          </m:r>
                        </m:e>
                        <m:sup>
                          <m:r>
                            <a:rPr lang="en-US" sz="3200" b="0" i="1" dirty="0" smtClean="0">
                              <a:solidFill>
                                <a:prstClr val="black"/>
                              </a:solidFill>
                              <a:latin typeface="Cambria Math" panose="02040503050406030204" pitchFamily="18" charset="0"/>
                            </a:rPr>
                            <m:t>𝑖</m:t>
                          </m:r>
                          <m:r>
                            <a:rPr lang="en-US" sz="3200" b="0" i="1" dirty="0" smtClean="0">
                              <a:solidFill>
                                <a:prstClr val="black"/>
                              </a:solidFill>
                              <a:latin typeface="Cambria Math" panose="02040503050406030204" pitchFamily="18" charset="0"/>
                            </a:rPr>
                            <m:t>𝜋</m:t>
                          </m:r>
                          <m:r>
                            <a:rPr lang="en-US" sz="3200" i="1" dirty="0">
                              <a:solidFill>
                                <a:prstClr val="black"/>
                              </a:solidFill>
                              <a:latin typeface="Cambria Math" panose="02040503050406030204" pitchFamily="18" charset="0"/>
                            </a:rPr>
                            <m:t>/5</m:t>
                          </m:r>
                        </m:sup>
                      </m:sSup>
                      <m:r>
                        <a:rPr lang="en-US" sz="3200" i="1" dirty="0">
                          <a:solidFill>
                            <a:prstClr val="black"/>
                          </a:solidFill>
                          <a:latin typeface="Cambria Math" panose="02040503050406030204" pitchFamily="18" charset="0"/>
                        </a:rPr>
                        <m:t>, </m:t>
                      </m:r>
                      <m:r>
                        <a:rPr lang="en-US" sz="3200" i="1" dirty="0">
                          <a:solidFill>
                            <a:prstClr val="black"/>
                          </a:solidFill>
                          <a:latin typeface="Cambria Math" panose="02040503050406030204" pitchFamily="18" charset="0"/>
                        </a:rPr>
                        <m:t>𝜏</m:t>
                      </m:r>
                      <m:r>
                        <a:rPr lang="en-US" sz="3200" i="1" dirty="0">
                          <a:solidFill>
                            <a:prstClr val="black"/>
                          </a:solidFill>
                          <a:latin typeface="Cambria Math" panose="02040503050406030204" pitchFamily="18" charset="0"/>
                        </a:rPr>
                        <m:t>=</m:t>
                      </m:r>
                      <m:f>
                        <m:fPr>
                          <m:ctrlPr>
                            <a:rPr lang="en-US" sz="3200" i="1" dirty="0">
                              <a:solidFill>
                                <a:prstClr val="black"/>
                              </a:solidFill>
                              <a:latin typeface="Cambria Math" panose="02040503050406030204" pitchFamily="18" charset="0"/>
                            </a:rPr>
                          </m:ctrlPr>
                        </m:fPr>
                        <m:num>
                          <m:rad>
                            <m:radPr>
                              <m:degHide m:val="on"/>
                              <m:ctrlPr>
                                <a:rPr lang="en-US" sz="3200" i="1" dirty="0">
                                  <a:solidFill>
                                    <a:prstClr val="black"/>
                                  </a:solidFill>
                                  <a:latin typeface="Cambria Math" panose="02040503050406030204" pitchFamily="18" charset="0"/>
                                </a:rPr>
                              </m:ctrlPr>
                            </m:radPr>
                            <m:deg/>
                            <m:e>
                              <m:r>
                                <a:rPr lang="en-US" sz="3200" i="1" dirty="0">
                                  <a:solidFill>
                                    <a:prstClr val="black"/>
                                  </a:solidFill>
                                  <a:latin typeface="Cambria Math" panose="02040503050406030204" pitchFamily="18" charset="0"/>
                                </a:rPr>
                                <m:t>5</m:t>
                              </m:r>
                            </m:e>
                          </m:rad>
                          <m:r>
                            <a:rPr lang="en-US" sz="3200" i="1" dirty="0">
                              <a:solidFill>
                                <a:prstClr val="black"/>
                              </a:solidFill>
                              <a:latin typeface="Cambria Math" panose="02040503050406030204" pitchFamily="18" charset="0"/>
                            </a:rPr>
                            <m:t> −1</m:t>
                          </m:r>
                        </m:num>
                        <m:den>
                          <m:r>
                            <a:rPr lang="en-US" sz="3200" i="1" dirty="0">
                              <a:solidFill>
                                <a:prstClr val="black"/>
                              </a:solidFill>
                              <a:latin typeface="Cambria Math" panose="02040503050406030204" pitchFamily="18" charset="0"/>
                            </a:rPr>
                            <m:t>2</m:t>
                          </m:r>
                        </m:den>
                      </m:f>
                    </m:oMath>
                  </m:oMathPara>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609599" y="1042416"/>
                <a:ext cx="8097713" cy="5596440"/>
              </a:xfrm>
              <a:blipFill rotWithShape="0">
                <a:blip r:embed="rId3"/>
                <a:stretch>
                  <a:fillRect l="-1355" t="-2397"/>
                </a:stretch>
              </a:blipFill>
            </p:spPr>
            <p:txBody>
              <a:bodyPr/>
              <a:lstStyle/>
              <a:p>
                <a:r>
                  <a:rPr lang="en-US">
                    <a:noFill/>
                  </a:rPr>
                  <a:t> </a:t>
                </a:r>
              </a:p>
            </p:txBody>
          </p:sp>
        </mc:Fallback>
      </mc:AlternateContent>
      <p:sp>
        <p:nvSpPr>
          <p:cNvPr id="3" name="Title 2"/>
          <p:cNvSpPr>
            <a:spLocks noGrp="1"/>
          </p:cNvSpPr>
          <p:nvPr>
            <p:ph type="title"/>
          </p:nvPr>
        </p:nvSpPr>
        <p:spPr>
          <a:xfrm>
            <a:off x="838200" y="-29727"/>
            <a:ext cx="10515600" cy="1325563"/>
          </a:xfrm>
        </p:spPr>
        <p:txBody>
          <a:bodyPr/>
          <a:lstStyle/>
          <a:p>
            <a:pPr algn="ctr"/>
            <a:r>
              <a:rPr lang="en-US" dirty="0" smtClean="0"/>
              <a:t>Instruction Sets: Universal Single-</a:t>
            </a:r>
            <a:r>
              <a:rPr lang="en-US" dirty="0" err="1" smtClean="0"/>
              <a:t>qubit</a:t>
            </a:r>
            <a:r>
              <a:rPr lang="en-US" dirty="0" smtClean="0"/>
              <a:t> Bases</a:t>
            </a:r>
            <a:endParaRPr lang="en-US" dirty="0"/>
          </a:p>
        </p:txBody>
      </p:sp>
      <p:grpSp>
        <p:nvGrpSpPr>
          <p:cNvPr id="6" name="Group 5"/>
          <p:cNvGrpSpPr/>
          <p:nvPr/>
        </p:nvGrpSpPr>
        <p:grpSpPr>
          <a:xfrm rot="1203417">
            <a:off x="9310578" y="3916030"/>
            <a:ext cx="2168237" cy="2424545"/>
            <a:chOff x="5552382" y="1510434"/>
            <a:chExt cx="2168237" cy="2424545"/>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2382" y="1510434"/>
              <a:ext cx="2168237" cy="2424545"/>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6096012" y="2478197"/>
                  <a:ext cx="251159" cy="307777"/>
                </a:xfrm>
                <a:prstGeom prst="rect">
                  <a:avLst/>
                </a:prstGeom>
                <a:solidFill>
                  <a:schemeClr val="bg1"/>
                </a:solidFill>
                <a:ln>
                  <a:solidFill>
                    <a:schemeClr val="tx1"/>
                  </a:solidFill>
                </a:ln>
                <a:scene3d>
                  <a:camera prst="orthographicFront">
                    <a:rot lat="0" lon="0" rev="19199999"/>
                  </a:camera>
                  <a:lightRig rig="threePt" dir="t"/>
                </a:scene3d>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r>
                          <a:rPr lang="en-US" sz="2000" i="1">
                            <a:solidFill>
                              <a:prstClr val="black"/>
                            </a:solidFill>
                            <a:latin typeface="Cambria Math" panose="02040503050406030204" pitchFamily="18" charset="0"/>
                          </a:rPr>
                          <m:t>𝐻</m:t>
                        </m:r>
                      </m:oMath>
                    </m:oMathPara>
                  </a14:m>
                  <a:endParaRPr lang="en-US" sz="2000" dirty="0">
                    <a:solidFill>
                      <a:prstClr val="black"/>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096012" y="2478197"/>
                  <a:ext cx="251159" cy="307777"/>
                </a:xfrm>
                <a:prstGeom prst="rect">
                  <a:avLst/>
                </a:prstGeom>
                <a:blipFill rotWithShape="0">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635122" y="2674561"/>
                  <a:ext cx="226151" cy="307777"/>
                </a:xfrm>
                <a:prstGeom prst="rect">
                  <a:avLst/>
                </a:prstGeom>
                <a:solidFill>
                  <a:schemeClr val="bg1"/>
                </a:solidFill>
                <a:ln>
                  <a:solidFill>
                    <a:schemeClr val="tx1"/>
                  </a:solidFill>
                </a:ln>
                <a:scene3d>
                  <a:camera prst="orthographicFront">
                    <a:rot lat="0" lon="0" rev="2100000"/>
                  </a:camera>
                  <a:lightRig rig="threePt" dir="t"/>
                </a:scene3d>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r>
                          <a:rPr lang="en-US" sz="2000" i="1">
                            <a:solidFill>
                              <a:prstClr val="black"/>
                            </a:solidFill>
                            <a:latin typeface="Cambria Math" panose="02040503050406030204" pitchFamily="18" charset="0"/>
                          </a:rPr>
                          <m:t>𝑉</m:t>
                        </m:r>
                      </m:oMath>
                    </m:oMathPara>
                  </a14:m>
                  <a:endParaRPr lang="en-US" sz="2000" dirty="0">
                    <a:solidFill>
                      <a:prstClr val="black"/>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635122" y="2674561"/>
                  <a:ext cx="226151" cy="307777"/>
                </a:xfrm>
                <a:prstGeom prst="rect">
                  <a:avLst/>
                </a:prstGeom>
                <a:blipFill rotWithShape="0">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692421" y="3305373"/>
                  <a:ext cx="229101" cy="307777"/>
                </a:xfrm>
                <a:prstGeom prst="rect">
                  <a:avLst/>
                </a:prstGeom>
                <a:solidFill>
                  <a:schemeClr val="bg1"/>
                </a:solidFill>
                <a:ln>
                  <a:solidFill>
                    <a:schemeClr val="tx1"/>
                  </a:solidFill>
                </a:ln>
                <a:scene3d>
                  <a:camera prst="orthographicFront">
                    <a:rot lat="0" lon="0" rev="20699999"/>
                  </a:camera>
                  <a:lightRig rig="threePt" dir="t"/>
                </a:scene3d>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r>
                          <a:rPr lang="en-US" sz="2000" i="1">
                            <a:solidFill>
                              <a:prstClr val="black"/>
                            </a:solidFill>
                            <a:latin typeface="Cambria Math" panose="02040503050406030204" pitchFamily="18" charset="0"/>
                          </a:rPr>
                          <m:t>𝑋</m:t>
                        </m:r>
                      </m:oMath>
                    </m:oMathPara>
                  </a14:m>
                  <a:endParaRPr lang="en-US" sz="2000" dirty="0">
                    <a:solidFill>
                      <a:prstClr val="black"/>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692421" y="3305373"/>
                  <a:ext cx="229101" cy="307777"/>
                </a:xfrm>
                <a:prstGeom prst="rect">
                  <a:avLst/>
                </a:prstGeom>
                <a:blipFill rotWithShape="0">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095713" y="3151484"/>
                  <a:ext cx="216278" cy="307777"/>
                </a:xfrm>
                <a:prstGeom prst="rect">
                  <a:avLst/>
                </a:prstGeom>
                <a:solidFill>
                  <a:schemeClr val="bg1"/>
                </a:solidFill>
                <a:ln>
                  <a:solidFill>
                    <a:schemeClr val="tx1"/>
                  </a:solidFill>
                </a:ln>
                <a:scene3d>
                  <a:camera prst="orthographicFront">
                    <a:rot lat="0" lon="0" rev="21299999"/>
                  </a:camera>
                  <a:lightRig rig="threePt" dir="t"/>
                </a:scene3d>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r>
                          <a:rPr lang="en-US" sz="2000" i="1">
                            <a:solidFill>
                              <a:prstClr val="black"/>
                            </a:solidFill>
                            <a:latin typeface="Cambria Math" panose="02040503050406030204" pitchFamily="18" charset="0"/>
                          </a:rPr>
                          <m:t>𝑍</m:t>
                        </m:r>
                      </m:oMath>
                    </m:oMathPara>
                  </a14:m>
                  <a:endParaRPr lang="en-US" sz="2000" dirty="0">
                    <a:solidFill>
                      <a:prstClr val="black"/>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095713" y="3151484"/>
                  <a:ext cx="216278" cy="307777"/>
                </a:xfrm>
                <a:prstGeom prst="rect">
                  <a:avLst/>
                </a:prstGeom>
                <a:blipFill rotWithShape="0">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102832" y="2803400"/>
                  <a:ext cx="198965" cy="307777"/>
                </a:xfrm>
                <a:prstGeom prst="rect">
                  <a:avLst/>
                </a:prstGeom>
                <a:solidFill>
                  <a:schemeClr val="bg1"/>
                </a:solidFill>
                <a:ln>
                  <a:solidFill>
                    <a:schemeClr val="tx1"/>
                  </a:solidFill>
                </a:ln>
                <a:scene3d>
                  <a:camera prst="orthographicFront">
                    <a:rot lat="0" lon="0" rev="600000"/>
                  </a:camera>
                  <a:lightRig rig="threePt" dir="t"/>
                </a:scene3d>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r>
                          <a:rPr lang="en-US" sz="2000" i="1">
                            <a:solidFill>
                              <a:prstClr val="black"/>
                            </a:solidFill>
                            <a:latin typeface="Cambria Math" panose="02040503050406030204" pitchFamily="18" charset="0"/>
                          </a:rPr>
                          <m:t>𝑆</m:t>
                        </m:r>
                      </m:oMath>
                    </m:oMathPara>
                  </a14:m>
                  <a:endParaRPr lang="en-US" sz="2000" dirty="0">
                    <a:solidFill>
                      <a:prstClr val="black"/>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7102832" y="2803400"/>
                  <a:ext cx="198965" cy="307777"/>
                </a:xfrm>
                <a:prstGeom prst="rect">
                  <a:avLst/>
                </a:prstGeom>
                <a:blipFill rotWithShape="0">
                  <a:blip r:embed="rId9"/>
                  <a:stretch>
                    <a:fillRect/>
                  </a:stretch>
                </a:blipFill>
                <a:ln>
                  <a:solidFill>
                    <a:schemeClr val="tx1"/>
                  </a:solidFill>
                </a:ln>
              </p:spPr>
              <p:txBody>
                <a:bodyPr/>
                <a:lstStyle/>
                <a:p>
                  <a:r>
                    <a:rPr lang="en-US">
                      <a:noFill/>
                    </a:rPr>
                    <a:t> </a:t>
                  </a:r>
                </a:p>
              </p:txBody>
            </p:sp>
          </mc:Fallback>
        </mc:AlternateContent>
      </p:grpSp>
      <p:grpSp>
        <p:nvGrpSpPr>
          <p:cNvPr id="13" name="Group 12"/>
          <p:cNvGrpSpPr/>
          <p:nvPr/>
        </p:nvGrpSpPr>
        <p:grpSpPr>
          <a:xfrm rot="20555886">
            <a:off x="7594602" y="1387729"/>
            <a:ext cx="2168237" cy="2424545"/>
            <a:chOff x="5552382" y="1510434"/>
            <a:chExt cx="2168237" cy="2424545"/>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2382" y="1510434"/>
              <a:ext cx="2168237" cy="2424545"/>
            </a:xfrm>
            <a:prstGeom prst="rect">
              <a:avLst/>
            </a:prstGeom>
          </p:spPr>
        </p:pic>
        <mc:AlternateContent xmlns:mc="http://schemas.openxmlformats.org/markup-compatibility/2006" xmlns:a14="http://schemas.microsoft.com/office/drawing/2010/main">
          <mc:Choice Requires="a14">
            <p:sp>
              <p:nvSpPr>
                <p:cNvPr id="15" name="TextBox 14"/>
                <p:cNvSpPr txBox="1"/>
                <p:nvPr/>
              </p:nvSpPr>
              <p:spPr>
                <a:xfrm>
                  <a:off x="6096011" y="2478197"/>
                  <a:ext cx="251159" cy="307777"/>
                </a:xfrm>
                <a:prstGeom prst="rect">
                  <a:avLst/>
                </a:prstGeom>
                <a:solidFill>
                  <a:schemeClr val="bg1"/>
                </a:solidFill>
                <a:ln>
                  <a:solidFill>
                    <a:schemeClr val="tx1"/>
                  </a:solidFill>
                </a:ln>
                <a:scene3d>
                  <a:camera prst="orthographicFront">
                    <a:rot lat="0" lon="0" rev="19199999"/>
                  </a:camera>
                  <a:lightRig rig="threePt" dir="t"/>
                </a:scene3d>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r>
                          <a:rPr lang="en-US" sz="2000" i="1">
                            <a:solidFill>
                              <a:prstClr val="black"/>
                            </a:solidFill>
                            <a:latin typeface="Cambria Math" panose="02040503050406030204" pitchFamily="18" charset="0"/>
                          </a:rPr>
                          <m:t>𝐻</m:t>
                        </m:r>
                      </m:oMath>
                    </m:oMathPara>
                  </a14:m>
                  <a:endParaRPr lang="en-US" sz="2000" dirty="0">
                    <a:solidFill>
                      <a:prstClr val="black"/>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096011" y="2478197"/>
                  <a:ext cx="251159" cy="307777"/>
                </a:xfrm>
                <a:prstGeom prst="rect">
                  <a:avLst/>
                </a:prstGeom>
                <a:blipFill rotWithShape="0">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634864" y="2674561"/>
                  <a:ext cx="215635" cy="307777"/>
                </a:xfrm>
                <a:prstGeom prst="rect">
                  <a:avLst/>
                </a:prstGeom>
                <a:solidFill>
                  <a:schemeClr val="bg1"/>
                </a:solidFill>
                <a:ln>
                  <a:solidFill>
                    <a:schemeClr val="tx1"/>
                  </a:solidFill>
                </a:ln>
                <a:scene3d>
                  <a:camera prst="orthographicFront">
                    <a:rot lat="0" lon="0" rev="2100000"/>
                  </a:camera>
                  <a:lightRig rig="threePt" dir="t"/>
                </a:scene3d>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r>
                          <a:rPr lang="en-US" sz="2000" i="1">
                            <a:solidFill>
                              <a:prstClr val="black"/>
                            </a:solidFill>
                            <a:latin typeface="Cambria Math" panose="02040503050406030204" pitchFamily="18" charset="0"/>
                          </a:rPr>
                          <m:t>𝑇</m:t>
                        </m:r>
                      </m:oMath>
                    </m:oMathPara>
                  </a14:m>
                  <a:endParaRPr lang="en-US" sz="2000" dirty="0">
                    <a:solidFill>
                      <a:prstClr val="black"/>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634864" y="2674561"/>
                  <a:ext cx="215635" cy="307777"/>
                </a:xfrm>
                <a:prstGeom prst="rect">
                  <a:avLst/>
                </a:prstGeom>
                <a:blipFill rotWithShape="0">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692420" y="3305371"/>
                  <a:ext cx="229101" cy="307777"/>
                </a:xfrm>
                <a:prstGeom prst="rect">
                  <a:avLst/>
                </a:prstGeom>
                <a:solidFill>
                  <a:schemeClr val="bg1"/>
                </a:solidFill>
                <a:ln>
                  <a:solidFill>
                    <a:schemeClr val="tx1"/>
                  </a:solidFill>
                </a:ln>
                <a:scene3d>
                  <a:camera prst="orthographicFront">
                    <a:rot lat="0" lon="0" rev="20699999"/>
                  </a:camera>
                  <a:lightRig rig="threePt" dir="t"/>
                </a:scene3d>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r>
                          <a:rPr lang="en-US" sz="2000" i="1">
                            <a:solidFill>
                              <a:prstClr val="black"/>
                            </a:solidFill>
                            <a:latin typeface="Cambria Math" panose="02040503050406030204" pitchFamily="18" charset="0"/>
                          </a:rPr>
                          <m:t>𝑋</m:t>
                        </m:r>
                      </m:oMath>
                    </m:oMathPara>
                  </a14:m>
                  <a:endParaRPr lang="en-US" sz="2000" dirty="0">
                    <a:solidFill>
                      <a:prstClr val="black"/>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6692420" y="3305371"/>
                  <a:ext cx="229101" cy="307777"/>
                </a:xfrm>
                <a:prstGeom prst="rect">
                  <a:avLst/>
                </a:prstGeom>
                <a:blipFill rotWithShape="0">
                  <a:blip r:embed="rId1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095712" y="3151483"/>
                  <a:ext cx="216278" cy="307777"/>
                </a:xfrm>
                <a:prstGeom prst="rect">
                  <a:avLst/>
                </a:prstGeom>
                <a:solidFill>
                  <a:schemeClr val="bg1"/>
                </a:solidFill>
                <a:ln>
                  <a:solidFill>
                    <a:schemeClr val="tx1"/>
                  </a:solidFill>
                </a:ln>
                <a:scene3d>
                  <a:camera prst="orthographicFront">
                    <a:rot lat="0" lon="0" rev="21299999"/>
                  </a:camera>
                  <a:lightRig rig="threePt" dir="t"/>
                </a:scene3d>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r>
                          <a:rPr lang="en-US" sz="2000" i="1">
                            <a:solidFill>
                              <a:prstClr val="black"/>
                            </a:solidFill>
                            <a:latin typeface="Cambria Math" panose="02040503050406030204" pitchFamily="18" charset="0"/>
                          </a:rPr>
                          <m:t>𝑍</m:t>
                        </m:r>
                      </m:oMath>
                    </m:oMathPara>
                  </a14:m>
                  <a:endParaRPr lang="en-US" sz="2000" dirty="0">
                    <a:solidFill>
                      <a:prstClr val="black"/>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095712" y="3151483"/>
                  <a:ext cx="216278" cy="307777"/>
                </a:xfrm>
                <a:prstGeom prst="rect">
                  <a:avLst/>
                </a:prstGeom>
                <a:blipFill rotWithShape="0">
                  <a:blip r:embed="rId1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102832" y="2803401"/>
                  <a:ext cx="198965" cy="307777"/>
                </a:xfrm>
                <a:prstGeom prst="rect">
                  <a:avLst/>
                </a:prstGeom>
                <a:solidFill>
                  <a:schemeClr val="bg1"/>
                </a:solidFill>
                <a:ln>
                  <a:solidFill>
                    <a:schemeClr val="tx1"/>
                  </a:solidFill>
                </a:ln>
                <a:scene3d>
                  <a:camera prst="orthographicFront">
                    <a:rot lat="0" lon="0" rev="600000"/>
                  </a:camera>
                  <a:lightRig rig="threePt" dir="t"/>
                </a:scene3d>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r>
                          <a:rPr lang="en-US" sz="2000" i="1">
                            <a:solidFill>
                              <a:prstClr val="black"/>
                            </a:solidFill>
                            <a:latin typeface="Cambria Math" panose="02040503050406030204" pitchFamily="18" charset="0"/>
                          </a:rPr>
                          <m:t>𝑆</m:t>
                        </m:r>
                      </m:oMath>
                    </m:oMathPara>
                  </a14:m>
                  <a:endParaRPr lang="en-US" sz="2000" dirty="0">
                    <a:solidFill>
                      <a:prstClr val="black"/>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7102832" y="2803401"/>
                  <a:ext cx="198965" cy="307777"/>
                </a:xfrm>
                <a:prstGeom prst="rect">
                  <a:avLst/>
                </a:prstGeom>
                <a:blipFill rotWithShape="0">
                  <a:blip r:embed="rId14"/>
                  <a:stretch>
                    <a:fillRect/>
                  </a:stretch>
                </a:blipFill>
                <a:ln>
                  <a:solidFill>
                    <a:schemeClr val="tx1"/>
                  </a:solidFill>
                </a:ln>
              </p:spPr>
              <p:txBody>
                <a:bodyPr/>
                <a:lstStyle/>
                <a:p>
                  <a:r>
                    <a:rPr lang="en-US">
                      <a:noFill/>
                    </a:rPr>
                    <a:t> </a:t>
                  </a:r>
                </a:p>
              </p:txBody>
            </p:sp>
          </mc:Fallback>
        </mc:AlternateContent>
      </p:grpSp>
      <p:sp>
        <p:nvSpPr>
          <p:cNvPr id="4" name="Footer Placeholder 3"/>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382134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idx="4294967295"/>
          </p:nvPr>
        </p:nvSpPr>
        <p:spPr>
          <a:xfrm>
            <a:off x="1980049" y="8741"/>
            <a:ext cx="8229024" cy="1144921"/>
          </a:xfrm>
          <a:ln/>
        </p:spPr>
        <p:txBody>
          <a:bodyPr vert="horz" wrap="square" lIns="0" tIns="30176" rIns="0" bIns="0" numCol="1" anchor="ctr" anchorCtr="0" compatLnSpc="1">
            <a:prstTxWarp prst="textNoShape">
              <a:avLst/>
            </a:prstTxWarp>
          </a:bodyPr>
          <a:lstStyle/>
          <a:p>
            <a:pP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CA" altLang="en-US" sz="4400" dirty="0" smtClean="0">
                <a:latin typeface="Calibri Light" panose="020F0302020204030204" pitchFamily="34" charset="0"/>
              </a:rPr>
              <a:t>Single-</a:t>
            </a:r>
            <a:r>
              <a:rPr lang="en-CA" altLang="en-US" sz="4400" dirty="0" err="1" smtClean="0">
                <a:latin typeface="Calibri Light" panose="020F0302020204030204" pitchFamily="34" charset="0"/>
              </a:rPr>
              <a:t>qubit</a:t>
            </a:r>
            <a:r>
              <a:rPr lang="en-CA" altLang="en-US" sz="4400" dirty="0" smtClean="0">
                <a:latin typeface="Calibri Light" panose="020F0302020204030204" pitchFamily="34" charset="0"/>
              </a:rPr>
              <a:t> unitary </a:t>
            </a:r>
            <a:r>
              <a:rPr lang="en-CA" altLang="en-US" sz="4400" dirty="0">
                <a:latin typeface="Calibri Light" panose="020F0302020204030204" pitchFamily="34" charset="0"/>
              </a:rPr>
              <a:t>approximation</a:t>
            </a:r>
          </a:p>
        </p:txBody>
      </p:sp>
      <mc:AlternateContent xmlns:mc="http://schemas.openxmlformats.org/markup-compatibility/2006" xmlns:a14="http://schemas.microsoft.com/office/drawing/2010/main">
        <mc:Choice Requires="a14">
          <p:sp>
            <p:nvSpPr>
              <p:cNvPr id="13314" name="Rectangle 2"/>
              <p:cNvSpPr>
                <a:spLocks noGrp="1" noChangeArrowheads="1"/>
              </p:cNvSpPr>
              <p:nvPr>
                <p:ph type="body" idx="4294967295"/>
              </p:nvPr>
            </p:nvSpPr>
            <p:spPr>
              <a:xfrm>
                <a:off x="1980048" y="958288"/>
                <a:ext cx="9054535" cy="4882968"/>
              </a:xfrm>
              <a:ln/>
            </p:spPr>
            <p:txBody>
              <a:bodyPr/>
              <a:lstStyle/>
              <a:p>
                <a:pPr marL="391729" indent="-293797">
                  <a:buSzPct val="45000"/>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Lst>
                </a:pPr>
                <a:r>
                  <a:rPr lang="en-CA" altLang="en-US" b="1" dirty="0" smtClean="0">
                    <a:latin typeface="Calibri" panose="020F0502020204030204" pitchFamily="34" charset="0"/>
                  </a:rPr>
                  <a:t>Input</a:t>
                </a:r>
              </a:p>
              <a:p>
                <a:pPr marL="783458" lvl="1" indent="-293797">
                  <a:buSzPct val="45000"/>
                  <a:buFont typeface="StarSymbol" charset="0"/>
                  <a:buChar cha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Lst>
                </a:pPr>
                <a14:m>
                  <m:oMath xmlns:m="http://schemas.openxmlformats.org/officeDocument/2006/math" xmlns="">
                    <m:r>
                      <a:rPr lang="en-CA" altLang="en-US" sz="2800" i="1" dirty="0" smtClean="0">
                        <a:latin typeface="Cambria Math" panose="02040503050406030204" pitchFamily="18" charset="0"/>
                      </a:rPr>
                      <m:t>𝑈</m:t>
                    </m:r>
                  </m:oMath>
                </a14:m>
                <a:r>
                  <a:rPr lang="en-CA" altLang="en-US" sz="2800" i="1" dirty="0">
                    <a:latin typeface="Calibri" panose="020F0502020204030204" pitchFamily="34" charset="0"/>
                  </a:rPr>
                  <a:t>: </a:t>
                </a:r>
                <a:r>
                  <a:rPr lang="en-CA" altLang="en-US" sz="2800" dirty="0">
                    <a:latin typeface="Calibri" panose="020F0502020204030204" pitchFamily="34" charset="0"/>
                  </a:rPr>
                  <a:t>2x2 unitary </a:t>
                </a:r>
                <a:r>
                  <a:rPr lang="en-CA" altLang="en-US" sz="2800" dirty="0" smtClean="0">
                    <a:latin typeface="Calibri" panose="020F0502020204030204" pitchFamily="34" charset="0"/>
                  </a:rPr>
                  <a:t>matrix (assume a </a:t>
                </a:r>
                <a:r>
                  <a:rPr lang="en-CA" altLang="en-US" sz="2800" i="1" dirty="0" smtClean="0">
                    <a:latin typeface="Calibri" panose="020F0502020204030204" pitchFamily="34" charset="0"/>
                  </a:rPr>
                  <a:t>z</a:t>
                </a:r>
                <a:r>
                  <a:rPr lang="en-CA" altLang="en-US" sz="2800" dirty="0" smtClean="0">
                    <a:latin typeface="Calibri" panose="020F0502020204030204" pitchFamily="34" charset="0"/>
                  </a:rPr>
                  <a:t>-rotation by angle </a:t>
                </a:r>
                <a14:m>
                  <m:oMath xmlns:m="http://schemas.openxmlformats.org/officeDocument/2006/math" xmlns="">
                    <m:r>
                      <a:rPr lang="en-US" altLang="en-US" sz="2800" b="0" i="1" smtClean="0">
                        <a:latin typeface="Cambria Math" panose="02040503050406030204" pitchFamily="18" charset="0"/>
                      </a:rPr>
                      <m:t>𝜃</m:t>
                    </m:r>
                  </m:oMath>
                </a14:m>
                <a:r>
                  <a:rPr lang="en-CA" altLang="en-US" sz="2800" dirty="0" smtClean="0">
                    <a:latin typeface="Calibri" panose="020F0502020204030204" pitchFamily="34" charset="0"/>
                  </a:rPr>
                  <a:t>)</a:t>
                </a:r>
              </a:p>
              <a:p>
                <a:pPr marL="489661" lvl="1" indent="0" algn="ctr">
                  <a:buSzPct val="45000"/>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Lst>
                </a:pPr>
                <a14:m>
                  <m:oMath xmlns:m="http://schemas.openxmlformats.org/officeDocument/2006/math" xmlns="">
                    <m:r>
                      <a:rPr lang="en-US" altLang="en-US" sz="2800" b="0" i="1" smtClean="0">
                        <a:latin typeface="Cambria Math" panose="02040503050406030204" pitchFamily="18" charset="0"/>
                      </a:rPr>
                      <m:t>𝑈</m:t>
                    </m:r>
                    <m:r>
                      <a:rPr lang="en-US" altLang="en-US" sz="2800" b="0" i="1" smtClean="0">
                        <a:latin typeface="Cambria Math" panose="02040503050406030204" pitchFamily="18" charset="0"/>
                      </a:rPr>
                      <m:t>= </m:t>
                    </m:r>
                    <m:d>
                      <m:dPr>
                        <m:begChr m:val="["/>
                        <m:endChr m:val="]"/>
                        <m:ctrlPr>
                          <a:rPr lang="en-US" altLang="en-US" sz="2800" b="0" i="1" smtClean="0">
                            <a:latin typeface="Cambria Math" panose="02040503050406030204" pitchFamily="18" charset="0"/>
                          </a:rPr>
                        </m:ctrlPr>
                      </m:dPr>
                      <m:e>
                        <m:m>
                          <m:mPr>
                            <m:mcs>
                              <m:mc>
                                <m:mcPr>
                                  <m:count m:val="2"/>
                                  <m:mcJc m:val="center"/>
                                </m:mcPr>
                              </m:mc>
                            </m:mcs>
                            <m:ctrlPr>
                              <a:rPr lang="en-US" altLang="en-US" sz="2800" b="0" i="1" smtClean="0">
                                <a:latin typeface="Cambria Math" panose="02040503050406030204" pitchFamily="18" charset="0"/>
                              </a:rPr>
                            </m:ctrlPr>
                          </m:mPr>
                          <m:mr>
                            <m:e>
                              <m:r>
                                <m:rPr>
                                  <m:brk m:alnAt="7"/>
                                </m:rPr>
                                <a:rPr lang="en-US" altLang="en-US" sz="2800" b="0" i="1" smtClean="0">
                                  <a:latin typeface="Cambria Math" panose="02040503050406030204" pitchFamily="18" charset="0"/>
                                </a:rPr>
                                <m:t>1</m:t>
                              </m:r>
                            </m:e>
                            <m:e>
                              <m:r>
                                <a:rPr lang="en-US" altLang="en-US" sz="2800" b="0" i="1" smtClean="0">
                                  <a:latin typeface="Cambria Math" panose="02040503050406030204" pitchFamily="18" charset="0"/>
                                </a:rPr>
                                <m:t>0</m:t>
                              </m:r>
                            </m:e>
                          </m:mr>
                          <m:mr>
                            <m:e>
                              <m:r>
                                <a:rPr lang="en-US" altLang="en-US" sz="2800" b="0" i="1" smtClean="0">
                                  <a:latin typeface="Cambria Math" panose="02040503050406030204" pitchFamily="18" charset="0"/>
                                </a:rPr>
                                <m:t>0</m:t>
                              </m:r>
                            </m:e>
                            <m:e>
                              <m:sSup>
                                <m:sSupPr>
                                  <m:ctrlPr>
                                    <a:rPr lang="en-US" altLang="en-US" sz="2800" b="0" i="1" smtClean="0">
                                      <a:latin typeface="Cambria Math" panose="02040503050406030204" pitchFamily="18" charset="0"/>
                                    </a:rPr>
                                  </m:ctrlPr>
                                </m:sSupPr>
                                <m:e>
                                  <m:r>
                                    <a:rPr lang="en-US" altLang="en-US" sz="2800" b="0" i="1" smtClean="0">
                                      <a:latin typeface="Cambria Math" panose="02040503050406030204" pitchFamily="18" charset="0"/>
                                    </a:rPr>
                                    <m:t>𝑒</m:t>
                                  </m:r>
                                </m:e>
                                <m:sup>
                                  <m:r>
                                    <a:rPr lang="en-US" altLang="en-US" sz="2800" b="0" i="1" smtClean="0">
                                      <a:latin typeface="Cambria Math" panose="02040503050406030204" pitchFamily="18" charset="0"/>
                                    </a:rPr>
                                    <m:t>𝑖</m:t>
                                  </m:r>
                                  <m:r>
                                    <a:rPr lang="en-US" altLang="en-US" sz="2800" b="0" i="1" smtClean="0">
                                      <a:latin typeface="Cambria Math" panose="02040503050406030204" pitchFamily="18" charset="0"/>
                                    </a:rPr>
                                    <m:t>𝜃</m:t>
                                  </m:r>
                                </m:sup>
                              </m:sSup>
                            </m:e>
                          </m:mr>
                        </m:m>
                      </m:e>
                    </m:d>
                  </m:oMath>
                </a14:m>
                <a:r>
                  <a:rPr lang="en-CA" altLang="en-US" sz="2800" dirty="0" smtClean="0">
                    <a:latin typeface="Calibri" panose="020F0502020204030204" pitchFamily="34" charset="0"/>
                  </a:rPr>
                  <a:t> </a:t>
                </a:r>
              </a:p>
              <a:p>
                <a:pPr marL="783458" lvl="1" indent="-293797">
                  <a:buSzPct val="45000"/>
                  <a:buFont typeface="StarSymbol" charset="0"/>
                  <a:buChar cha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Lst>
                </a:pPr>
                <a14:m>
                  <m:oMath xmlns:m="http://schemas.openxmlformats.org/officeDocument/2006/math" xmlns="">
                    <m:r>
                      <a:rPr lang="en-US" altLang="en-US" sz="2800" b="0" i="1" smtClean="0">
                        <a:latin typeface="Cambria Math" panose="02040503050406030204" pitchFamily="18" charset="0"/>
                      </a:rPr>
                      <m:t>𝜖</m:t>
                    </m:r>
                  </m:oMath>
                </a14:m>
                <a:r>
                  <a:rPr lang="en-CA" altLang="en-US" sz="2800" dirty="0" smtClean="0">
                    <a:latin typeface="Calibri" panose="020F0502020204030204" pitchFamily="34" charset="0"/>
                  </a:rPr>
                  <a:t>: approximation error</a:t>
                </a:r>
                <a:endParaRPr lang="en-CA" altLang="en-US" sz="2800" dirty="0">
                  <a:latin typeface="Calibri" panose="020F0502020204030204" pitchFamily="34" charset="0"/>
                </a:endParaRPr>
              </a:p>
              <a:p>
                <a:pPr marL="783458" lvl="1" indent="-293797">
                  <a:buSzPct val="45000"/>
                  <a:buFont typeface="StarSymbol" charset="0"/>
                  <a:buChar cha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Lst>
                </a:pPr>
                <a:endParaRPr lang="en-CA" altLang="en-US" sz="2177" dirty="0">
                  <a:latin typeface="Calibri" panose="020F0502020204030204" pitchFamily="34" charset="0"/>
                </a:endParaRPr>
              </a:p>
              <a:p>
                <a:pPr marL="391729" indent="-293797">
                  <a:buSzPct val="45000"/>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Lst>
                </a:pPr>
                <a:r>
                  <a:rPr lang="en-CA" altLang="en-US" b="1" dirty="0" smtClean="0">
                    <a:latin typeface="Calibri" panose="020F0502020204030204" pitchFamily="34" charset="0"/>
                  </a:rPr>
                  <a:t>Output</a:t>
                </a:r>
                <a:endParaRPr lang="en-CA" altLang="en-US" b="1" dirty="0">
                  <a:latin typeface="Calibri" panose="020F0502020204030204" pitchFamily="34" charset="0"/>
                </a:endParaRPr>
              </a:p>
              <a:p>
                <a:pPr marL="783458" lvl="1" indent="-293797">
                  <a:buSzPct val="45000"/>
                  <a:buFont typeface="StarSymbol" charset="0"/>
                  <a:buChar cha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Lst>
                </a:pPr>
                <a14:m>
                  <m:oMath xmlns:m="http://schemas.openxmlformats.org/officeDocument/2006/math" xmlns="">
                    <m:sSub>
                      <m:sSubPr>
                        <m:ctrlPr>
                          <a:rPr lang="en-US" altLang="en-US" sz="2800" i="1" smtClean="0">
                            <a:latin typeface="Cambria Math" panose="02040503050406030204" pitchFamily="18" charset="0"/>
                          </a:rPr>
                        </m:ctrlPr>
                      </m:sSubPr>
                      <m:e>
                        <m:r>
                          <a:rPr lang="en-US" altLang="en-US" sz="2800" b="0" i="1" smtClean="0">
                            <a:latin typeface="Cambria Math" panose="02040503050406030204" pitchFamily="18" charset="0"/>
                          </a:rPr>
                          <m:t>𝐺</m:t>
                        </m:r>
                      </m:e>
                      <m:sub>
                        <m:r>
                          <a:rPr lang="en-US" altLang="en-US" sz="2800" b="0" i="1" smtClean="0">
                            <a:latin typeface="Cambria Math" panose="02040503050406030204" pitchFamily="18" charset="0"/>
                          </a:rPr>
                          <m:t>1</m:t>
                        </m:r>
                      </m:sub>
                    </m:sSub>
                    <m:r>
                      <a:rPr lang="en-US" altLang="en-US" sz="2800" b="0" i="1" smtClean="0">
                        <a:latin typeface="Cambria Math" panose="02040503050406030204" pitchFamily="18" charset="0"/>
                      </a:rPr>
                      <m:t>,</m:t>
                    </m:r>
                    <m:sSub>
                      <m:sSubPr>
                        <m:ctrlPr>
                          <a:rPr lang="en-US" altLang="en-US" sz="2800" i="1" smtClean="0">
                            <a:latin typeface="Cambria Math" panose="02040503050406030204" pitchFamily="18" charset="0"/>
                          </a:rPr>
                        </m:ctrlPr>
                      </m:sSubPr>
                      <m:e>
                        <m:r>
                          <a:rPr lang="en-US" altLang="en-US" sz="2800" b="0" i="1" smtClean="0">
                            <a:latin typeface="Cambria Math" panose="02040503050406030204" pitchFamily="18" charset="0"/>
                          </a:rPr>
                          <m:t>𝐺</m:t>
                        </m:r>
                      </m:e>
                      <m:sub>
                        <m:r>
                          <a:rPr lang="en-US" altLang="en-US" sz="2800" b="0" i="1" smtClean="0">
                            <a:latin typeface="Cambria Math" panose="02040503050406030204" pitchFamily="18" charset="0"/>
                          </a:rPr>
                          <m:t>2</m:t>
                        </m:r>
                      </m:sub>
                    </m:sSub>
                    <m:r>
                      <a:rPr lang="en-US" altLang="en-US" sz="2800" b="0" i="1" smtClean="0">
                        <a:latin typeface="Cambria Math" panose="02040503050406030204" pitchFamily="18" charset="0"/>
                      </a:rPr>
                      <m:t>,…, </m:t>
                    </m:r>
                    <m:sSub>
                      <m:sSubPr>
                        <m:ctrlPr>
                          <a:rPr lang="en-US" altLang="en-US" sz="2800" i="1" smtClean="0">
                            <a:latin typeface="Cambria Math" panose="02040503050406030204" pitchFamily="18" charset="0"/>
                          </a:rPr>
                        </m:ctrlPr>
                      </m:sSubPr>
                      <m:e>
                        <m:r>
                          <a:rPr lang="en-US" altLang="en-US" sz="2800" b="0" i="1" smtClean="0">
                            <a:latin typeface="Cambria Math" panose="02040503050406030204" pitchFamily="18" charset="0"/>
                          </a:rPr>
                          <m:t>𝐺</m:t>
                        </m:r>
                      </m:e>
                      <m:sub>
                        <m:r>
                          <a:rPr lang="en-US" altLang="en-US" sz="2800" b="0" i="1" smtClean="0">
                            <a:latin typeface="Cambria Math" panose="02040503050406030204" pitchFamily="18" charset="0"/>
                          </a:rPr>
                          <m:t>𝑙</m:t>
                        </m:r>
                      </m:sub>
                    </m:sSub>
                  </m:oMath>
                </a14:m>
                <a:r>
                  <a:rPr lang="en-CA" altLang="en-US" sz="2800" dirty="0" smtClean="0">
                    <a:latin typeface="Calibri" panose="020F0502020204030204" pitchFamily="34" charset="0"/>
                  </a:rPr>
                  <a:t>: sequence of gates</a:t>
                </a:r>
              </a:p>
              <a:p>
                <a:pPr marL="489661" lvl="1" indent="0">
                  <a:buSzPct val="45000"/>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Lst>
                </a:pPr>
                <a:endParaRPr lang="en-CA" altLang="en-US" sz="2800" dirty="0" smtClean="0">
                  <a:latin typeface="Calibri" panose="020F0502020204030204" pitchFamily="34" charset="0"/>
                </a:endParaRPr>
              </a:p>
              <a:p>
                <a:pPr marL="0" lvl="1" indent="0">
                  <a:buSzPct val="45000"/>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Lst>
                </a:pPr>
                <a:r>
                  <a:rPr lang="en-CA" altLang="en-US" sz="2800" b="1" dirty="0" smtClean="0">
                    <a:latin typeface="Calibri" panose="020F0502020204030204" pitchFamily="34" charset="0"/>
                  </a:rPr>
                  <a:t>Constraint</a:t>
                </a:r>
                <a:endParaRPr lang="en-US" altLang="en-US" sz="2800" b="0" i="1" dirty="0" smtClean="0">
                  <a:latin typeface="Calibri" panose="020F0502020204030204" pitchFamily="34" charset="0"/>
                </a:endParaRPr>
              </a:p>
              <a:p>
                <a:pPr marL="783458" lvl="1" indent="-293797">
                  <a:buSzPct val="45000"/>
                  <a:buFont typeface="StarSymbol" charset="0"/>
                  <a:buChar cha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Lst>
                </a:pPr>
                <a14:m>
                  <m:oMath xmlns:m="http://schemas.openxmlformats.org/officeDocument/2006/math" xmlns="">
                    <m:d>
                      <m:dPr>
                        <m:begChr m:val="|"/>
                        <m:endChr m:val="|"/>
                        <m:ctrlPr>
                          <a:rPr lang="en-US" altLang="en-US" sz="2800" b="0" i="1" smtClean="0">
                            <a:latin typeface="Cambria Math" panose="02040503050406030204" pitchFamily="18" charset="0"/>
                          </a:rPr>
                        </m:ctrlPr>
                      </m:dPr>
                      <m:e>
                        <m:d>
                          <m:dPr>
                            <m:begChr m:val="|"/>
                            <m:endChr m:val="|"/>
                            <m:ctrlPr>
                              <a:rPr lang="en-US" altLang="en-US" sz="2800" b="0" i="1" smtClean="0">
                                <a:latin typeface="Cambria Math" panose="02040503050406030204" pitchFamily="18" charset="0"/>
                              </a:rPr>
                            </m:ctrlPr>
                          </m:dPr>
                          <m:e>
                            <m:r>
                              <a:rPr lang="en-US" altLang="en-US" sz="2800" b="0" i="1" smtClean="0">
                                <a:latin typeface="Cambria Math" panose="02040503050406030204" pitchFamily="18" charset="0"/>
                              </a:rPr>
                              <m:t>𝑈</m:t>
                            </m:r>
                            <m:r>
                              <a:rPr lang="en-US" altLang="en-US" sz="2800" b="0" i="1" smtClean="0">
                                <a:latin typeface="Cambria Math" panose="02040503050406030204" pitchFamily="18" charset="0"/>
                              </a:rPr>
                              <m:t>−</m:t>
                            </m:r>
                            <m:sSub>
                              <m:sSubPr>
                                <m:ctrlPr>
                                  <a:rPr lang="en-US" altLang="en-US" sz="2800" i="1" smtClean="0">
                                    <a:latin typeface="Cambria Math" panose="02040503050406030204" pitchFamily="18" charset="0"/>
                                  </a:rPr>
                                </m:ctrlPr>
                              </m:sSubPr>
                              <m:e>
                                <m:r>
                                  <a:rPr lang="en-US" altLang="en-US" sz="2800" b="0" i="1" smtClean="0">
                                    <a:latin typeface="Cambria Math" panose="02040503050406030204" pitchFamily="18" charset="0"/>
                                  </a:rPr>
                                  <m:t>𝐺</m:t>
                                </m:r>
                              </m:e>
                              <m:sub>
                                <m:r>
                                  <a:rPr lang="en-US" altLang="en-US" sz="2800" b="0" i="1" smtClean="0">
                                    <a:latin typeface="Cambria Math" panose="02040503050406030204" pitchFamily="18" charset="0"/>
                                  </a:rPr>
                                  <m:t>1</m:t>
                                </m:r>
                              </m:sub>
                            </m:sSub>
                            <m:sSub>
                              <m:sSubPr>
                                <m:ctrlPr>
                                  <a:rPr lang="en-US" altLang="en-US" sz="2800" i="1" smtClean="0">
                                    <a:latin typeface="Cambria Math" panose="02040503050406030204" pitchFamily="18" charset="0"/>
                                  </a:rPr>
                                </m:ctrlPr>
                              </m:sSubPr>
                              <m:e>
                                <m:r>
                                  <a:rPr lang="en-US" altLang="en-US" sz="2800" b="0" i="1" smtClean="0">
                                    <a:latin typeface="Cambria Math" panose="02040503050406030204" pitchFamily="18" charset="0"/>
                                  </a:rPr>
                                  <m:t>𝐺</m:t>
                                </m:r>
                              </m:e>
                              <m:sub>
                                <m:r>
                                  <a:rPr lang="en-US" altLang="en-US" sz="2800" b="0" i="1" smtClean="0">
                                    <a:latin typeface="Cambria Math" panose="02040503050406030204" pitchFamily="18" charset="0"/>
                                  </a:rPr>
                                  <m:t>2</m:t>
                                </m:r>
                              </m:sub>
                            </m:sSub>
                            <m:r>
                              <a:rPr lang="en-US" altLang="en-US" sz="2800" b="0" i="1" smtClean="0">
                                <a:latin typeface="Cambria Math" panose="02040503050406030204" pitchFamily="18" charset="0"/>
                              </a:rPr>
                              <m:t>…</m:t>
                            </m:r>
                            <m:sSub>
                              <m:sSubPr>
                                <m:ctrlPr>
                                  <a:rPr lang="en-US" altLang="en-US" sz="2800" i="1" smtClean="0">
                                    <a:latin typeface="Cambria Math" panose="02040503050406030204" pitchFamily="18" charset="0"/>
                                  </a:rPr>
                                </m:ctrlPr>
                              </m:sSubPr>
                              <m:e>
                                <m:r>
                                  <a:rPr lang="en-US" altLang="en-US" sz="2800" b="0" i="1" smtClean="0">
                                    <a:latin typeface="Cambria Math" panose="02040503050406030204" pitchFamily="18" charset="0"/>
                                  </a:rPr>
                                  <m:t>𝐺</m:t>
                                </m:r>
                              </m:e>
                              <m:sub>
                                <m:r>
                                  <a:rPr lang="en-US" altLang="en-US" sz="2800" b="0" i="1" smtClean="0">
                                    <a:latin typeface="Cambria Math" panose="02040503050406030204" pitchFamily="18" charset="0"/>
                                  </a:rPr>
                                  <m:t>𝑙</m:t>
                                </m:r>
                              </m:sub>
                            </m:sSub>
                          </m:e>
                        </m:d>
                      </m:e>
                    </m:d>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𝜖</m:t>
                    </m:r>
                  </m:oMath>
                </a14:m>
                <a:endParaRPr lang="en-CA" altLang="en-US" sz="2800" dirty="0">
                  <a:latin typeface="Calibri" panose="020F0502020204030204" pitchFamily="34" charset="0"/>
                </a:endParaRPr>
              </a:p>
            </p:txBody>
          </p:sp>
        </mc:Choice>
        <mc:Fallback xmlns="">
          <p:sp>
            <p:nvSpPr>
              <p:cNvPr id="13314" name="Rectangle 2"/>
              <p:cNvSpPr>
                <a:spLocks noGrp="1" noRot="1" noChangeAspect="1" noMove="1" noResize="1" noEditPoints="1" noAdjustHandles="1" noChangeArrowheads="1" noChangeShapeType="1" noTextEdit="1"/>
              </p:cNvSpPr>
              <p:nvPr>
                <p:ph type="body" idx="4294967295"/>
              </p:nvPr>
            </p:nvSpPr>
            <p:spPr>
              <a:xfrm>
                <a:off x="1980048" y="958288"/>
                <a:ext cx="9054535" cy="4882968"/>
              </a:xfrm>
              <a:blipFill rotWithShape="0">
                <a:blip r:embed="rId4"/>
                <a:stretch>
                  <a:fillRect l="-2424" t="-2247" b="-13858"/>
                </a:stretch>
              </a:blipFill>
              <a:ln/>
            </p:spPr>
            <p:txBody>
              <a:bodyPr/>
              <a:lstStyle/>
              <a:p>
                <a:r>
                  <a:rPr lang="en-US">
                    <a:noFill/>
                  </a:rPr>
                  <a:t> </a:t>
                </a:r>
              </a:p>
            </p:txBody>
          </p:sp>
        </mc:Fallback>
      </mc:AlternateContent>
      <p:graphicFrame>
        <p:nvGraphicFramePr>
          <p:cNvPr id="13318" name="Object 6"/>
          <p:cNvGraphicFramePr>
            <a:graphicFrameLocks noChangeAspect="1"/>
          </p:cNvGraphicFramePr>
          <p:nvPr/>
        </p:nvGraphicFramePr>
        <p:xfrm>
          <a:off x="5790689" y="3276345"/>
          <a:ext cx="652388" cy="326914"/>
        </p:xfrm>
        <a:graphic>
          <a:graphicData uri="http://schemas.openxmlformats.org/presentationml/2006/ole">
            <mc:AlternateContent xmlns:mc="http://schemas.openxmlformats.org/markup-compatibility/2006">
              <mc:Choice xmlns:v="urn:schemas-microsoft-com:vml" Requires="v">
                <p:oleObj spid="_x0000_s18458" r:id="rId5" imgW="72360" imgH="171000" progId="">
                  <p:embed/>
                </p:oleObj>
              </mc:Choice>
              <mc:Fallback>
                <p:oleObj r:id="rId5" imgW="72360" imgH="1710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0689" y="3276345"/>
                        <a:ext cx="652388" cy="326914"/>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Box 1"/>
          <p:cNvSpPr txBox="1"/>
          <p:nvPr/>
        </p:nvSpPr>
        <p:spPr>
          <a:xfrm>
            <a:off x="8340811" y="3422822"/>
            <a:ext cx="184731" cy="369332"/>
          </a:xfrm>
          <a:prstGeom prst="rect">
            <a:avLst/>
          </a:prstGeom>
          <a:noFill/>
        </p:spPr>
        <p:txBody>
          <a:bodyPr wrap="none" rtlCol="0">
            <a:spAutoFit/>
          </a:bodyPr>
          <a:lstStyle/>
          <a:p>
            <a:endParaRPr lang="en-US" dirty="0">
              <a:solidFill>
                <a:srgbClr val="000000"/>
              </a:solidFill>
            </a:endParaRPr>
          </a:p>
        </p:txBody>
      </p:sp>
      <mc:AlternateContent xmlns:mc="http://schemas.openxmlformats.org/markup-compatibility/2006" xmlns:a14="http://schemas.microsoft.com/office/drawing/2010/main">
        <mc:Choice Requires="a14">
          <p:sp>
            <p:nvSpPr>
              <p:cNvPr id="6" name="TextBox 5"/>
              <p:cNvSpPr txBox="1"/>
              <p:nvPr/>
            </p:nvSpPr>
            <p:spPr>
              <a:xfrm>
                <a:off x="7145202" y="3422822"/>
                <a:ext cx="4838248" cy="523220"/>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sSub>
                        <m:sSubPr>
                          <m:ctrlPr>
                            <a:rPr lang="en-US" altLang="en-US" sz="2800" i="1" smtClean="0">
                              <a:solidFill>
                                <a:srgbClr val="000000"/>
                              </a:solidFill>
                              <a:latin typeface="Cambria Math" panose="02040503050406030204" pitchFamily="18" charset="0"/>
                            </a:rPr>
                          </m:ctrlPr>
                        </m:sSubPr>
                        <m:e>
                          <m:r>
                            <a:rPr lang="en-US" altLang="en-US" sz="2800" i="1">
                              <a:solidFill>
                                <a:srgbClr val="000000"/>
                              </a:solidFill>
                              <a:latin typeface="Cambria Math" panose="02040503050406030204" pitchFamily="18" charset="0"/>
                            </a:rPr>
                            <m:t>𝐺</m:t>
                          </m:r>
                        </m:e>
                        <m:sub>
                          <m:r>
                            <a:rPr lang="en-US" altLang="en-US" sz="2800" i="1">
                              <a:solidFill>
                                <a:srgbClr val="000000"/>
                              </a:solidFill>
                              <a:latin typeface="Cambria Math" panose="02040503050406030204" pitchFamily="18" charset="0"/>
                            </a:rPr>
                            <m:t>1</m:t>
                          </m:r>
                        </m:sub>
                      </m:sSub>
                      <m:r>
                        <a:rPr lang="en-US" altLang="en-US" sz="2800" i="1">
                          <a:solidFill>
                            <a:srgbClr val="000000"/>
                          </a:solidFill>
                          <a:latin typeface="Cambria Math" panose="02040503050406030204" pitchFamily="18" charset="0"/>
                        </a:rPr>
                        <m:t>,</m:t>
                      </m:r>
                      <m:sSub>
                        <m:sSubPr>
                          <m:ctrlPr>
                            <a:rPr lang="en-US" altLang="en-US" sz="2800" i="1">
                              <a:solidFill>
                                <a:srgbClr val="000000"/>
                              </a:solidFill>
                              <a:latin typeface="Cambria Math" panose="02040503050406030204" pitchFamily="18" charset="0"/>
                            </a:rPr>
                          </m:ctrlPr>
                        </m:sSubPr>
                        <m:e>
                          <m:r>
                            <a:rPr lang="en-US" altLang="en-US" sz="2800" i="1">
                              <a:solidFill>
                                <a:srgbClr val="000000"/>
                              </a:solidFill>
                              <a:latin typeface="Cambria Math" panose="02040503050406030204" pitchFamily="18" charset="0"/>
                            </a:rPr>
                            <m:t>𝐺</m:t>
                          </m:r>
                        </m:e>
                        <m:sub>
                          <m:r>
                            <a:rPr lang="en-US" altLang="en-US" sz="2800" i="1">
                              <a:solidFill>
                                <a:srgbClr val="000000"/>
                              </a:solidFill>
                              <a:latin typeface="Cambria Math" panose="02040503050406030204" pitchFamily="18" charset="0"/>
                            </a:rPr>
                            <m:t>2</m:t>
                          </m:r>
                        </m:sub>
                      </m:sSub>
                      <m:r>
                        <a:rPr lang="en-US" altLang="en-US" sz="2800" i="1">
                          <a:solidFill>
                            <a:srgbClr val="000000"/>
                          </a:solidFill>
                          <a:latin typeface="Cambria Math" panose="02040503050406030204" pitchFamily="18" charset="0"/>
                        </a:rPr>
                        <m:t>,…, </m:t>
                      </m:r>
                      <m:sSub>
                        <m:sSubPr>
                          <m:ctrlPr>
                            <a:rPr lang="en-US" altLang="en-US" sz="2800" i="1">
                              <a:solidFill>
                                <a:srgbClr val="000000"/>
                              </a:solidFill>
                              <a:latin typeface="Cambria Math" panose="02040503050406030204" pitchFamily="18" charset="0"/>
                            </a:rPr>
                          </m:ctrlPr>
                        </m:sSubPr>
                        <m:e>
                          <m:r>
                            <a:rPr lang="en-US" altLang="en-US" sz="2800" i="1">
                              <a:solidFill>
                                <a:srgbClr val="000000"/>
                              </a:solidFill>
                              <a:latin typeface="Cambria Math" panose="02040503050406030204" pitchFamily="18" charset="0"/>
                            </a:rPr>
                            <m:t>𝐺</m:t>
                          </m:r>
                        </m:e>
                        <m:sub>
                          <m:r>
                            <a:rPr lang="en-US" altLang="en-US" sz="2800" i="1">
                              <a:solidFill>
                                <a:srgbClr val="000000"/>
                              </a:solidFill>
                              <a:latin typeface="Cambria Math" panose="02040503050406030204" pitchFamily="18" charset="0"/>
                            </a:rPr>
                            <m:t>𝑙</m:t>
                          </m:r>
                        </m:sub>
                      </m:sSub>
                      <m:r>
                        <a:rPr lang="en-US" altLang="en-US" sz="2800" i="1" smtClean="0">
                          <a:solidFill>
                            <a:srgbClr val="000000"/>
                          </a:solidFill>
                          <a:latin typeface="Cambria Math" panose="02040503050406030204" pitchFamily="18" charset="0"/>
                        </a:rPr>
                        <m:t>∈{</m:t>
                      </m:r>
                      <m:r>
                        <a:rPr lang="en-US" altLang="en-US" sz="2800" i="1" smtClean="0">
                          <a:solidFill>
                            <a:srgbClr val="000000"/>
                          </a:solidFill>
                          <a:latin typeface="Cambria Math" panose="02040503050406030204" pitchFamily="18" charset="0"/>
                        </a:rPr>
                        <m:t>𝐶𝑁𝑂𝑇</m:t>
                      </m:r>
                      <m:r>
                        <a:rPr lang="en-US" altLang="en-US" sz="2800" i="1" smtClean="0">
                          <a:solidFill>
                            <a:srgbClr val="000000"/>
                          </a:solidFill>
                          <a:latin typeface="Cambria Math" panose="02040503050406030204" pitchFamily="18" charset="0"/>
                        </a:rPr>
                        <m:t>, </m:t>
                      </m:r>
                      <m:r>
                        <a:rPr lang="en-US" altLang="en-US" sz="2800" i="1" smtClean="0">
                          <a:solidFill>
                            <a:srgbClr val="000000"/>
                          </a:solidFill>
                          <a:latin typeface="Cambria Math" panose="02040503050406030204" pitchFamily="18" charset="0"/>
                        </a:rPr>
                        <m:t>𝐻</m:t>
                      </m:r>
                      <m:r>
                        <a:rPr lang="en-US" altLang="en-US" sz="2800" i="1" smtClean="0">
                          <a:solidFill>
                            <a:srgbClr val="000000"/>
                          </a:solidFill>
                          <a:latin typeface="Cambria Math" panose="02040503050406030204" pitchFamily="18" charset="0"/>
                        </a:rPr>
                        <m:t>, </m:t>
                      </m:r>
                      <m:r>
                        <a:rPr lang="en-US" altLang="en-US" sz="2800" i="1" smtClean="0">
                          <a:solidFill>
                            <a:srgbClr val="000000"/>
                          </a:solidFill>
                          <a:latin typeface="Cambria Math" panose="02040503050406030204" pitchFamily="18" charset="0"/>
                        </a:rPr>
                        <m:t>𝑆</m:t>
                      </m:r>
                      <m:r>
                        <a:rPr lang="en-US" altLang="en-US" sz="2800" i="1" smtClean="0">
                          <a:solidFill>
                            <a:srgbClr val="000000"/>
                          </a:solidFill>
                          <a:latin typeface="Cambria Math" panose="02040503050406030204" pitchFamily="18" charset="0"/>
                        </a:rPr>
                        <m:t>, </m:t>
                      </m:r>
                      <m:r>
                        <a:rPr lang="en-US" altLang="en-US" sz="2800" i="1" smtClean="0">
                          <a:solidFill>
                            <a:srgbClr val="000000"/>
                          </a:solidFill>
                          <a:latin typeface="Cambria Math" panose="02040503050406030204" pitchFamily="18" charset="0"/>
                        </a:rPr>
                        <m:t>𝑇</m:t>
                      </m:r>
                      <m:r>
                        <a:rPr lang="en-US" altLang="en-US" sz="2800" i="1" smtClean="0">
                          <a:solidFill>
                            <a:srgbClr val="000000"/>
                          </a:solidFill>
                          <a:latin typeface="Cambria Math" panose="02040503050406030204" pitchFamily="18" charset="0"/>
                        </a:rPr>
                        <m:t>}</m:t>
                      </m:r>
                    </m:oMath>
                  </m:oMathPara>
                </a14:m>
                <a:endParaRPr lang="en-US" dirty="0">
                  <a:solidFill>
                    <a:srgbClr val="000000"/>
                  </a:solidFill>
                  <a:latin typeface="Calibri" panose="020F050202020403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7145202" y="3422822"/>
                <a:ext cx="4838248" cy="523220"/>
              </a:xfrm>
              <a:prstGeom prst="rect">
                <a:avLst/>
              </a:prstGeom>
              <a:blipFill rotWithShape="0">
                <a:blip r:embed="rId7"/>
                <a:stretch>
                  <a:fillRect/>
                </a:stretch>
              </a:blipFill>
            </p:spPr>
            <p:txBody>
              <a:bodyPr/>
              <a:lstStyle/>
              <a:p>
                <a:r>
                  <a:rPr lang="en-US">
                    <a:noFill/>
                  </a:rPr>
                  <a:t> </a:t>
                </a:r>
              </a:p>
            </p:txBody>
          </p:sp>
        </mc:Fallback>
      </mc:AlternateContent>
      <p:grpSp>
        <p:nvGrpSpPr>
          <p:cNvPr id="7" name="Group 8"/>
          <p:cNvGrpSpPr>
            <a:grpSpLocks/>
          </p:cNvGrpSpPr>
          <p:nvPr/>
        </p:nvGrpSpPr>
        <p:grpSpPr bwMode="auto">
          <a:xfrm>
            <a:off x="8912218" y="4725661"/>
            <a:ext cx="1262781" cy="1262784"/>
            <a:chOff x="4637" y="2560"/>
            <a:chExt cx="339" cy="339"/>
          </a:xfrm>
        </p:grpSpPr>
        <p:grpSp>
          <p:nvGrpSpPr>
            <p:cNvPr id="8" name="Group 9"/>
            <p:cNvGrpSpPr>
              <a:grpSpLocks/>
            </p:cNvGrpSpPr>
            <p:nvPr/>
          </p:nvGrpSpPr>
          <p:grpSpPr bwMode="auto">
            <a:xfrm>
              <a:off x="4637" y="2560"/>
              <a:ext cx="339" cy="339"/>
              <a:chOff x="4637" y="2560"/>
              <a:chExt cx="339" cy="339"/>
            </a:xfrm>
          </p:grpSpPr>
          <p:sp>
            <p:nvSpPr>
              <p:cNvPr id="9" name="AutoShape 10"/>
              <p:cNvSpPr>
                <a:spLocks noChangeArrowheads="1"/>
              </p:cNvSpPr>
              <p:nvPr/>
            </p:nvSpPr>
            <p:spPr bwMode="auto">
              <a:xfrm>
                <a:off x="4637" y="2560"/>
                <a:ext cx="339" cy="339"/>
              </a:xfrm>
              <a:custGeom>
                <a:avLst/>
                <a:gdLst>
                  <a:gd name="G0" fmla="cos 10800 -15864"/>
                  <a:gd name="G1" fmla="+- G0 10800 0"/>
                  <a:gd name="G2" fmla="sin 10800 -15864"/>
                  <a:gd name="G3" fmla="+- G2 10800 0"/>
                  <a:gd name="G4" fmla="cos 10800 -5890684"/>
                  <a:gd name="G5" fmla="+- G4 10800 0"/>
                  <a:gd name="G6" fmla="sin 10800 -5890684"/>
                  <a:gd name="G7" fmla="+- G6 10800 0"/>
                  <a:gd name="T0" fmla="*/ 10820 w 21600"/>
                  <a:gd name="T1" fmla="*/ 0 h 21600"/>
                  <a:gd name="T2" fmla="*/ 21599 w 21600"/>
                  <a:gd name="T3" fmla="*/ 10753 h 21600"/>
                  <a:gd name="T4" fmla="*/ 10800 w 21600"/>
                  <a:gd name="T5" fmla="*/ 10800 h 21600"/>
                  <a:gd name="T6" fmla="*/ 3163 w 21600"/>
                  <a:gd name="T7" fmla="*/ 3163 h 21600"/>
                  <a:gd name="T8" fmla="*/ 18437 w 21600"/>
                  <a:gd name="T9" fmla="*/ 18437 h 21600"/>
                </a:gdLst>
                <a:ahLst/>
                <a:cxnLst>
                  <a:cxn ang="0">
                    <a:pos x="T0" y="T1"/>
                  </a:cxn>
                  <a:cxn ang="0">
                    <a:pos x="T2" y="T3"/>
                  </a:cxn>
                  <a:cxn ang="0">
                    <a:pos x="T4" y="T5"/>
                  </a:cxn>
                </a:cxnLst>
                <a:rect l="T6" t="T7" r="T8" b="T9"/>
                <a:pathLst>
                  <a:path w="21600" h="21600">
                    <a:moveTo>
                      <a:pt x="10820" y="0"/>
                    </a:moveTo>
                    <a:cubicBezTo>
                      <a:pt x="16759" y="11"/>
                      <a:pt x="21574" y="4815"/>
                      <a:pt x="21599" y="10753"/>
                    </a:cubicBezTo>
                    <a:lnTo>
                      <a:pt x="10800" y="10800"/>
                    </a:lnTo>
                    <a:close/>
                  </a:path>
                </a:pathLst>
              </a:custGeom>
              <a:gradFill rotWithShape="0">
                <a:gsLst>
                  <a:gs pos="0">
                    <a:srgbClr val="996633"/>
                  </a:gs>
                  <a:gs pos="100000">
                    <a:srgbClr val="FFFF66"/>
                  </a:gs>
                </a:gsLst>
                <a:lin ang="13500000" scaled="1"/>
              </a:gra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cxnSp>
            <p:nvCxnSpPr>
              <p:cNvPr id="10" name="AutoShape 11"/>
              <p:cNvCxnSpPr>
                <a:cxnSpLocks noChangeShapeType="1"/>
                <a:stCxn id="12" idx="2"/>
                <a:endCxn id="12" idx="6"/>
              </p:cNvCxnSpPr>
              <p:nvPr/>
            </p:nvCxnSpPr>
            <p:spPr bwMode="auto">
              <a:xfrm>
                <a:off x="4637" y="2730"/>
                <a:ext cx="339" cy="0"/>
              </a:xfrm>
              <a:prstGeom prst="straightConnector1">
                <a:avLst/>
              </a:prstGeom>
              <a:noFill/>
              <a:ln w="9525" cap="flat">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1" name="AutoShape 12"/>
              <p:cNvCxnSpPr>
                <a:cxnSpLocks noChangeShapeType="1"/>
                <a:stCxn id="12" idx="0"/>
                <a:endCxn id="12" idx="4"/>
              </p:cNvCxnSpPr>
              <p:nvPr/>
            </p:nvCxnSpPr>
            <p:spPr bwMode="auto">
              <a:xfrm>
                <a:off x="4807" y="2560"/>
                <a:ext cx="0" cy="339"/>
              </a:xfrm>
              <a:prstGeom prst="straightConnector1">
                <a:avLst/>
              </a:prstGeom>
              <a:noFill/>
              <a:ln w="9525" cap="flat">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2" name="Oval 13"/>
              <p:cNvSpPr>
                <a:spLocks noChangeArrowheads="1"/>
              </p:cNvSpPr>
              <p:nvPr/>
            </p:nvSpPr>
            <p:spPr bwMode="auto">
              <a:xfrm>
                <a:off x="4637" y="2560"/>
                <a:ext cx="339" cy="339"/>
              </a:xfrm>
              <a:prstGeom prst="ellipse">
                <a:avLst/>
              </a:prstGeom>
              <a:noFill/>
              <a:ln w="9525" cap="flat">
                <a:solidFill>
                  <a:srgbClr val="808080">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grpSp>
      </p:grpSp>
      <p:grpSp>
        <p:nvGrpSpPr>
          <p:cNvPr id="13" name="Group 14"/>
          <p:cNvGrpSpPr>
            <a:grpSpLocks/>
          </p:cNvGrpSpPr>
          <p:nvPr/>
        </p:nvGrpSpPr>
        <p:grpSpPr bwMode="auto">
          <a:xfrm>
            <a:off x="10330534" y="4715579"/>
            <a:ext cx="1324884" cy="1324881"/>
            <a:chOff x="5084" y="2553"/>
            <a:chExt cx="339" cy="339"/>
          </a:xfrm>
        </p:grpSpPr>
        <p:grpSp>
          <p:nvGrpSpPr>
            <p:cNvPr id="14" name="Group 15"/>
            <p:cNvGrpSpPr>
              <a:grpSpLocks/>
            </p:cNvGrpSpPr>
            <p:nvPr/>
          </p:nvGrpSpPr>
          <p:grpSpPr bwMode="auto">
            <a:xfrm>
              <a:off x="5084" y="2553"/>
              <a:ext cx="339" cy="339"/>
              <a:chOff x="5084" y="2553"/>
              <a:chExt cx="339" cy="339"/>
            </a:xfrm>
          </p:grpSpPr>
          <p:sp>
            <p:nvSpPr>
              <p:cNvPr id="15" name="AutoShape 16"/>
              <p:cNvSpPr>
                <a:spLocks noChangeArrowheads="1"/>
              </p:cNvSpPr>
              <p:nvPr/>
            </p:nvSpPr>
            <p:spPr bwMode="auto">
              <a:xfrm>
                <a:off x="5084" y="2553"/>
                <a:ext cx="339" cy="339"/>
              </a:xfrm>
              <a:custGeom>
                <a:avLst/>
                <a:gdLst>
                  <a:gd name="G0" fmla="cos 10800 -15864"/>
                  <a:gd name="G1" fmla="+- G0 10800 0"/>
                  <a:gd name="G2" fmla="sin 10800 -15864"/>
                  <a:gd name="G3" fmla="+- G2 10800 0"/>
                  <a:gd name="G4" fmla="cos 10800 -2707549"/>
                  <a:gd name="G5" fmla="+- G4 10800 0"/>
                  <a:gd name="G6" fmla="sin 10800 -2707549"/>
                  <a:gd name="G7" fmla="+- G6 10800 0"/>
                  <a:gd name="T0" fmla="*/ 18911 w 21600"/>
                  <a:gd name="T1" fmla="*/ 3669 h 21600"/>
                  <a:gd name="T2" fmla="*/ 21599 w 21600"/>
                  <a:gd name="T3" fmla="*/ 10753 h 21600"/>
                  <a:gd name="T4" fmla="*/ 10800 w 21600"/>
                  <a:gd name="T5" fmla="*/ 10800 h 21600"/>
                  <a:gd name="T6" fmla="*/ 3163 w 21600"/>
                  <a:gd name="T7" fmla="*/ 3163 h 21600"/>
                  <a:gd name="T8" fmla="*/ 18437 w 21600"/>
                  <a:gd name="T9" fmla="*/ 18437 h 21600"/>
                </a:gdLst>
                <a:ahLst/>
                <a:cxnLst>
                  <a:cxn ang="0">
                    <a:pos x="T0" y="T1"/>
                  </a:cxn>
                  <a:cxn ang="0">
                    <a:pos x="T2" y="T3"/>
                  </a:cxn>
                  <a:cxn ang="0">
                    <a:pos x="T4" y="T5"/>
                  </a:cxn>
                </a:cxnLst>
                <a:rect l="T6" t="T7" r="T8" b="T9"/>
                <a:pathLst>
                  <a:path w="21600" h="21600">
                    <a:moveTo>
                      <a:pt x="18911" y="3669"/>
                    </a:moveTo>
                    <a:cubicBezTo>
                      <a:pt x="20633" y="5628"/>
                      <a:pt x="21588" y="8145"/>
                      <a:pt x="21599" y="10753"/>
                    </a:cubicBezTo>
                    <a:lnTo>
                      <a:pt x="10800" y="10800"/>
                    </a:lnTo>
                    <a:close/>
                  </a:path>
                </a:pathLst>
              </a:custGeom>
              <a:gradFill rotWithShape="0">
                <a:gsLst>
                  <a:gs pos="0">
                    <a:srgbClr val="996633"/>
                  </a:gs>
                  <a:gs pos="100000">
                    <a:srgbClr val="FFFF66"/>
                  </a:gs>
                </a:gsLst>
                <a:lin ang="13500000" scaled="1"/>
              </a:gra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cxnSp>
            <p:nvCxnSpPr>
              <p:cNvPr id="16" name="AutoShape 17"/>
              <p:cNvCxnSpPr>
                <a:cxnSpLocks noChangeShapeType="1"/>
                <a:stCxn id="18" idx="2"/>
                <a:endCxn id="18" idx="6"/>
              </p:cNvCxnSpPr>
              <p:nvPr/>
            </p:nvCxnSpPr>
            <p:spPr bwMode="auto">
              <a:xfrm>
                <a:off x="5084" y="2723"/>
                <a:ext cx="339" cy="0"/>
              </a:xfrm>
              <a:prstGeom prst="straightConnector1">
                <a:avLst/>
              </a:prstGeom>
              <a:noFill/>
              <a:ln w="9525" cap="flat">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AutoShape 18"/>
              <p:cNvCxnSpPr>
                <a:cxnSpLocks noChangeShapeType="1"/>
                <a:stCxn id="18" idx="0"/>
                <a:endCxn id="18" idx="4"/>
              </p:cNvCxnSpPr>
              <p:nvPr/>
            </p:nvCxnSpPr>
            <p:spPr bwMode="auto">
              <a:xfrm>
                <a:off x="5254" y="2553"/>
                <a:ext cx="0" cy="339"/>
              </a:xfrm>
              <a:prstGeom prst="straightConnector1">
                <a:avLst/>
              </a:prstGeom>
              <a:noFill/>
              <a:ln w="9525" cap="flat">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8" name="Oval 19"/>
              <p:cNvSpPr>
                <a:spLocks noChangeArrowheads="1"/>
              </p:cNvSpPr>
              <p:nvPr/>
            </p:nvSpPr>
            <p:spPr bwMode="auto">
              <a:xfrm>
                <a:off x="5084" y="2553"/>
                <a:ext cx="339" cy="339"/>
              </a:xfrm>
              <a:prstGeom prst="ellipse">
                <a:avLst/>
              </a:prstGeom>
              <a:noFill/>
              <a:ln w="9525" cap="flat">
                <a:solidFill>
                  <a:srgbClr val="808080">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grpSp>
      </p:grpSp>
      <mc:AlternateContent xmlns:mc="http://schemas.openxmlformats.org/markup-compatibility/2006" xmlns:a14="http://schemas.microsoft.com/office/drawing/2010/main">
        <mc:Choice Requires="a14">
          <p:sp>
            <p:nvSpPr>
              <p:cNvPr id="19" name="TextBox 18"/>
              <p:cNvSpPr txBox="1"/>
              <p:nvPr/>
            </p:nvSpPr>
            <p:spPr>
              <a:xfrm>
                <a:off x="9146999" y="4089503"/>
                <a:ext cx="817660" cy="562975"/>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r>
                        <a:rPr lang="en-US" i="1" smtClean="0">
                          <a:solidFill>
                            <a:srgbClr val="000000"/>
                          </a:solidFill>
                          <a:latin typeface="Cambria Math" panose="02040503050406030204" pitchFamily="18" charset="0"/>
                        </a:rPr>
                        <m:t>𝑆</m:t>
                      </m:r>
                      <m:r>
                        <a:rPr lang="en-US" i="1" smtClean="0">
                          <a:solidFill>
                            <a:srgbClr val="000000"/>
                          </a:solidFill>
                          <a:latin typeface="Cambria Math" panose="02040503050406030204" pitchFamily="18" charset="0"/>
                        </a:rPr>
                        <m:t>=</m:t>
                      </m:r>
                      <m:f>
                        <m:fPr>
                          <m:ctrlPr>
                            <a:rPr lang="en-US" i="1" smtClean="0">
                              <a:solidFill>
                                <a:srgbClr val="000000"/>
                              </a:solidFill>
                              <a:latin typeface="Cambria Math" panose="02040503050406030204" pitchFamily="18" charset="0"/>
                            </a:rPr>
                          </m:ctrlPr>
                        </m:fPr>
                        <m:num>
                          <m:r>
                            <a:rPr lang="en-US" i="1" smtClean="0">
                              <a:solidFill>
                                <a:srgbClr val="000000"/>
                              </a:solidFill>
                              <a:latin typeface="Cambria Math" panose="02040503050406030204" pitchFamily="18" charset="0"/>
                            </a:rPr>
                            <m:t>𝜋</m:t>
                          </m:r>
                        </m:num>
                        <m:den>
                          <m:r>
                            <a:rPr lang="en-US" i="1" smtClean="0">
                              <a:solidFill>
                                <a:srgbClr val="000000"/>
                              </a:solidFill>
                              <a:latin typeface="Cambria Math" panose="02040503050406030204" pitchFamily="18" charset="0"/>
                            </a:rPr>
                            <m:t>2</m:t>
                          </m:r>
                        </m:den>
                      </m:f>
                    </m:oMath>
                  </m:oMathPara>
                </a14:m>
                <a:endParaRPr lang="en-US" dirty="0">
                  <a:solidFill>
                    <a:srgbClr val="000000"/>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9146999" y="4089503"/>
                <a:ext cx="817660" cy="5629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0543437" y="4100032"/>
                <a:ext cx="834267" cy="562975"/>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r>
                        <a:rPr lang="en-US" i="1" smtClean="0">
                          <a:solidFill>
                            <a:srgbClr val="000000"/>
                          </a:solidFill>
                          <a:latin typeface="Cambria Math" panose="02040503050406030204" pitchFamily="18" charset="0"/>
                        </a:rPr>
                        <m:t>𝑇</m:t>
                      </m:r>
                      <m:r>
                        <a:rPr lang="en-US" i="1" smtClean="0">
                          <a:solidFill>
                            <a:srgbClr val="000000"/>
                          </a:solidFill>
                          <a:latin typeface="Cambria Math" panose="02040503050406030204" pitchFamily="18" charset="0"/>
                        </a:rPr>
                        <m:t>=</m:t>
                      </m:r>
                      <m:f>
                        <m:fPr>
                          <m:ctrlPr>
                            <a:rPr lang="en-US" i="1" smtClean="0">
                              <a:solidFill>
                                <a:srgbClr val="000000"/>
                              </a:solidFill>
                              <a:latin typeface="Cambria Math" panose="02040503050406030204" pitchFamily="18" charset="0"/>
                            </a:rPr>
                          </m:ctrlPr>
                        </m:fPr>
                        <m:num>
                          <m:r>
                            <a:rPr lang="en-US" i="1" smtClean="0">
                              <a:solidFill>
                                <a:srgbClr val="000000"/>
                              </a:solidFill>
                              <a:latin typeface="Cambria Math" panose="02040503050406030204" pitchFamily="18" charset="0"/>
                            </a:rPr>
                            <m:t>𝜋</m:t>
                          </m:r>
                        </m:num>
                        <m:den>
                          <m:r>
                            <a:rPr lang="en-US" i="1" smtClean="0">
                              <a:solidFill>
                                <a:srgbClr val="000000"/>
                              </a:solidFill>
                              <a:latin typeface="Cambria Math" panose="02040503050406030204" pitchFamily="18" charset="0"/>
                            </a:rPr>
                            <m:t>4</m:t>
                          </m:r>
                        </m:den>
                      </m:f>
                    </m:oMath>
                  </m:oMathPara>
                </a14:m>
                <a:endParaRPr lang="en-US" dirty="0">
                  <a:solidFill>
                    <a:srgbClr val="000000"/>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10543437" y="4100032"/>
                <a:ext cx="834267" cy="562975"/>
              </a:xfrm>
              <a:prstGeom prst="rect">
                <a:avLst/>
              </a:prstGeom>
              <a:blipFill rotWithShape="0">
                <a:blip r:embed="rId9"/>
                <a:stretch>
                  <a:fillRect/>
                </a:stretch>
              </a:blipFill>
            </p:spPr>
            <p:txBody>
              <a:bodyPr/>
              <a:lstStyle/>
              <a:p>
                <a:r>
                  <a:rPr lang="en-US">
                    <a:noFill/>
                  </a:rPr>
                  <a:t> </a:t>
                </a:r>
              </a:p>
            </p:txBody>
          </p:sp>
        </mc:Fallback>
      </mc:AlternateContent>
      <p:sp>
        <p:nvSpPr>
          <p:cNvPr id="3" name="Footer Placeholder 2"/>
          <p:cNvSpPr>
            <a:spLocks noGrp="1"/>
          </p:cNvSpPr>
          <p:nvPr>
            <p:ph type="ftr" idx="11"/>
          </p:nvPr>
        </p:nvSpPr>
        <p:spPr/>
        <p:txBody>
          <a:bodyPr/>
          <a:lstStyle/>
          <a:p>
            <a:r>
              <a:rPr lang="en-CA" altLang="en-US" smtClean="0"/>
              <a:t>Microsoft Proprietary</a:t>
            </a:r>
            <a:endParaRPr lang="en-CA" altLang="en-US"/>
          </a:p>
        </p:txBody>
      </p:sp>
    </p:spTree>
    <p:extLst>
      <p:ext uri="{BB962C8B-B14F-4D97-AF65-F5344CB8AC3E}">
        <p14:creationId xmlns:p14="http://schemas.microsoft.com/office/powerpoint/2010/main" val="386205246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4877" y="46038"/>
            <a:ext cx="8229600" cy="715962"/>
          </a:xfrm>
        </p:spPr>
        <p:txBody>
          <a:bodyPr/>
          <a:lstStyle/>
          <a:p>
            <a:r>
              <a:rPr lang="en-US" dirty="0" smtClean="0"/>
              <a:t>Solovay-Kitaev Theorem</a:t>
            </a:r>
            <a:endParaRPr lang="en-US" dirty="0"/>
          </a:p>
        </p:txBody>
      </p:sp>
      <p:pic>
        <p:nvPicPr>
          <p:cNvPr id="302082" name="Picture 2"/>
          <p:cNvPicPr>
            <a:picLocks noChangeAspect="1" noChangeArrowheads="1"/>
          </p:cNvPicPr>
          <p:nvPr/>
        </p:nvPicPr>
        <p:blipFill>
          <a:blip r:embed="rId2" cstate="print"/>
          <a:srcRect/>
          <a:stretch>
            <a:fillRect/>
          </a:stretch>
        </p:blipFill>
        <p:spPr bwMode="auto">
          <a:xfrm>
            <a:off x="1755835" y="1016286"/>
            <a:ext cx="8817429" cy="2667000"/>
          </a:xfrm>
          <a:prstGeom prst="rect">
            <a:avLst/>
          </a:prstGeom>
          <a:noFill/>
          <a:ln w="9525">
            <a:noFill/>
            <a:miter lim="800000"/>
            <a:headEnd/>
            <a:tailEnd/>
          </a:ln>
        </p:spPr>
      </p:pic>
      <p:pic>
        <p:nvPicPr>
          <p:cNvPr id="302083" name="Picture 3"/>
          <p:cNvPicPr>
            <a:picLocks noChangeAspect="1" noChangeArrowheads="1"/>
          </p:cNvPicPr>
          <p:nvPr/>
        </p:nvPicPr>
        <p:blipFill>
          <a:blip r:embed="rId3" cstate="print"/>
          <a:srcRect/>
          <a:stretch>
            <a:fillRect/>
          </a:stretch>
        </p:blipFill>
        <p:spPr bwMode="auto">
          <a:xfrm>
            <a:off x="1733550" y="3683286"/>
            <a:ext cx="8705850" cy="857809"/>
          </a:xfrm>
          <a:prstGeom prst="rect">
            <a:avLst/>
          </a:prstGeom>
          <a:noFill/>
          <a:ln w="9525">
            <a:noFill/>
            <a:miter lim="800000"/>
            <a:headEnd/>
            <a:tailEnd/>
          </a:ln>
        </p:spPr>
      </p:pic>
      <p:sp>
        <p:nvSpPr>
          <p:cNvPr id="11" name="TextBox 10"/>
          <p:cNvSpPr txBox="1"/>
          <p:nvPr/>
        </p:nvSpPr>
        <p:spPr>
          <a:xfrm>
            <a:off x="1789339" y="4970000"/>
            <a:ext cx="9718623" cy="1200329"/>
          </a:xfrm>
          <a:prstGeom prst="rect">
            <a:avLst/>
          </a:prstGeom>
          <a:noFill/>
        </p:spPr>
        <p:txBody>
          <a:bodyPr wrap="none" rtlCol="0">
            <a:spAutoFit/>
          </a:bodyPr>
          <a:lstStyle/>
          <a:p>
            <a:r>
              <a:rPr lang="en-US" sz="2400" dirty="0" smtClean="0">
                <a:solidFill>
                  <a:prstClr val="black"/>
                </a:solidFill>
              </a:rPr>
              <a:t>Two important complexities are implied</a:t>
            </a:r>
            <a:endParaRPr lang="en-US" sz="2400" dirty="0">
              <a:solidFill>
                <a:prstClr val="black"/>
              </a:solidFill>
            </a:endParaRPr>
          </a:p>
          <a:p>
            <a:pPr marL="457200" indent="-457200">
              <a:buFont typeface="+mj-lt"/>
              <a:buAutoNum type="arabicPeriod"/>
            </a:pPr>
            <a:r>
              <a:rPr lang="en-US" sz="2400" dirty="0">
                <a:solidFill>
                  <a:prstClr val="black"/>
                </a:solidFill>
              </a:rPr>
              <a:t>Cost for </a:t>
            </a:r>
            <a:r>
              <a:rPr lang="en-US" sz="2400" dirty="0">
                <a:solidFill>
                  <a:srgbClr val="FF0000"/>
                </a:solidFill>
              </a:rPr>
              <a:t>finding the </a:t>
            </a:r>
            <a:r>
              <a:rPr lang="en-US" sz="2400" dirty="0" smtClean="0">
                <a:solidFill>
                  <a:srgbClr val="FF0000"/>
                </a:solidFill>
              </a:rPr>
              <a:t>sequence</a:t>
            </a:r>
            <a:r>
              <a:rPr lang="en-US" sz="2400" dirty="0" smtClean="0">
                <a:solidFill>
                  <a:prstClr val="black"/>
                </a:solidFill>
              </a:rPr>
              <a:t>, </a:t>
            </a:r>
            <a:r>
              <a:rPr lang="en-US" sz="2400" dirty="0">
                <a:solidFill>
                  <a:prstClr val="black"/>
                </a:solidFill>
              </a:rPr>
              <a:t>i.e., </a:t>
            </a:r>
            <a:r>
              <a:rPr lang="en-US" sz="2400" dirty="0" smtClean="0">
                <a:solidFill>
                  <a:prstClr val="black"/>
                </a:solidFill>
              </a:rPr>
              <a:t>classical compilation </a:t>
            </a:r>
            <a:r>
              <a:rPr lang="en-US" sz="2400" dirty="0">
                <a:solidFill>
                  <a:prstClr val="black"/>
                </a:solidFill>
              </a:rPr>
              <a:t>time</a:t>
            </a:r>
          </a:p>
          <a:p>
            <a:pPr marL="457200" indent="-457200">
              <a:buFont typeface="+mj-lt"/>
              <a:buAutoNum type="arabicPeriod"/>
            </a:pPr>
            <a:r>
              <a:rPr lang="en-US" sz="2400" dirty="0" smtClean="0">
                <a:solidFill>
                  <a:prstClr val="black"/>
                </a:solidFill>
              </a:rPr>
              <a:t>Cost </a:t>
            </a:r>
            <a:r>
              <a:rPr lang="en-US" sz="2400" dirty="0">
                <a:solidFill>
                  <a:prstClr val="black"/>
                </a:solidFill>
              </a:rPr>
              <a:t>of the </a:t>
            </a:r>
            <a:r>
              <a:rPr lang="en-US" sz="2400" dirty="0" smtClean="0">
                <a:solidFill>
                  <a:prstClr val="black"/>
                </a:solidFill>
              </a:rPr>
              <a:t>sequence, </a:t>
            </a:r>
            <a:r>
              <a:rPr lang="en-US" sz="2400" dirty="0">
                <a:solidFill>
                  <a:prstClr val="black"/>
                </a:solidFill>
              </a:rPr>
              <a:t>i.e., </a:t>
            </a:r>
            <a:r>
              <a:rPr lang="en-US" sz="2400" dirty="0" smtClean="0">
                <a:solidFill>
                  <a:prstClr val="black"/>
                </a:solidFill>
              </a:rPr>
              <a:t>the </a:t>
            </a:r>
            <a:r>
              <a:rPr lang="en-US" sz="2400" dirty="0" smtClean="0">
                <a:solidFill>
                  <a:srgbClr val="FF0000"/>
                </a:solidFill>
              </a:rPr>
              <a:t>length</a:t>
            </a:r>
            <a:r>
              <a:rPr lang="en-US" sz="2400" dirty="0" smtClean="0">
                <a:solidFill>
                  <a:prstClr val="black"/>
                </a:solidFill>
              </a:rPr>
              <a:t> of the </a:t>
            </a:r>
            <a:r>
              <a:rPr lang="en-US" sz="2400" dirty="0">
                <a:solidFill>
                  <a:prstClr val="black"/>
                </a:solidFill>
              </a:rPr>
              <a:t>word over the </a:t>
            </a:r>
            <a:r>
              <a:rPr lang="en-US" sz="2400" dirty="0" smtClean="0">
                <a:solidFill>
                  <a:prstClr val="black"/>
                </a:solidFill>
              </a:rPr>
              <a:t>instruction set</a:t>
            </a:r>
            <a:endParaRPr lang="en-US" sz="2400" dirty="0">
              <a:solidFill>
                <a:prstClr val="black"/>
              </a:solidFill>
            </a:endParaRPr>
          </a:p>
        </p:txBody>
      </p:sp>
      <p:sp>
        <p:nvSpPr>
          <p:cNvPr id="12" name="TextBox 11"/>
          <p:cNvSpPr txBox="1"/>
          <p:nvPr/>
        </p:nvSpPr>
        <p:spPr>
          <a:xfrm>
            <a:off x="9543518" y="6611779"/>
            <a:ext cx="2648482" cy="246221"/>
          </a:xfrm>
          <a:prstGeom prst="rect">
            <a:avLst/>
          </a:prstGeom>
          <a:noFill/>
        </p:spPr>
        <p:txBody>
          <a:bodyPr wrap="none" rtlCol="0">
            <a:spAutoFit/>
          </a:bodyPr>
          <a:lstStyle/>
          <a:p>
            <a:r>
              <a:rPr lang="en-US" sz="1000" b="1" dirty="0">
                <a:solidFill>
                  <a:prstClr val="black"/>
                </a:solidFill>
              </a:rPr>
              <a:t>[Source: Dawson, Nielsen, quant-ph/0505030]</a:t>
            </a:r>
          </a:p>
        </p:txBody>
      </p:sp>
      <p:sp>
        <p:nvSpPr>
          <p:cNvPr id="6" name="Oval 5"/>
          <p:cNvSpPr/>
          <p:nvPr/>
        </p:nvSpPr>
        <p:spPr>
          <a:xfrm>
            <a:off x="5641731" y="4112191"/>
            <a:ext cx="1524000" cy="533400"/>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 name="Group 7"/>
          <p:cNvGrpSpPr/>
          <p:nvPr/>
        </p:nvGrpSpPr>
        <p:grpSpPr>
          <a:xfrm rot="20555886">
            <a:off x="247774" y="2080090"/>
            <a:ext cx="1716740" cy="1919677"/>
            <a:chOff x="5552382" y="1510434"/>
            <a:chExt cx="2168237" cy="2424545"/>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2382" y="1510434"/>
              <a:ext cx="2168237" cy="2424545"/>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6096011" y="2478197"/>
                  <a:ext cx="251159" cy="307777"/>
                </a:xfrm>
                <a:prstGeom prst="rect">
                  <a:avLst/>
                </a:prstGeom>
                <a:solidFill>
                  <a:schemeClr val="bg1"/>
                </a:solidFill>
                <a:ln>
                  <a:solidFill>
                    <a:schemeClr val="tx1"/>
                  </a:solidFill>
                </a:ln>
                <a:scene3d>
                  <a:camera prst="orthographicFront">
                    <a:rot lat="0" lon="0" rev="19199999"/>
                  </a:camera>
                  <a:lightRig rig="threePt" dir="t"/>
                </a:scene3d>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r>
                          <a:rPr lang="en-US" sz="2000" i="1">
                            <a:solidFill>
                              <a:prstClr val="black"/>
                            </a:solidFill>
                            <a:latin typeface="Cambria Math" panose="02040503050406030204" pitchFamily="18" charset="0"/>
                          </a:rPr>
                          <m:t>𝐻</m:t>
                        </m:r>
                      </m:oMath>
                    </m:oMathPara>
                  </a14:m>
                  <a:endParaRPr lang="en-US" sz="2000" dirty="0">
                    <a:solidFill>
                      <a:prstClr val="black"/>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096011" y="2478197"/>
                  <a:ext cx="251159" cy="307777"/>
                </a:xfrm>
                <a:prstGeom prst="rect">
                  <a:avLst/>
                </a:prstGeom>
                <a:blipFill rotWithShape="0">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634864" y="2674561"/>
                  <a:ext cx="215635" cy="307777"/>
                </a:xfrm>
                <a:prstGeom prst="rect">
                  <a:avLst/>
                </a:prstGeom>
                <a:solidFill>
                  <a:schemeClr val="bg1"/>
                </a:solidFill>
                <a:ln>
                  <a:solidFill>
                    <a:schemeClr val="tx1"/>
                  </a:solidFill>
                </a:ln>
                <a:scene3d>
                  <a:camera prst="orthographicFront">
                    <a:rot lat="0" lon="0" rev="2100000"/>
                  </a:camera>
                  <a:lightRig rig="threePt" dir="t"/>
                </a:scene3d>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r>
                          <a:rPr lang="en-US" sz="2000" i="1">
                            <a:solidFill>
                              <a:prstClr val="black"/>
                            </a:solidFill>
                            <a:latin typeface="Cambria Math" panose="02040503050406030204" pitchFamily="18" charset="0"/>
                          </a:rPr>
                          <m:t>𝑇</m:t>
                        </m:r>
                      </m:oMath>
                    </m:oMathPara>
                  </a14:m>
                  <a:endParaRPr lang="en-US" sz="2000" dirty="0">
                    <a:solidFill>
                      <a:prstClr val="black"/>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634864" y="2674561"/>
                  <a:ext cx="215635" cy="307777"/>
                </a:xfrm>
                <a:prstGeom prst="rect">
                  <a:avLst/>
                </a:prstGeom>
                <a:blipFill rotWithShape="0">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6692420" y="3305371"/>
                  <a:ext cx="229101" cy="307777"/>
                </a:xfrm>
                <a:prstGeom prst="rect">
                  <a:avLst/>
                </a:prstGeom>
                <a:solidFill>
                  <a:schemeClr val="bg1"/>
                </a:solidFill>
                <a:ln>
                  <a:solidFill>
                    <a:schemeClr val="tx1"/>
                  </a:solidFill>
                </a:ln>
                <a:scene3d>
                  <a:camera prst="orthographicFront">
                    <a:rot lat="0" lon="0" rev="20699999"/>
                  </a:camera>
                  <a:lightRig rig="threePt" dir="t"/>
                </a:scene3d>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r>
                          <a:rPr lang="en-US" sz="2000" i="1">
                            <a:solidFill>
                              <a:prstClr val="black"/>
                            </a:solidFill>
                            <a:latin typeface="Cambria Math" panose="02040503050406030204" pitchFamily="18" charset="0"/>
                          </a:rPr>
                          <m:t>𝑋</m:t>
                        </m:r>
                      </m:oMath>
                    </m:oMathPara>
                  </a14:m>
                  <a:endParaRPr lang="en-US" sz="2000" dirty="0">
                    <a:solidFill>
                      <a:prstClr val="black"/>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6692420" y="3305371"/>
                  <a:ext cx="229101" cy="307777"/>
                </a:xfrm>
                <a:prstGeom prst="rect">
                  <a:avLst/>
                </a:prstGeom>
                <a:blipFill rotWithShape="0">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095712" y="3151483"/>
                  <a:ext cx="216278" cy="307777"/>
                </a:xfrm>
                <a:prstGeom prst="rect">
                  <a:avLst/>
                </a:prstGeom>
                <a:solidFill>
                  <a:schemeClr val="bg1"/>
                </a:solidFill>
                <a:ln>
                  <a:solidFill>
                    <a:schemeClr val="tx1"/>
                  </a:solidFill>
                </a:ln>
                <a:scene3d>
                  <a:camera prst="orthographicFront">
                    <a:rot lat="0" lon="0" rev="21299999"/>
                  </a:camera>
                  <a:lightRig rig="threePt" dir="t"/>
                </a:scene3d>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r>
                          <a:rPr lang="en-US" sz="2000" i="1">
                            <a:solidFill>
                              <a:prstClr val="black"/>
                            </a:solidFill>
                            <a:latin typeface="Cambria Math" panose="02040503050406030204" pitchFamily="18" charset="0"/>
                          </a:rPr>
                          <m:t>𝑍</m:t>
                        </m:r>
                      </m:oMath>
                    </m:oMathPara>
                  </a14:m>
                  <a:endParaRPr lang="en-US" sz="2000" dirty="0">
                    <a:solidFill>
                      <a:prstClr val="black"/>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095712" y="3151483"/>
                  <a:ext cx="216278" cy="307777"/>
                </a:xfrm>
                <a:prstGeom prst="rect">
                  <a:avLst/>
                </a:prstGeom>
                <a:blipFill rotWithShape="0">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102832" y="2803401"/>
                  <a:ext cx="198965" cy="307777"/>
                </a:xfrm>
                <a:prstGeom prst="rect">
                  <a:avLst/>
                </a:prstGeom>
                <a:solidFill>
                  <a:schemeClr val="bg1"/>
                </a:solidFill>
                <a:ln>
                  <a:solidFill>
                    <a:schemeClr val="tx1"/>
                  </a:solidFill>
                </a:ln>
                <a:scene3d>
                  <a:camera prst="orthographicFront">
                    <a:rot lat="0" lon="0" rev="600000"/>
                  </a:camera>
                  <a:lightRig rig="threePt" dir="t"/>
                </a:scene3d>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r>
                          <a:rPr lang="en-US" sz="2000" i="1">
                            <a:solidFill>
                              <a:prstClr val="black"/>
                            </a:solidFill>
                            <a:latin typeface="Cambria Math" panose="02040503050406030204" pitchFamily="18" charset="0"/>
                          </a:rPr>
                          <m:t>𝑆</m:t>
                        </m:r>
                      </m:oMath>
                    </m:oMathPara>
                  </a14:m>
                  <a:endParaRPr lang="en-US" sz="2000" dirty="0">
                    <a:solidFill>
                      <a:prstClr val="black"/>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7102832" y="2803401"/>
                  <a:ext cx="198965" cy="307777"/>
                </a:xfrm>
                <a:prstGeom prst="rect">
                  <a:avLst/>
                </a:prstGeom>
                <a:blipFill rotWithShape="0">
                  <a:blip r:embed="rId9"/>
                  <a:stretch>
                    <a:fillRect/>
                  </a:stretch>
                </a:blipFill>
                <a:ln>
                  <a:solidFill>
                    <a:schemeClr val="tx1"/>
                  </a:solidFill>
                </a:ln>
              </p:spPr>
              <p:txBody>
                <a:bodyPr/>
                <a:lstStyle/>
                <a:p>
                  <a:r>
                    <a:rPr lang="en-US">
                      <a:noFill/>
                    </a:rPr>
                    <a:t> </a:t>
                  </a:r>
                </a:p>
              </p:txBody>
            </p:sp>
          </mc:Fallback>
        </mc:AlternateContent>
      </p:grpSp>
      <p:sp>
        <p:nvSpPr>
          <p:cNvPr id="3" name="Footer Placeholder 2"/>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3968474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20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20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069" y="68608"/>
            <a:ext cx="11438793" cy="715962"/>
          </a:xfrm>
        </p:spPr>
        <p:txBody>
          <a:bodyPr>
            <a:normAutofit fontScale="90000"/>
          </a:bodyPr>
          <a:lstStyle/>
          <a:p>
            <a:pPr algn="ctr"/>
            <a:r>
              <a:rPr lang="en-US" dirty="0" smtClean="0"/>
              <a:t>Solovay-Kitaev Algorithm: de </a:t>
            </a:r>
            <a:r>
              <a:rPr lang="en-US" dirty="0"/>
              <a:t>f</a:t>
            </a:r>
            <a:r>
              <a:rPr lang="en-US" dirty="0" smtClean="0"/>
              <a:t>acto standard until 2012!</a:t>
            </a:r>
            <a:endParaRPr lang="en-US" dirty="0"/>
          </a:p>
        </p:txBody>
      </p:sp>
      <p:pic>
        <p:nvPicPr>
          <p:cNvPr id="301058" name="Picture 2"/>
          <p:cNvPicPr>
            <a:picLocks noChangeAspect="1" noChangeArrowheads="1"/>
          </p:cNvPicPr>
          <p:nvPr/>
        </p:nvPicPr>
        <p:blipFill>
          <a:blip r:embed="rId2" cstate="print"/>
          <a:srcRect/>
          <a:stretch>
            <a:fillRect/>
          </a:stretch>
        </p:blipFill>
        <p:spPr bwMode="auto">
          <a:xfrm>
            <a:off x="2895600" y="1219201"/>
            <a:ext cx="5562600" cy="3055591"/>
          </a:xfrm>
          <a:prstGeom prst="rect">
            <a:avLst/>
          </a:prstGeom>
          <a:noFill/>
          <a:ln w="9525">
            <a:noFill/>
            <a:miter lim="800000"/>
            <a:headEnd/>
            <a:tailEnd/>
          </a:ln>
        </p:spPr>
      </p:pic>
      <p:sp>
        <p:nvSpPr>
          <p:cNvPr id="9" name="TextBox 8"/>
          <p:cNvSpPr txBox="1"/>
          <p:nvPr/>
        </p:nvSpPr>
        <p:spPr>
          <a:xfrm>
            <a:off x="943066" y="784570"/>
            <a:ext cx="7515134" cy="461665"/>
          </a:xfrm>
          <a:prstGeom prst="rect">
            <a:avLst/>
          </a:prstGeom>
          <a:noFill/>
        </p:spPr>
        <p:txBody>
          <a:bodyPr wrap="none" rtlCol="0">
            <a:spAutoFit/>
          </a:bodyPr>
          <a:lstStyle/>
          <a:p>
            <a:r>
              <a:rPr lang="en-US" sz="2400" b="1" dirty="0">
                <a:solidFill>
                  <a:prstClr val="black"/>
                </a:solidFill>
              </a:rPr>
              <a:t>Basic idea: </a:t>
            </a:r>
            <a:r>
              <a:rPr lang="en-US" sz="2400" dirty="0">
                <a:solidFill>
                  <a:prstClr val="black"/>
                </a:solidFill>
              </a:rPr>
              <a:t>Successive refining of a net using commutators </a:t>
            </a:r>
          </a:p>
        </p:txBody>
      </p:sp>
      <p:sp>
        <p:nvSpPr>
          <p:cNvPr id="10" name="TextBox 9"/>
          <p:cNvSpPr txBox="1"/>
          <p:nvPr/>
        </p:nvSpPr>
        <p:spPr>
          <a:xfrm>
            <a:off x="1055076" y="4251067"/>
            <a:ext cx="10075985" cy="2246769"/>
          </a:xfrm>
          <a:prstGeom prst="rect">
            <a:avLst/>
          </a:prstGeom>
          <a:noFill/>
        </p:spPr>
        <p:txBody>
          <a:bodyPr wrap="square" rtlCol="0">
            <a:spAutoFit/>
          </a:bodyPr>
          <a:lstStyle/>
          <a:p>
            <a:r>
              <a:rPr lang="en-US" sz="2400" b="1" dirty="0">
                <a:solidFill>
                  <a:prstClr val="black"/>
                </a:solidFill>
              </a:rPr>
              <a:t>Implementations:</a:t>
            </a:r>
          </a:p>
          <a:p>
            <a:pPr>
              <a:buFont typeface="Arial" pitchFamily="34" charset="0"/>
              <a:buChar char="•"/>
            </a:pPr>
            <a:r>
              <a:rPr lang="en-US" sz="2000" b="1" dirty="0">
                <a:solidFill>
                  <a:srgbClr val="0000FF"/>
                </a:solidFill>
              </a:rPr>
              <a:t> [Kitaev, Shen, </a:t>
            </a:r>
            <a:r>
              <a:rPr lang="en-US" sz="2000" b="1" dirty="0" err="1" smtClean="0">
                <a:solidFill>
                  <a:srgbClr val="0000FF"/>
                </a:solidFill>
              </a:rPr>
              <a:t>Vyalyi</a:t>
            </a:r>
            <a:r>
              <a:rPr lang="en-US" sz="2000" b="1" dirty="0">
                <a:solidFill>
                  <a:srgbClr val="0000FF"/>
                </a:solidFill>
              </a:rPr>
              <a:t>, AMS 2002]: </a:t>
            </a:r>
            <a:r>
              <a:rPr lang="en-US" sz="2000" dirty="0">
                <a:solidFill>
                  <a:prstClr val="black"/>
                </a:solidFill>
              </a:rPr>
              <a:t>log</a:t>
            </a:r>
            <a:r>
              <a:rPr lang="en-US" sz="2000" baseline="30000" dirty="0">
                <a:solidFill>
                  <a:prstClr val="black"/>
                </a:solidFill>
              </a:rPr>
              <a:t>3+</a:t>
            </a:r>
            <a:r>
              <a:rPr lang="el-GR" sz="2000" baseline="30000" dirty="0">
                <a:solidFill>
                  <a:prstClr val="black"/>
                </a:solidFill>
              </a:rPr>
              <a:t>δ </a:t>
            </a:r>
            <a:r>
              <a:rPr lang="en-US" sz="2000" dirty="0">
                <a:solidFill>
                  <a:prstClr val="black"/>
                </a:solidFill>
              </a:rPr>
              <a:t>(1/</a:t>
            </a:r>
            <a:r>
              <a:rPr lang="el-GR" sz="2000" dirty="0">
                <a:solidFill>
                  <a:prstClr val="black"/>
                </a:solidFill>
              </a:rPr>
              <a:t>ε</a:t>
            </a:r>
            <a:r>
              <a:rPr lang="en-US" sz="2000" dirty="0">
                <a:solidFill>
                  <a:prstClr val="black"/>
                </a:solidFill>
              </a:rPr>
              <a:t>) time, log</a:t>
            </a:r>
            <a:r>
              <a:rPr lang="en-US" sz="2000" baseline="30000" dirty="0">
                <a:solidFill>
                  <a:prstClr val="black"/>
                </a:solidFill>
              </a:rPr>
              <a:t>3+</a:t>
            </a:r>
            <a:r>
              <a:rPr lang="el-GR" sz="2000" baseline="30000" dirty="0">
                <a:solidFill>
                  <a:prstClr val="black"/>
                </a:solidFill>
              </a:rPr>
              <a:t>δ</a:t>
            </a:r>
            <a:r>
              <a:rPr lang="en-US" sz="2000" dirty="0">
                <a:solidFill>
                  <a:prstClr val="black"/>
                </a:solidFill>
              </a:rPr>
              <a:t>(1/</a:t>
            </a:r>
            <a:r>
              <a:rPr lang="el-GR" sz="2000" dirty="0">
                <a:solidFill>
                  <a:prstClr val="black"/>
                </a:solidFill>
              </a:rPr>
              <a:t>ε</a:t>
            </a:r>
            <a:r>
              <a:rPr lang="en-US" sz="2000" dirty="0">
                <a:solidFill>
                  <a:prstClr val="black"/>
                </a:solidFill>
              </a:rPr>
              <a:t>) length </a:t>
            </a:r>
          </a:p>
          <a:p>
            <a:r>
              <a:rPr lang="en-US" sz="2000" dirty="0">
                <a:solidFill>
                  <a:prstClr val="black"/>
                </a:solidFill>
              </a:rPr>
              <a:t>       </a:t>
            </a:r>
            <a:r>
              <a:rPr lang="en-US" sz="2000" dirty="0" smtClean="0">
                <a:solidFill>
                  <a:prstClr val="black"/>
                </a:solidFill>
              </a:rPr>
              <a:t>		               w/</a:t>
            </a:r>
            <a:r>
              <a:rPr lang="en-US" sz="2000" dirty="0" err="1" smtClean="0">
                <a:solidFill>
                  <a:prstClr val="black"/>
                </a:solidFill>
              </a:rPr>
              <a:t>ancilla</a:t>
            </a:r>
            <a:r>
              <a:rPr lang="en-US" sz="2000" dirty="0">
                <a:solidFill>
                  <a:prstClr val="black"/>
                </a:solidFill>
              </a:rPr>
              <a:t>: log</a:t>
            </a:r>
            <a:r>
              <a:rPr lang="en-US" sz="2000" baseline="30000" dirty="0">
                <a:solidFill>
                  <a:prstClr val="black"/>
                </a:solidFill>
              </a:rPr>
              <a:t>2</a:t>
            </a:r>
            <a:r>
              <a:rPr lang="el-GR" sz="2000" baseline="30000" dirty="0">
                <a:solidFill>
                  <a:prstClr val="black"/>
                </a:solidFill>
              </a:rPr>
              <a:t> </a:t>
            </a:r>
            <a:r>
              <a:rPr lang="en-US" sz="2000" dirty="0">
                <a:solidFill>
                  <a:prstClr val="black"/>
                </a:solidFill>
              </a:rPr>
              <a:t>(1/</a:t>
            </a:r>
            <a:r>
              <a:rPr lang="el-GR" sz="2000" dirty="0">
                <a:solidFill>
                  <a:prstClr val="black"/>
                </a:solidFill>
              </a:rPr>
              <a:t>ε</a:t>
            </a:r>
            <a:r>
              <a:rPr lang="en-US" sz="2000" dirty="0">
                <a:solidFill>
                  <a:prstClr val="black"/>
                </a:solidFill>
              </a:rPr>
              <a:t>) log log (1/</a:t>
            </a:r>
            <a:r>
              <a:rPr lang="el-GR" sz="2000" dirty="0">
                <a:solidFill>
                  <a:prstClr val="black"/>
                </a:solidFill>
              </a:rPr>
              <a:t>ε</a:t>
            </a:r>
            <a:r>
              <a:rPr lang="en-US" sz="2000" dirty="0">
                <a:solidFill>
                  <a:prstClr val="black"/>
                </a:solidFill>
              </a:rPr>
              <a:t>) time, log</a:t>
            </a:r>
            <a:r>
              <a:rPr lang="en-US" sz="2000" baseline="30000" dirty="0">
                <a:solidFill>
                  <a:prstClr val="black"/>
                </a:solidFill>
              </a:rPr>
              <a:t>2</a:t>
            </a:r>
            <a:r>
              <a:rPr lang="el-GR" sz="2000" baseline="30000" dirty="0">
                <a:solidFill>
                  <a:prstClr val="black"/>
                </a:solidFill>
              </a:rPr>
              <a:t> </a:t>
            </a:r>
            <a:r>
              <a:rPr lang="en-US" sz="2000" dirty="0">
                <a:solidFill>
                  <a:prstClr val="black"/>
                </a:solidFill>
              </a:rPr>
              <a:t>(1/</a:t>
            </a:r>
            <a:r>
              <a:rPr lang="el-GR" sz="2000" dirty="0">
                <a:solidFill>
                  <a:prstClr val="black"/>
                </a:solidFill>
              </a:rPr>
              <a:t>ε</a:t>
            </a:r>
            <a:r>
              <a:rPr lang="en-US" sz="2000" dirty="0">
                <a:solidFill>
                  <a:prstClr val="black"/>
                </a:solidFill>
              </a:rPr>
              <a:t>) log log (1/</a:t>
            </a:r>
            <a:r>
              <a:rPr lang="el-GR" sz="2000" dirty="0">
                <a:solidFill>
                  <a:prstClr val="black"/>
                </a:solidFill>
              </a:rPr>
              <a:t>ε</a:t>
            </a:r>
            <a:r>
              <a:rPr lang="en-US" sz="2000" dirty="0">
                <a:solidFill>
                  <a:prstClr val="black"/>
                </a:solidFill>
              </a:rPr>
              <a:t>) length </a:t>
            </a:r>
          </a:p>
          <a:p>
            <a:pPr>
              <a:buFont typeface="Arial" pitchFamily="34" charset="0"/>
              <a:buChar char="•"/>
            </a:pPr>
            <a:endParaRPr lang="en-US" sz="800" dirty="0">
              <a:solidFill>
                <a:prstClr val="black"/>
              </a:solidFill>
            </a:endParaRPr>
          </a:p>
          <a:p>
            <a:pPr>
              <a:buFont typeface="Arial" pitchFamily="34" charset="0"/>
              <a:buChar char="•"/>
            </a:pPr>
            <a:r>
              <a:rPr lang="en-US" sz="2000" b="1" dirty="0">
                <a:solidFill>
                  <a:srgbClr val="0000FF"/>
                </a:solidFill>
              </a:rPr>
              <a:t> [Dawson, Nielsen, quant-ph/0505030]: </a:t>
            </a:r>
            <a:r>
              <a:rPr lang="en-US" sz="2000" dirty="0">
                <a:solidFill>
                  <a:prstClr val="black"/>
                </a:solidFill>
              </a:rPr>
              <a:t>log</a:t>
            </a:r>
            <a:r>
              <a:rPr lang="en-US" sz="2000" baseline="30000" dirty="0">
                <a:solidFill>
                  <a:prstClr val="black"/>
                </a:solidFill>
              </a:rPr>
              <a:t>2.71</a:t>
            </a:r>
            <a:r>
              <a:rPr lang="el-GR" sz="2000" baseline="30000" dirty="0">
                <a:solidFill>
                  <a:prstClr val="black"/>
                </a:solidFill>
              </a:rPr>
              <a:t> </a:t>
            </a:r>
            <a:r>
              <a:rPr lang="en-US" sz="2000" dirty="0">
                <a:solidFill>
                  <a:prstClr val="black"/>
                </a:solidFill>
              </a:rPr>
              <a:t>(1/</a:t>
            </a:r>
            <a:r>
              <a:rPr lang="el-GR" sz="2000" dirty="0">
                <a:solidFill>
                  <a:prstClr val="black"/>
                </a:solidFill>
              </a:rPr>
              <a:t>ε</a:t>
            </a:r>
            <a:r>
              <a:rPr lang="en-US" sz="2000" dirty="0">
                <a:solidFill>
                  <a:prstClr val="black"/>
                </a:solidFill>
              </a:rPr>
              <a:t>)  time, log</a:t>
            </a:r>
            <a:r>
              <a:rPr lang="en-US" sz="2000" baseline="30000" dirty="0">
                <a:solidFill>
                  <a:prstClr val="black"/>
                </a:solidFill>
              </a:rPr>
              <a:t>3.97</a:t>
            </a:r>
            <a:r>
              <a:rPr lang="el-GR" sz="2000" baseline="30000" dirty="0">
                <a:solidFill>
                  <a:prstClr val="black"/>
                </a:solidFill>
              </a:rPr>
              <a:t> </a:t>
            </a:r>
            <a:r>
              <a:rPr lang="en-US" sz="2000" dirty="0">
                <a:solidFill>
                  <a:prstClr val="black"/>
                </a:solidFill>
              </a:rPr>
              <a:t>(1/</a:t>
            </a:r>
            <a:r>
              <a:rPr lang="el-GR" sz="2000" dirty="0">
                <a:solidFill>
                  <a:prstClr val="black"/>
                </a:solidFill>
              </a:rPr>
              <a:t>ε</a:t>
            </a:r>
            <a:r>
              <a:rPr lang="en-US" sz="2000" dirty="0">
                <a:solidFill>
                  <a:prstClr val="black"/>
                </a:solidFill>
              </a:rPr>
              <a:t>) length </a:t>
            </a:r>
          </a:p>
          <a:p>
            <a:pPr>
              <a:buFont typeface="Arial" pitchFamily="34" charset="0"/>
              <a:buChar char="•"/>
            </a:pPr>
            <a:endParaRPr lang="en-US" sz="800" dirty="0">
              <a:solidFill>
                <a:prstClr val="black"/>
              </a:solidFill>
            </a:endParaRPr>
          </a:p>
          <a:p>
            <a:pPr>
              <a:buFont typeface="Arial" pitchFamily="34" charset="0"/>
              <a:buChar char="•"/>
            </a:pPr>
            <a:r>
              <a:rPr lang="en-US" sz="2000" b="1" dirty="0">
                <a:solidFill>
                  <a:srgbClr val="0000FF"/>
                </a:solidFill>
              </a:rPr>
              <a:t> [Harrow, Recht, Chuang, quant-ph/0111031]: </a:t>
            </a:r>
            <a:r>
              <a:rPr lang="en-US" sz="2000" dirty="0">
                <a:solidFill>
                  <a:prstClr val="black"/>
                </a:solidFill>
              </a:rPr>
              <a:t>non-constructive, </a:t>
            </a:r>
            <a:r>
              <a:rPr lang="en-US" sz="2000" b="1" dirty="0">
                <a:solidFill>
                  <a:prstClr val="black"/>
                </a:solidFill>
              </a:rPr>
              <a:t>log (1/</a:t>
            </a:r>
            <a:r>
              <a:rPr lang="el-GR" sz="2000" b="1" dirty="0">
                <a:solidFill>
                  <a:prstClr val="black"/>
                </a:solidFill>
              </a:rPr>
              <a:t>ε</a:t>
            </a:r>
            <a:r>
              <a:rPr lang="en-US" sz="2000" b="1" dirty="0">
                <a:solidFill>
                  <a:prstClr val="black"/>
                </a:solidFill>
              </a:rPr>
              <a:t>) length </a:t>
            </a:r>
          </a:p>
          <a:p>
            <a:pPr>
              <a:buFont typeface="Arial" pitchFamily="34" charset="0"/>
              <a:buChar char="•"/>
            </a:pPr>
            <a:endParaRPr lang="en-US" sz="2000" dirty="0">
              <a:solidFill>
                <a:prstClr val="black"/>
              </a:solidFill>
            </a:endParaRPr>
          </a:p>
        </p:txBody>
      </p:sp>
      <p:sp>
        <p:nvSpPr>
          <p:cNvPr id="11" name="TextBox 10"/>
          <p:cNvSpPr txBox="1"/>
          <p:nvPr/>
        </p:nvSpPr>
        <p:spPr>
          <a:xfrm>
            <a:off x="8824027" y="6497836"/>
            <a:ext cx="3367973" cy="307777"/>
          </a:xfrm>
          <a:prstGeom prst="rect">
            <a:avLst/>
          </a:prstGeom>
          <a:noFill/>
        </p:spPr>
        <p:txBody>
          <a:bodyPr wrap="none" rtlCol="0">
            <a:spAutoFit/>
          </a:bodyPr>
          <a:lstStyle/>
          <a:p>
            <a:r>
              <a:rPr lang="en-US" sz="1400" b="1" dirty="0">
                <a:solidFill>
                  <a:prstClr val="black"/>
                </a:solidFill>
              </a:rPr>
              <a:t>[Image source: Nielsen/Chuang, CUP 2000]</a:t>
            </a: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92424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10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descr="slide1.png"/>
          <p:cNvPicPr>
            <a:picLocks noChangeAspect="1"/>
          </p:cNvPicPr>
          <p:nvPr/>
        </p:nvPicPr>
        <p:blipFill>
          <a:blip r:embed="rId3" cstate="print"/>
          <a:stretch>
            <a:fillRect/>
          </a:stretch>
        </p:blipFill>
        <p:spPr>
          <a:xfrm>
            <a:off x="4633547" y="1323439"/>
            <a:ext cx="3352800" cy="4850609"/>
          </a:xfrm>
          <a:prstGeom prst="rect">
            <a:avLst/>
          </a:prstGeom>
        </p:spPr>
      </p:pic>
      <p:sp>
        <p:nvSpPr>
          <p:cNvPr id="6" name="TextBox 5"/>
          <p:cNvSpPr txBox="1"/>
          <p:nvPr/>
        </p:nvSpPr>
        <p:spPr>
          <a:xfrm>
            <a:off x="1524000" y="0"/>
            <a:ext cx="9144000" cy="1323439"/>
          </a:xfrm>
          <a:prstGeom prst="rect">
            <a:avLst/>
          </a:prstGeom>
          <a:noFill/>
        </p:spPr>
        <p:txBody>
          <a:bodyPr wrap="square" rtlCol="0">
            <a:spAutoFit/>
          </a:bodyPr>
          <a:lstStyle/>
          <a:p>
            <a:pPr algn="ctr"/>
            <a:r>
              <a:rPr lang="en-US" sz="4000" dirty="0" smtClean="0">
                <a:solidFill>
                  <a:prstClr val="black"/>
                </a:solidFill>
                <a:latin typeface="Calibri Light" panose="020F0302020204030204"/>
                <a:cs typeface="Arial" charset="0"/>
              </a:rPr>
              <a:t>Year 2012: New </a:t>
            </a:r>
            <a:r>
              <a:rPr lang="en-US" sz="4000" dirty="0">
                <a:solidFill>
                  <a:prstClr val="black"/>
                </a:solidFill>
                <a:latin typeface="Calibri Light" panose="020F0302020204030204"/>
                <a:cs typeface="Arial" charset="0"/>
              </a:rPr>
              <a:t>S</a:t>
            </a:r>
            <a:r>
              <a:rPr lang="en-US" sz="4000" dirty="0" smtClean="0">
                <a:solidFill>
                  <a:prstClr val="black"/>
                </a:solidFill>
                <a:latin typeface="Calibri Light" panose="020F0302020204030204"/>
                <a:cs typeface="Arial" charset="0"/>
              </a:rPr>
              <a:t>ynthesis </a:t>
            </a:r>
            <a:r>
              <a:rPr lang="en-US" sz="4000" dirty="0">
                <a:solidFill>
                  <a:prstClr val="black"/>
                </a:solidFill>
                <a:latin typeface="Calibri Light" panose="020F0302020204030204"/>
                <a:cs typeface="Arial" charset="0"/>
              </a:rPr>
              <a:t>M</a:t>
            </a:r>
            <a:r>
              <a:rPr lang="en-US" sz="4000" dirty="0" smtClean="0">
                <a:solidFill>
                  <a:prstClr val="black"/>
                </a:solidFill>
                <a:latin typeface="Calibri Light" panose="020F0302020204030204"/>
                <a:cs typeface="Arial" charset="0"/>
              </a:rPr>
              <a:t>ethods</a:t>
            </a:r>
          </a:p>
          <a:p>
            <a:pPr algn="ctr"/>
            <a:r>
              <a:rPr lang="en-US" sz="4000" dirty="0" smtClean="0">
                <a:solidFill>
                  <a:prstClr val="black"/>
                </a:solidFill>
                <a:latin typeface="Calibri Light" panose="020F0302020204030204"/>
                <a:cs typeface="Arial" charset="0"/>
              </a:rPr>
              <a:t>(based on algebraic number theory)</a:t>
            </a:r>
            <a:endParaRPr lang="uk-UA" sz="4000" dirty="0">
              <a:solidFill>
                <a:prstClr val="black"/>
              </a:solidFill>
              <a:latin typeface="Calibri Light" panose="020F0302020204030204"/>
              <a:cs typeface="Arial" charset="0"/>
            </a:endParaRPr>
          </a:p>
        </p:txBody>
      </p:sp>
      <p:sp>
        <p:nvSpPr>
          <p:cNvPr id="8" name="TextBox 7"/>
          <p:cNvSpPr txBox="1"/>
          <p:nvPr/>
        </p:nvSpPr>
        <p:spPr>
          <a:xfrm>
            <a:off x="8596785" y="6457890"/>
            <a:ext cx="3595215" cy="400110"/>
          </a:xfrm>
          <a:prstGeom prst="rect">
            <a:avLst/>
          </a:prstGeom>
          <a:noFill/>
        </p:spPr>
        <p:txBody>
          <a:bodyPr wrap="none" rtlCol="0">
            <a:spAutoFit/>
          </a:bodyPr>
          <a:lstStyle/>
          <a:p>
            <a:r>
              <a:rPr lang="en-US" sz="2000" b="1" dirty="0">
                <a:solidFill>
                  <a:prstClr val="black"/>
                </a:solidFill>
              </a:rPr>
              <a:t>[Kliuchnikov/Maslov/Mosca’12]</a:t>
            </a:r>
          </a:p>
        </p:txBody>
      </p:sp>
    </p:spTree>
    <p:extLst>
      <p:ext uri="{BB962C8B-B14F-4D97-AF65-F5344CB8AC3E}">
        <p14:creationId xmlns:p14="http://schemas.microsoft.com/office/powerpoint/2010/main" val="1186613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42636" y="45082"/>
            <a:ext cx="6561848" cy="707886"/>
          </a:xfrm>
          <a:prstGeom prst="rect">
            <a:avLst/>
          </a:prstGeom>
          <a:noFill/>
        </p:spPr>
        <p:txBody>
          <a:bodyPr wrap="square" rtlCol="0">
            <a:spAutoFit/>
          </a:bodyPr>
          <a:lstStyle/>
          <a:p>
            <a:r>
              <a:rPr lang="en-US" sz="4000" dirty="0" smtClean="0">
                <a:solidFill>
                  <a:prstClr val="black"/>
                </a:solidFill>
                <a:latin typeface="Calibri Light" panose="020F0302020204030204"/>
                <a:cs typeface="Arial" charset="0"/>
              </a:rPr>
              <a:t>How much cost improvement?</a:t>
            </a:r>
            <a:endParaRPr lang="uk-UA" sz="4000" dirty="0">
              <a:solidFill>
                <a:prstClr val="black"/>
              </a:solidFill>
              <a:latin typeface="Calibri Light" panose="020F0302020204030204"/>
              <a:cs typeface="Arial" charset="0"/>
            </a:endParaRPr>
          </a:p>
        </p:txBody>
      </p:sp>
      <p:pic>
        <p:nvPicPr>
          <p:cNvPr id="5" name="Рисунок 4" descr="slide3.png"/>
          <p:cNvPicPr>
            <a:picLocks noChangeAspect="1"/>
          </p:cNvPicPr>
          <p:nvPr/>
        </p:nvPicPr>
        <p:blipFill>
          <a:blip r:embed="rId3" cstate="print"/>
          <a:stretch>
            <a:fillRect/>
          </a:stretch>
        </p:blipFill>
        <p:spPr>
          <a:xfrm>
            <a:off x="3569763" y="4500708"/>
            <a:ext cx="4510367" cy="2145632"/>
          </a:xfrm>
          <a:prstGeom prst="rect">
            <a:avLst/>
          </a:prstGeom>
        </p:spPr>
      </p:pic>
      <p:sp>
        <p:nvSpPr>
          <p:cNvPr id="3" name="Oval 2"/>
          <p:cNvSpPr/>
          <p:nvPr/>
        </p:nvSpPr>
        <p:spPr>
          <a:xfrm>
            <a:off x="6086251" y="3121269"/>
            <a:ext cx="1017933" cy="395654"/>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prstClr val="black"/>
              </a:solidFill>
            </a:endParaRPr>
          </a:p>
        </p:txBody>
      </p:sp>
      <p:sp>
        <p:nvSpPr>
          <p:cNvPr id="11" name="Oval 10"/>
          <p:cNvSpPr/>
          <p:nvPr/>
        </p:nvSpPr>
        <p:spPr>
          <a:xfrm>
            <a:off x="3569763" y="4899079"/>
            <a:ext cx="1017933" cy="305967"/>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prstClr val="black"/>
              </a:solidFill>
            </a:endParaRPr>
          </a:p>
        </p:txBody>
      </p:sp>
      <p:graphicFrame>
        <p:nvGraphicFramePr>
          <p:cNvPr id="14" name="Chart 13"/>
          <p:cNvGraphicFramePr>
            <a:graphicFrameLocks/>
          </p:cNvGraphicFramePr>
          <p:nvPr>
            <p:extLst/>
          </p:nvPr>
        </p:nvGraphicFramePr>
        <p:xfrm>
          <a:off x="844696" y="814674"/>
          <a:ext cx="10669751" cy="583166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69561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6160" y="115779"/>
            <a:ext cx="11655840" cy="899537"/>
          </a:xfrm>
        </p:spPr>
        <p:txBody>
          <a:bodyPr/>
          <a:lstStyle/>
          <a:p>
            <a:r>
              <a:rPr lang="en-US" dirty="0" smtClean="0">
                <a:solidFill>
                  <a:schemeClr val="bg1"/>
                </a:solidFill>
              </a:rPr>
              <a:t>Quantum Algorithms Exist!</a:t>
            </a:r>
            <a:endParaRPr lang="en-US" dirty="0">
              <a:solidFill>
                <a:schemeClr val="bg1"/>
              </a:solidFill>
            </a:endParaRPr>
          </a:p>
        </p:txBody>
      </p:sp>
      <p:sp>
        <p:nvSpPr>
          <p:cNvPr id="5" name="Rectangle 4"/>
          <p:cNvSpPr/>
          <p:nvPr/>
        </p:nvSpPr>
        <p:spPr bwMode="auto">
          <a:xfrm>
            <a:off x="616293" y="1174007"/>
            <a:ext cx="3255765" cy="1568743"/>
          </a:xfrm>
          <a:prstGeom prst="rect">
            <a:avLst/>
          </a:prstGeom>
          <a:solidFill>
            <a:srgbClr val="00BF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5" name="Rectangle 14"/>
          <p:cNvSpPr/>
          <p:nvPr/>
        </p:nvSpPr>
        <p:spPr bwMode="auto">
          <a:xfrm>
            <a:off x="4083715" y="1174007"/>
            <a:ext cx="5364808" cy="1568743"/>
          </a:xfrm>
          <a:prstGeom prst="rect">
            <a:avLst/>
          </a:prstGeom>
          <a:solidFill>
            <a:srgbClr val="0A59C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endParaRPr lang="en-US" sz="1765" dirty="0">
              <a:solidFill>
                <a:srgbClr val="FFFFFF"/>
              </a:solidFill>
            </a:endParaRPr>
          </a:p>
        </p:txBody>
      </p:sp>
      <p:sp>
        <p:nvSpPr>
          <p:cNvPr id="16" name="TextBox 15"/>
          <p:cNvSpPr txBox="1"/>
          <p:nvPr/>
        </p:nvSpPr>
        <p:spPr>
          <a:xfrm>
            <a:off x="4190656" y="1281078"/>
            <a:ext cx="4457666" cy="1344177"/>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2353" dirty="0" smtClean="0">
                <a:solidFill>
                  <a:srgbClr val="FFFFFF"/>
                </a:solidFill>
              </a:rPr>
              <a:t>Breaks </a:t>
            </a:r>
            <a:r>
              <a:rPr lang="en-US" sz="2353" dirty="0">
                <a:solidFill>
                  <a:srgbClr val="FFFFFF"/>
                </a:solidFill>
              </a:rPr>
              <a:t>RSA, elliptic curve signatures, DSA, El-</a:t>
            </a:r>
            <a:r>
              <a:rPr lang="en-US" sz="2353" dirty="0" err="1">
                <a:solidFill>
                  <a:srgbClr val="FFFFFF"/>
                </a:solidFill>
              </a:rPr>
              <a:t>Gamal</a:t>
            </a:r>
            <a:endParaRPr lang="en-US" sz="2353" dirty="0">
              <a:solidFill>
                <a:srgbClr val="FFFFFF"/>
              </a:solidFill>
            </a:endParaRPr>
          </a:p>
          <a:p>
            <a:pPr marL="336145" indent="-336145">
              <a:lnSpc>
                <a:spcPct val="90000"/>
              </a:lnSpc>
              <a:spcAft>
                <a:spcPts val="588"/>
              </a:spcAft>
              <a:buFont typeface="Arial" panose="020B0604020202020204" pitchFamily="34" charset="0"/>
              <a:buChar char="•"/>
            </a:pPr>
            <a:r>
              <a:rPr lang="en-US" sz="2353" dirty="0">
                <a:solidFill>
                  <a:srgbClr val="FFFFFF"/>
                </a:solidFill>
              </a:rPr>
              <a:t>Exponential speedups</a:t>
            </a:r>
          </a:p>
        </p:txBody>
      </p:sp>
      <p:sp>
        <p:nvSpPr>
          <p:cNvPr id="20" name="TextBox 19"/>
          <p:cNvSpPr txBox="1"/>
          <p:nvPr/>
        </p:nvSpPr>
        <p:spPr>
          <a:xfrm>
            <a:off x="616293" y="1174007"/>
            <a:ext cx="2969407" cy="1593091"/>
          </a:xfrm>
          <a:prstGeom prst="rect">
            <a:avLst/>
          </a:prstGeom>
          <a:solidFill>
            <a:srgbClr val="B792FA">
              <a:alpha val="0"/>
            </a:srgbClr>
          </a:solidFill>
        </p:spPr>
        <p:txBody>
          <a:bodyPr wrap="square" lIns="179285" tIns="143428" rIns="179285" bIns="143428" rtlCol="0">
            <a:spAutoFit/>
          </a:bodyPr>
          <a:lstStyle/>
          <a:p>
            <a:pPr>
              <a:lnSpc>
                <a:spcPct val="90000"/>
              </a:lnSpc>
              <a:spcAft>
                <a:spcPts val="588"/>
              </a:spcAft>
            </a:pPr>
            <a:r>
              <a:rPr lang="en-US" sz="3137" dirty="0" smtClean="0">
                <a:solidFill>
                  <a:srgbClr val="FFFFFF"/>
                </a:solidFill>
              </a:rPr>
              <a:t>Shor’s Algorithm (1994)</a:t>
            </a:r>
            <a:endParaRPr lang="en-US" sz="3137" dirty="0">
              <a:solidFill>
                <a:srgbClr val="FFFFFF"/>
              </a:solidFill>
            </a:endParaRPr>
          </a:p>
        </p:txBody>
      </p:sp>
      <p:sp>
        <p:nvSpPr>
          <p:cNvPr id="23" name="Rectangle 22"/>
          <p:cNvSpPr/>
          <p:nvPr/>
        </p:nvSpPr>
        <p:spPr bwMode="auto">
          <a:xfrm>
            <a:off x="616293" y="4821641"/>
            <a:ext cx="3255765" cy="1568743"/>
          </a:xfrm>
          <a:prstGeom prst="rect">
            <a:avLst/>
          </a:prstGeom>
          <a:solidFill>
            <a:srgbClr val="D8512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5" name="TextBox 24"/>
          <p:cNvSpPr txBox="1"/>
          <p:nvPr/>
        </p:nvSpPr>
        <p:spPr>
          <a:xfrm>
            <a:off x="616293" y="4883739"/>
            <a:ext cx="3467421" cy="1158629"/>
          </a:xfrm>
          <a:prstGeom prst="rect">
            <a:avLst/>
          </a:prstGeom>
          <a:solidFill>
            <a:srgbClr val="B792FA">
              <a:alpha val="0"/>
            </a:srgbClr>
          </a:solidFill>
        </p:spPr>
        <p:txBody>
          <a:bodyPr wrap="square" lIns="179285" tIns="143428" rIns="179285" bIns="143428" rtlCol="0">
            <a:spAutoFit/>
          </a:bodyPr>
          <a:lstStyle/>
          <a:p>
            <a:pPr>
              <a:lnSpc>
                <a:spcPct val="90000"/>
              </a:lnSpc>
              <a:spcAft>
                <a:spcPts val="588"/>
              </a:spcAft>
            </a:pPr>
            <a:r>
              <a:rPr lang="en-US" sz="3137" dirty="0">
                <a:solidFill>
                  <a:srgbClr val="FFFFFF"/>
                </a:solidFill>
              </a:rPr>
              <a:t>Quantum </a:t>
            </a:r>
            <a:r>
              <a:rPr lang="en-US" sz="3137" dirty="0" smtClean="0">
                <a:solidFill>
                  <a:srgbClr val="FFFFFF"/>
                </a:solidFill>
              </a:rPr>
              <a:t>simulation (1982)</a:t>
            </a:r>
            <a:endParaRPr lang="en-US" sz="3137" dirty="0">
              <a:solidFill>
                <a:srgbClr val="FFFFFF"/>
              </a:solidFill>
            </a:endParaRPr>
          </a:p>
        </p:txBody>
      </p:sp>
      <p:sp>
        <p:nvSpPr>
          <p:cNvPr id="28" name="Rectangle 27"/>
          <p:cNvSpPr/>
          <p:nvPr/>
        </p:nvSpPr>
        <p:spPr bwMode="auto">
          <a:xfrm>
            <a:off x="4083714" y="4821641"/>
            <a:ext cx="5364809" cy="1568743"/>
          </a:xfrm>
          <a:prstGeom prst="rect">
            <a:avLst/>
          </a:prstGeom>
          <a:solidFill>
            <a:srgbClr val="95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endParaRPr lang="en-US" sz="1765" dirty="0">
              <a:solidFill>
                <a:srgbClr val="FFFFFF"/>
              </a:solidFill>
            </a:endParaRPr>
          </a:p>
        </p:txBody>
      </p:sp>
      <p:sp>
        <p:nvSpPr>
          <p:cNvPr id="29" name="TextBox 28"/>
          <p:cNvSpPr txBox="1"/>
          <p:nvPr/>
        </p:nvSpPr>
        <p:spPr>
          <a:xfrm>
            <a:off x="4190655" y="4929833"/>
            <a:ext cx="4963978" cy="1344177"/>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2353" dirty="0" smtClean="0">
                <a:solidFill>
                  <a:srgbClr val="FFFFFF"/>
                </a:solidFill>
              </a:rPr>
              <a:t>Simulate physical systems in a quantum mechanical device</a:t>
            </a:r>
            <a:endParaRPr lang="en-US" sz="2353" dirty="0">
              <a:solidFill>
                <a:srgbClr val="FFFFFF"/>
              </a:solidFill>
            </a:endParaRPr>
          </a:p>
          <a:p>
            <a:pPr marL="336145" indent="-336145">
              <a:lnSpc>
                <a:spcPct val="90000"/>
              </a:lnSpc>
              <a:spcAft>
                <a:spcPts val="588"/>
              </a:spcAft>
              <a:buFont typeface="Arial" panose="020B0604020202020204" pitchFamily="34" charset="0"/>
              <a:buChar char="•"/>
            </a:pPr>
            <a:r>
              <a:rPr lang="en-US" sz="2353" dirty="0">
                <a:solidFill>
                  <a:srgbClr val="FFFFFF"/>
                </a:solidFill>
              </a:rPr>
              <a:t>Exponential speedups</a:t>
            </a:r>
          </a:p>
        </p:txBody>
      </p:sp>
      <p:sp>
        <p:nvSpPr>
          <p:cNvPr id="26" name="Rectangle 25"/>
          <p:cNvSpPr/>
          <p:nvPr/>
        </p:nvSpPr>
        <p:spPr bwMode="auto">
          <a:xfrm>
            <a:off x="616293" y="2999009"/>
            <a:ext cx="3255765" cy="1568743"/>
          </a:xfrm>
          <a:prstGeom prst="rect">
            <a:avLst/>
          </a:prstGeom>
          <a:solidFill>
            <a:srgbClr val="009D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7" name="TextBox 26"/>
          <p:cNvSpPr txBox="1"/>
          <p:nvPr/>
        </p:nvSpPr>
        <p:spPr>
          <a:xfrm>
            <a:off x="616293" y="3006557"/>
            <a:ext cx="3255765" cy="1593091"/>
          </a:xfrm>
          <a:prstGeom prst="rect">
            <a:avLst/>
          </a:prstGeom>
          <a:solidFill>
            <a:srgbClr val="B792FA">
              <a:alpha val="0"/>
            </a:srgbClr>
          </a:solidFill>
        </p:spPr>
        <p:txBody>
          <a:bodyPr wrap="square" lIns="179285" tIns="143428" rIns="179285" bIns="143428" rtlCol="0">
            <a:spAutoFit/>
          </a:bodyPr>
          <a:lstStyle/>
          <a:p>
            <a:pPr>
              <a:lnSpc>
                <a:spcPct val="90000"/>
              </a:lnSpc>
              <a:spcAft>
                <a:spcPts val="588"/>
              </a:spcAft>
            </a:pPr>
            <a:r>
              <a:rPr lang="en-US" sz="3137" dirty="0" smtClean="0">
                <a:solidFill>
                  <a:srgbClr val="FFFFFF"/>
                </a:solidFill>
              </a:rPr>
              <a:t>Solving Linear Systems of Equations (2010)</a:t>
            </a:r>
            <a:endParaRPr lang="en-US" sz="3137" dirty="0">
              <a:solidFill>
                <a:srgbClr val="FFFFFF"/>
              </a:solidFill>
            </a:endParaRPr>
          </a:p>
        </p:txBody>
      </p:sp>
      <p:sp>
        <p:nvSpPr>
          <p:cNvPr id="30" name="Rectangle 29"/>
          <p:cNvSpPr/>
          <p:nvPr/>
        </p:nvSpPr>
        <p:spPr bwMode="auto">
          <a:xfrm>
            <a:off x="4083714" y="2999009"/>
            <a:ext cx="5364809" cy="1568743"/>
          </a:xfrm>
          <a:prstGeom prst="rect">
            <a:avLst/>
          </a:prstGeom>
          <a:solidFill>
            <a:srgbClr val="1637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endParaRPr lang="en-US" sz="1765" dirty="0">
              <a:solidFill>
                <a:srgbClr val="FFFFFF"/>
              </a:solidFill>
            </a:endParaRPr>
          </a:p>
        </p:txBody>
      </p:sp>
      <p:sp>
        <p:nvSpPr>
          <p:cNvPr id="31" name="TextBox 30"/>
          <p:cNvSpPr txBox="1"/>
          <p:nvPr/>
        </p:nvSpPr>
        <p:spPr>
          <a:xfrm>
            <a:off x="4190656" y="3117599"/>
            <a:ext cx="4963977" cy="1344177"/>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2353" dirty="0" smtClean="0">
                <a:solidFill>
                  <a:srgbClr val="FFFFFF"/>
                </a:solidFill>
              </a:rPr>
              <a:t>Applications shown for electromagnetic wave scattering</a:t>
            </a:r>
          </a:p>
          <a:p>
            <a:pPr marL="336145" indent="-336145">
              <a:lnSpc>
                <a:spcPct val="90000"/>
              </a:lnSpc>
              <a:spcAft>
                <a:spcPts val="588"/>
              </a:spcAft>
              <a:buFont typeface="Arial" panose="020B0604020202020204" pitchFamily="34" charset="0"/>
              <a:buChar char="•"/>
            </a:pPr>
            <a:r>
              <a:rPr lang="en-US" sz="2353" dirty="0" smtClean="0">
                <a:solidFill>
                  <a:srgbClr val="FFFFFF"/>
                </a:solidFill>
              </a:rPr>
              <a:t>Exponential speedups</a:t>
            </a:r>
            <a:endParaRPr lang="en-US" sz="2353" dirty="0">
              <a:solidFill>
                <a:srgbClr val="FFFFFF"/>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1600" y="1174007"/>
            <a:ext cx="1876889" cy="1568743"/>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856380" y="2994494"/>
            <a:ext cx="1839432" cy="1533680"/>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9856381" y="4833481"/>
            <a:ext cx="1807540" cy="1514415"/>
          </a:xfrm>
          <a:prstGeom prst="rect">
            <a:avLst/>
          </a:prstGeom>
        </p:spPr>
      </p:pic>
    </p:spTree>
    <p:extLst>
      <p:ext uri="{BB962C8B-B14F-4D97-AF65-F5344CB8AC3E}">
        <p14:creationId xmlns:p14="http://schemas.microsoft.com/office/powerpoint/2010/main" val="2775733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6" grpId="0"/>
      <p:bldP spid="20" grpId="0" animBg="1"/>
      <p:bldP spid="23" grpId="0" animBg="1"/>
      <p:bldP spid="25" grpId="0" animBg="1"/>
      <p:bldP spid="28" grpId="0" animBg="1"/>
      <p:bldP spid="29" grpId="0"/>
      <p:bldP spid="26" grpId="0" animBg="1"/>
      <p:bldP spid="27" grpId="0" animBg="1"/>
      <p:bldP spid="30" grpId="0" animBg="1"/>
      <p:bldP spid="3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descr="slide3-2.png"/>
          <p:cNvPicPr>
            <a:picLocks noChangeAspect="1"/>
          </p:cNvPicPr>
          <p:nvPr/>
        </p:nvPicPr>
        <p:blipFill>
          <a:blip r:embed="rId3" cstate="print"/>
          <a:stretch>
            <a:fillRect/>
          </a:stretch>
        </p:blipFill>
        <p:spPr>
          <a:xfrm>
            <a:off x="3338290" y="952153"/>
            <a:ext cx="5256584" cy="3304288"/>
          </a:xfrm>
          <a:prstGeom prst="rect">
            <a:avLst/>
          </a:prstGeom>
        </p:spPr>
      </p:pic>
      <p:sp>
        <p:nvSpPr>
          <p:cNvPr id="6" name="TextBox 5"/>
          <p:cNvSpPr txBox="1"/>
          <p:nvPr/>
        </p:nvSpPr>
        <p:spPr>
          <a:xfrm>
            <a:off x="2942636" y="45082"/>
            <a:ext cx="6561848" cy="707886"/>
          </a:xfrm>
          <a:prstGeom prst="rect">
            <a:avLst/>
          </a:prstGeom>
          <a:noFill/>
        </p:spPr>
        <p:txBody>
          <a:bodyPr wrap="square" rtlCol="0">
            <a:spAutoFit/>
          </a:bodyPr>
          <a:lstStyle/>
          <a:p>
            <a:r>
              <a:rPr lang="en-US" sz="4000" dirty="0" smtClean="0">
                <a:solidFill>
                  <a:prstClr val="black"/>
                </a:solidFill>
                <a:latin typeface="Calibri Light" panose="020F0302020204030204"/>
                <a:cs typeface="Arial" charset="0"/>
              </a:rPr>
              <a:t>How much cost improvement?</a:t>
            </a:r>
            <a:endParaRPr lang="uk-UA" sz="4000" dirty="0">
              <a:solidFill>
                <a:prstClr val="black"/>
              </a:solidFill>
              <a:latin typeface="Calibri Light" panose="020F0302020204030204"/>
              <a:cs typeface="Arial" charset="0"/>
            </a:endParaRPr>
          </a:p>
        </p:txBody>
      </p:sp>
      <p:pic>
        <p:nvPicPr>
          <p:cNvPr id="5" name="Рисунок 4" descr="slide3.png"/>
          <p:cNvPicPr>
            <a:picLocks noChangeAspect="1"/>
          </p:cNvPicPr>
          <p:nvPr/>
        </p:nvPicPr>
        <p:blipFill>
          <a:blip r:embed="rId4" cstate="print"/>
          <a:stretch>
            <a:fillRect/>
          </a:stretch>
        </p:blipFill>
        <p:spPr>
          <a:xfrm>
            <a:off x="3569763" y="4500708"/>
            <a:ext cx="4510367" cy="2145632"/>
          </a:xfrm>
          <a:prstGeom prst="rect">
            <a:avLst/>
          </a:prstGeom>
        </p:spPr>
      </p:pic>
      <p:sp>
        <p:nvSpPr>
          <p:cNvPr id="9" name="TextBox 8"/>
          <p:cNvSpPr txBox="1"/>
          <p:nvPr/>
        </p:nvSpPr>
        <p:spPr>
          <a:xfrm>
            <a:off x="8525139" y="4391248"/>
            <a:ext cx="2834523" cy="1200329"/>
          </a:xfrm>
          <a:prstGeom prst="rect">
            <a:avLst/>
          </a:prstGeom>
          <a:noFill/>
        </p:spPr>
        <p:txBody>
          <a:bodyPr wrap="square" rtlCol="0">
            <a:spAutoFit/>
          </a:bodyPr>
          <a:lstStyle/>
          <a:p>
            <a:r>
              <a:rPr lang="en-US" dirty="0" smtClean="0">
                <a:solidFill>
                  <a:prstClr val="black"/>
                </a:solidFill>
                <a:cs typeface="Arial" charset="0"/>
              </a:rPr>
              <a:t>A </a:t>
            </a:r>
            <a:r>
              <a:rPr lang="en-US" dirty="0">
                <a:solidFill>
                  <a:prstClr val="black"/>
                </a:solidFill>
                <a:cs typeface="Arial" charset="0"/>
              </a:rPr>
              <a:t>typical implementation of Solovay-Kitaev </a:t>
            </a:r>
            <a:r>
              <a:rPr lang="en-US" dirty="0" smtClean="0">
                <a:solidFill>
                  <a:prstClr val="black"/>
                </a:solidFill>
                <a:cs typeface="Arial" charset="0"/>
              </a:rPr>
              <a:t>algorithm requires </a:t>
            </a:r>
            <a:r>
              <a:rPr lang="en-US" b="1" dirty="0">
                <a:solidFill>
                  <a:srgbClr val="FF0000"/>
                </a:solidFill>
                <a:cs typeface="Arial" charset="0"/>
              </a:rPr>
              <a:t>1.5 10</a:t>
            </a:r>
            <a:r>
              <a:rPr lang="en-US" b="1" baseline="30000" dirty="0">
                <a:solidFill>
                  <a:srgbClr val="FF0000"/>
                </a:solidFill>
                <a:cs typeface="Arial" charset="0"/>
              </a:rPr>
              <a:t>4</a:t>
            </a:r>
            <a:r>
              <a:rPr lang="en-US" b="1" dirty="0">
                <a:solidFill>
                  <a:srgbClr val="FF0000"/>
                </a:solidFill>
                <a:cs typeface="Arial" charset="0"/>
              </a:rPr>
              <a:t> </a:t>
            </a:r>
            <a:r>
              <a:rPr lang="en-US" dirty="0">
                <a:solidFill>
                  <a:srgbClr val="FF0000"/>
                </a:solidFill>
                <a:cs typeface="Arial" charset="0"/>
              </a:rPr>
              <a:t>T gates </a:t>
            </a:r>
            <a:r>
              <a:rPr lang="en-US" dirty="0">
                <a:solidFill>
                  <a:prstClr val="black"/>
                </a:solidFill>
                <a:cs typeface="Arial" charset="0"/>
              </a:rPr>
              <a:t>to achieve precision of </a:t>
            </a:r>
            <a:r>
              <a:rPr lang="en-US" b="1" dirty="0">
                <a:solidFill>
                  <a:prstClr val="black"/>
                </a:solidFill>
                <a:cs typeface="Arial" charset="0"/>
              </a:rPr>
              <a:t>10</a:t>
            </a:r>
            <a:r>
              <a:rPr lang="en-US" b="1" baseline="30000" dirty="0">
                <a:solidFill>
                  <a:prstClr val="black"/>
                </a:solidFill>
                <a:cs typeface="Arial" charset="0"/>
              </a:rPr>
              <a:t>-15</a:t>
            </a:r>
            <a:r>
              <a:rPr lang="en-US" dirty="0">
                <a:solidFill>
                  <a:prstClr val="black"/>
                </a:solidFill>
                <a:cs typeface="Arial" charset="0"/>
              </a:rPr>
              <a:t>  </a:t>
            </a:r>
          </a:p>
        </p:txBody>
      </p:sp>
      <p:sp>
        <p:nvSpPr>
          <p:cNvPr id="10" name="TextBox 9"/>
          <p:cNvSpPr txBox="1"/>
          <p:nvPr/>
        </p:nvSpPr>
        <p:spPr>
          <a:xfrm>
            <a:off x="1701239" y="4391248"/>
            <a:ext cx="1637051" cy="1015663"/>
          </a:xfrm>
          <a:prstGeom prst="rect">
            <a:avLst/>
          </a:prstGeom>
          <a:noFill/>
        </p:spPr>
        <p:txBody>
          <a:bodyPr wrap="square" rtlCol="0">
            <a:spAutoFit/>
          </a:bodyPr>
          <a:lstStyle/>
          <a:p>
            <a:r>
              <a:rPr lang="en-US" sz="2000" dirty="0" smtClean="0">
                <a:solidFill>
                  <a:prstClr val="black"/>
                </a:solidFill>
                <a:cs typeface="Arial" charset="0"/>
              </a:rPr>
              <a:t>Length </a:t>
            </a:r>
            <a:r>
              <a:rPr lang="en-US" sz="2000" dirty="0">
                <a:solidFill>
                  <a:prstClr val="black"/>
                </a:solidFill>
                <a:cs typeface="Arial" charset="0"/>
              </a:rPr>
              <a:t>vs</a:t>
            </a:r>
          </a:p>
          <a:p>
            <a:r>
              <a:rPr lang="en-US" sz="2000" dirty="0">
                <a:solidFill>
                  <a:prstClr val="black"/>
                </a:solidFill>
                <a:cs typeface="Arial" charset="0"/>
              </a:rPr>
              <a:t>precision vs</a:t>
            </a:r>
          </a:p>
          <a:p>
            <a:r>
              <a:rPr lang="en-US" sz="2000" dirty="0">
                <a:solidFill>
                  <a:prstClr val="black"/>
                </a:solidFill>
                <a:cs typeface="Arial" charset="0"/>
              </a:rPr>
              <a:t>compile time:</a:t>
            </a:r>
          </a:p>
        </p:txBody>
      </p:sp>
      <p:sp>
        <p:nvSpPr>
          <p:cNvPr id="2" name="TextBox 1"/>
          <p:cNvSpPr txBox="1"/>
          <p:nvPr/>
        </p:nvSpPr>
        <p:spPr>
          <a:xfrm>
            <a:off x="8523439" y="2857431"/>
            <a:ext cx="2277207" cy="923330"/>
          </a:xfrm>
          <a:prstGeom prst="rect">
            <a:avLst/>
          </a:prstGeom>
          <a:noFill/>
        </p:spPr>
        <p:txBody>
          <a:bodyPr wrap="square" rtlCol="0">
            <a:spAutoFit/>
          </a:bodyPr>
          <a:lstStyle/>
          <a:p>
            <a:r>
              <a:rPr lang="en-US" dirty="0" smtClean="0">
                <a:solidFill>
                  <a:prstClr val="black"/>
                </a:solidFill>
              </a:rPr>
              <a:t>Achieve </a:t>
            </a:r>
            <a:r>
              <a:rPr lang="en-US" dirty="0" smtClean="0">
                <a:solidFill>
                  <a:srgbClr val="FF0000"/>
                </a:solidFill>
              </a:rPr>
              <a:t>length with c=1</a:t>
            </a:r>
            <a:r>
              <a:rPr lang="en-US" dirty="0">
                <a:solidFill>
                  <a:srgbClr val="FF0000"/>
                </a:solidFill>
              </a:rPr>
              <a:t> </a:t>
            </a:r>
            <a:r>
              <a:rPr lang="en-US" dirty="0" smtClean="0">
                <a:solidFill>
                  <a:prstClr val="black"/>
                </a:solidFill>
              </a:rPr>
              <a:t>with efficient randomized algorithm</a:t>
            </a:r>
          </a:p>
        </p:txBody>
      </p:sp>
      <p:sp>
        <p:nvSpPr>
          <p:cNvPr id="3" name="Oval 2"/>
          <p:cNvSpPr/>
          <p:nvPr/>
        </p:nvSpPr>
        <p:spPr>
          <a:xfrm>
            <a:off x="6086251" y="3121269"/>
            <a:ext cx="1017933" cy="395654"/>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prstClr val="black"/>
              </a:solidFill>
            </a:endParaRPr>
          </a:p>
        </p:txBody>
      </p:sp>
      <p:sp>
        <p:nvSpPr>
          <p:cNvPr id="11" name="Oval 10"/>
          <p:cNvSpPr/>
          <p:nvPr/>
        </p:nvSpPr>
        <p:spPr>
          <a:xfrm>
            <a:off x="3569763" y="4899079"/>
            <a:ext cx="1017933" cy="305967"/>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prstClr val="black"/>
              </a:solidFill>
            </a:endParaRPr>
          </a:p>
        </p:txBody>
      </p:sp>
      <p:sp>
        <p:nvSpPr>
          <p:cNvPr id="4" name="TextBox 3"/>
          <p:cNvSpPr txBox="1"/>
          <p:nvPr/>
        </p:nvSpPr>
        <p:spPr>
          <a:xfrm>
            <a:off x="796281" y="2639455"/>
            <a:ext cx="11045268" cy="1446550"/>
          </a:xfrm>
          <a:prstGeom prst="rect">
            <a:avLst/>
          </a:prstGeom>
          <a:solidFill>
            <a:schemeClr val="bg1"/>
          </a:solidFill>
        </p:spPr>
        <p:txBody>
          <a:bodyPr wrap="none" rtlCol="0">
            <a:spAutoFit/>
          </a:bodyPr>
          <a:lstStyle/>
          <a:p>
            <a:r>
              <a:rPr lang="en-US" sz="8800" dirty="0" smtClean="0">
                <a:solidFill>
                  <a:srgbClr val="FF0000"/>
                </a:solidFill>
              </a:rPr>
              <a:t>Can we do even better?</a:t>
            </a:r>
            <a:endParaRPr lang="en-US" sz="8800" dirty="0">
              <a:solidFill>
                <a:srgbClr val="FF0000"/>
              </a:solidFill>
            </a:endParaRPr>
          </a:p>
        </p:txBody>
      </p:sp>
    </p:spTree>
    <p:extLst>
      <p:ext uri="{BB962C8B-B14F-4D97-AF65-F5344CB8AC3E}">
        <p14:creationId xmlns:p14="http://schemas.microsoft.com/office/powerpoint/2010/main" val="732213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0" name="Таблица 9"/>
              <p:cNvGraphicFramePr>
                <a:graphicFrameLocks noGrp="1"/>
              </p:cNvGraphicFramePr>
              <p:nvPr>
                <p:extLst/>
              </p:nvPr>
            </p:nvGraphicFramePr>
            <p:xfrm>
              <a:off x="1752600" y="268351"/>
              <a:ext cx="8744272" cy="5966029"/>
            </p:xfrm>
            <a:graphic>
              <a:graphicData uri="http://schemas.openxmlformats.org/drawingml/2006/table">
                <a:tbl>
                  <a:tblPr firstRow="1" bandRow="1">
                    <a:tableStyleId>{5C22544A-7EE6-4342-B048-85BDC9FD1C3A}</a:tableStyleId>
                  </a:tblPr>
                  <a:tblGrid>
                    <a:gridCol w="2209800"/>
                    <a:gridCol w="6534472"/>
                  </a:tblGrid>
                  <a:tr h="350436">
                    <a:tc>
                      <a:txBody>
                        <a:bodyPr/>
                        <a:lstStyle/>
                        <a:p>
                          <a:r>
                            <a:rPr lang="en-US" sz="1750" dirty="0" smtClean="0"/>
                            <a:t>Paper</a:t>
                          </a:r>
                          <a:r>
                            <a:rPr lang="en-US" sz="1750" baseline="0" dirty="0" smtClean="0"/>
                            <a:t>  (Date)</a:t>
                          </a:r>
                          <a:endParaRPr lang="uk-UA" sz="1750" dirty="0"/>
                        </a:p>
                      </a:txBody>
                      <a:tcPr/>
                    </a:tc>
                    <a:tc>
                      <a:txBody>
                        <a:bodyPr/>
                        <a:lstStyle/>
                        <a:p>
                          <a:r>
                            <a:rPr lang="en-US" sz="1750" dirty="0" smtClean="0"/>
                            <a:t>Contributions</a:t>
                          </a:r>
                          <a:endParaRPr lang="uk-UA" sz="1750" dirty="0"/>
                        </a:p>
                      </a:txBody>
                      <a:tcPr/>
                    </a:tc>
                  </a:tr>
                  <a:tr h="440469">
                    <a:tc>
                      <a:txBody>
                        <a:bodyPr/>
                        <a:lstStyle/>
                        <a:p>
                          <a:r>
                            <a:rPr lang="en-US" sz="1750" b="0" i="0" kern="1200" dirty="0" smtClean="0">
                              <a:solidFill>
                                <a:schemeClr val="dk1"/>
                              </a:solidFill>
                              <a:latin typeface="+mn-lt"/>
                              <a:ea typeface="+mn-ea"/>
                              <a:cs typeface="+mn-cs"/>
                            </a:rPr>
                            <a:t>arXiv:1206.5236 </a:t>
                          </a:r>
                          <a:r>
                            <a:rPr lang="en-US" sz="1750" b="0" i="0" kern="1200" baseline="30000" dirty="0" smtClean="0">
                              <a:solidFill>
                                <a:schemeClr val="dk1"/>
                              </a:solidFill>
                              <a:latin typeface="+mn-lt"/>
                              <a:ea typeface="+mn-ea"/>
                              <a:cs typeface="+mn-cs"/>
                            </a:rPr>
                            <a:t>1</a:t>
                          </a:r>
                          <a:endParaRPr lang="en-US" sz="1750" b="0" i="0" kern="1200" baseline="0" dirty="0" smtClean="0">
                            <a:solidFill>
                              <a:schemeClr val="dk1"/>
                            </a:solidFill>
                            <a:latin typeface="+mn-lt"/>
                            <a:ea typeface="+mn-ea"/>
                            <a:cs typeface="+mn-cs"/>
                          </a:endParaRPr>
                        </a:p>
                      </a:txBody>
                      <a:tcPr/>
                    </a:tc>
                    <a:tc>
                      <a:txBody>
                        <a:bodyPr/>
                        <a:lstStyle/>
                        <a:p>
                          <a:pPr>
                            <a:lnSpc>
                              <a:spcPct val="150000"/>
                            </a:lnSpc>
                            <a:buFont typeface="Arial" pitchFamily="34" charset="0"/>
                            <a:buChar char="•"/>
                          </a:pPr>
                          <a:r>
                            <a:rPr lang="en-US" sz="1750" dirty="0" smtClean="0"/>
                            <a:t>Algorithm for exact synthesis</a:t>
                          </a:r>
                          <a:r>
                            <a:rPr lang="en-US" sz="1750" baseline="0" dirty="0" smtClean="0"/>
                            <a:t> of single-qubit unitaries</a:t>
                          </a:r>
                          <a:endParaRPr lang="uk-UA" sz="1750" dirty="0"/>
                        </a:p>
                      </a:txBody>
                      <a:tcPr/>
                    </a:tc>
                  </a:tr>
                  <a:tr h="440469">
                    <a:tc>
                      <a:txBody>
                        <a:bodyPr/>
                        <a:lstStyle/>
                        <a:p>
                          <a:r>
                            <a:rPr lang="en-US" sz="1750" dirty="0" smtClean="0"/>
                            <a:t>arXiv:1212.0506</a:t>
                          </a:r>
                          <a:r>
                            <a:rPr lang="en-US" sz="1750" baseline="0" dirty="0" smtClean="0"/>
                            <a:t> </a:t>
                          </a:r>
                          <a:r>
                            <a:rPr lang="en-US" sz="1750" b="0" i="0" kern="1200" baseline="30000" dirty="0" smtClean="0">
                              <a:solidFill>
                                <a:schemeClr val="dk1"/>
                              </a:solidFill>
                              <a:latin typeface="+mn-lt"/>
                              <a:ea typeface="+mn-ea"/>
                              <a:cs typeface="+mn-cs"/>
                            </a:rPr>
                            <a:t>2</a:t>
                          </a:r>
                          <a:endParaRPr lang="en-US" sz="1750" b="0" i="0" kern="1200" baseline="0" dirty="0" smtClean="0">
                            <a:solidFill>
                              <a:schemeClr val="dk1"/>
                            </a:solidFill>
                            <a:latin typeface="+mn-lt"/>
                            <a:ea typeface="+mn-ea"/>
                            <a:cs typeface="+mn-cs"/>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 typeface="Arial" pitchFamily="34" charset="0"/>
                            <a:buChar char="•"/>
                            <a:tabLst/>
                            <a:defRPr/>
                          </a:pPr>
                          <a:r>
                            <a:rPr lang="en-US" sz="1750" dirty="0" smtClean="0"/>
                            <a:t> Exact synthesis of multi-qubit</a:t>
                          </a:r>
                          <a:r>
                            <a:rPr lang="en-US" sz="1750" baseline="0" dirty="0" smtClean="0"/>
                            <a:t> unitaries over the ring.</a:t>
                          </a:r>
                          <a:endParaRPr lang="en-US" sz="1750" dirty="0" smtClean="0"/>
                        </a:p>
                      </a:txBody>
                      <a:tcPr/>
                    </a:tc>
                  </a:tr>
                  <a:tr h="611399">
                    <a:tc>
                      <a:txBody>
                        <a:bodyPr/>
                        <a:lstStyle/>
                        <a:p>
                          <a:r>
                            <a:rPr lang="en-US" sz="1750" b="0" i="0" kern="1200" dirty="0" smtClean="0">
                              <a:solidFill>
                                <a:schemeClr val="dk1"/>
                              </a:solidFill>
                              <a:latin typeface="+mn-lt"/>
                              <a:ea typeface="+mn-ea"/>
                              <a:cs typeface="+mn-cs"/>
                            </a:rPr>
                            <a:t>arXiv:1212.0822 </a:t>
                          </a:r>
                          <a:r>
                            <a:rPr lang="en-US" sz="1750" b="0" i="0" kern="1200" baseline="30000" dirty="0" smtClean="0">
                              <a:solidFill>
                                <a:schemeClr val="dk1"/>
                              </a:solidFill>
                              <a:latin typeface="+mn-lt"/>
                              <a:ea typeface="+mn-ea"/>
                              <a:cs typeface="+mn-cs"/>
                            </a:rPr>
                            <a:t>1</a:t>
                          </a:r>
                        </a:p>
                        <a:p>
                          <a:endParaRPr lang="uk-UA" sz="1750" dirty="0"/>
                        </a:p>
                      </a:txBody>
                      <a:tcPr/>
                    </a:tc>
                    <a:tc>
                      <a:txBody>
                        <a:bodyPr/>
                        <a:lstStyle/>
                        <a:p>
                          <a:pPr>
                            <a:buFont typeface="Arial" pitchFamily="34" charset="0"/>
                            <a:buChar char="•"/>
                          </a:pPr>
                          <a:r>
                            <a:rPr lang="en-US" sz="1750" dirty="0" smtClean="0"/>
                            <a:t> Exact synthesis of multi-qubit</a:t>
                          </a:r>
                          <a:r>
                            <a:rPr lang="en-US" sz="1750" baseline="0" dirty="0" smtClean="0"/>
                            <a:t> unitaries and number theory for asymptotically optimal approximation using ancillary qubits </a:t>
                          </a:r>
                          <a:endParaRPr lang="uk-UA" sz="1750" dirty="0"/>
                        </a:p>
                      </a:txBody>
                      <a:tcPr/>
                    </a:tc>
                  </a:tr>
                  <a:tr h="6113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50" b="0" i="0" kern="1200" dirty="0" smtClean="0">
                              <a:solidFill>
                                <a:schemeClr val="tx1"/>
                              </a:solidFill>
                              <a:latin typeface="+mn-lt"/>
                              <a:ea typeface="+mn-ea"/>
                              <a:cs typeface="+mn-cs"/>
                            </a:rPr>
                            <a:t>arXiv:1212.6253 </a:t>
                          </a:r>
                          <a:r>
                            <a:rPr lang="en-US" sz="1750" b="0" i="0" kern="1200" baseline="30000" dirty="0" smtClean="0">
                              <a:solidFill>
                                <a:schemeClr val="tx1"/>
                              </a:solidFill>
                              <a:latin typeface="+mn-lt"/>
                              <a:ea typeface="+mn-ea"/>
                              <a:cs typeface="+mn-cs"/>
                            </a:rPr>
                            <a:t>2</a:t>
                          </a:r>
                          <a:endParaRPr lang="en-US" sz="1750" b="0" i="0" kern="1200" dirty="0" smtClean="0">
                            <a:solidFill>
                              <a:schemeClr val="tx1"/>
                            </a:solidFill>
                            <a:latin typeface="+mn-lt"/>
                            <a:ea typeface="+mn-ea"/>
                            <a:cs typeface="+mn-cs"/>
                          </a:endParaRPr>
                        </a:p>
                        <a:p>
                          <a:endParaRPr lang="uk-UA" sz="1750" dirty="0"/>
                        </a:p>
                      </a:txBody>
                      <a:tcPr/>
                    </a:tc>
                    <a:tc>
                      <a:txBody>
                        <a:bodyPr/>
                        <a:lstStyle/>
                        <a:p>
                          <a:pPr>
                            <a:buFont typeface="Arial" pitchFamily="34" charset="0"/>
                            <a:buChar char="•"/>
                          </a:pPr>
                          <a:r>
                            <a:rPr lang="en-US" sz="1750" dirty="0" smtClean="0"/>
                            <a:t> Poly</a:t>
                          </a:r>
                          <a:r>
                            <a:rPr lang="en-US" sz="1750" baseline="0" dirty="0" smtClean="0"/>
                            <a:t> </a:t>
                          </a:r>
                          <a:r>
                            <a:rPr lang="en-US" sz="1750" dirty="0" smtClean="0"/>
                            <a:t>algorithm</a:t>
                          </a:r>
                          <a:r>
                            <a:rPr lang="en-US" sz="1750" baseline="0" dirty="0" smtClean="0"/>
                            <a:t> for approximating single qubit unitaries using at most </a:t>
                          </a:r>
                          <a:r>
                            <a:rPr lang="en-US" sz="1750" i="1" baseline="0" dirty="0" smtClean="0"/>
                            <a:t>4 log(1/</a:t>
                          </a:r>
                          <a:r>
                            <a:rPr lang="el-GR" sz="1750" b="0" i="1" kern="1200" dirty="0" smtClean="0">
                              <a:solidFill>
                                <a:schemeClr val="dk1"/>
                              </a:solidFill>
                              <a:latin typeface="+mn-lt"/>
                              <a:ea typeface="+mn-ea"/>
                              <a:cs typeface="+mn-cs"/>
                            </a:rPr>
                            <a:t>ε</a:t>
                          </a:r>
                          <a:r>
                            <a:rPr lang="en-US" sz="1750" b="0" i="1" kern="1200" dirty="0" smtClean="0">
                              <a:solidFill>
                                <a:schemeClr val="dk1"/>
                              </a:solidFill>
                              <a:latin typeface="+mn-lt"/>
                              <a:ea typeface="+mn-ea"/>
                              <a:cs typeface="+mn-cs"/>
                            </a:rPr>
                            <a:t>) + C  </a:t>
                          </a:r>
                          <a:r>
                            <a:rPr lang="en-US" sz="1750" b="0" i="0" kern="1200" dirty="0" smtClean="0">
                              <a:solidFill>
                                <a:schemeClr val="dk1"/>
                              </a:solidFill>
                              <a:latin typeface="+mn-lt"/>
                              <a:ea typeface="+mn-ea"/>
                              <a:cs typeface="+mn-cs"/>
                            </a:rPr>
                            <a:t>T gates.</a:t>
                          </a:r>
                          <a:r>
                            <a:rPr lang="en-US" sz="1750" b="0" i="0" kern="1200" baseline="0" dirty="0" smtClean="0">
                              <a:solidFill>
                                <a:schemeClr val="dk1"/>
                              </a:solidFill>
                              <a:latin typeface="+mn-lt"/>
                              <a:ea typeface="+mn-ea"/>
                              <a:cs typeface="+mn-cs"/>
                            </a:rPr>
                            <a:t> Use of algebraic number theory</a:t>
                          </a:r>
                          <a:endParaRPr lang="uk-UA" sz="1750" b="0" dirty="0"/>
                        </a:p>
                      </a:txBody>
                      <a:tcPr/>
                    </a:tc>
                  </a:tr>
                  <a:tr h="350436">
                    <a:tc>
                      <a:txBody>
                        <a:bodyPr/>
                        <a:lstStyle/>
                        <a:p>
                          <a:r>
                            <a:rPr lang="en-US" sz="1750" dirty="0" smtClean="0"/>
                            <a:t>arXiv:1212.6964</a:t>
                          </a:r>
                          <a:r>
                            <a:rPr lang="en-US" sz="1750" b="0" i="0" kern="1200" dirty="0" smtClean="0">
                              <a:solidFill>
                                <a:schemeClr val="dk1"/>
                              </a:solidFill>
                              <a:latin typeface="+mn-lt"/>
                              <a:ea typeface="+mn-ea"/>
                              <a:cs typeface="+mn-cs"/>
                            </a:rPr>
                            <a:t> </a:t>
                          </a:r>
                          <a:r>
                            <a:rPr lang="en-US" sz="1750" b="0" i="0" kern="1200" baseline="30000" dirty="0" smtClean="0">
                              <a:solidFill>
                                <a:schemeClr val="dk1"/>
                              </a:solidFill>
                              <a:latin typeface="+mn-lt"/>
                              <a:ea typeface="+mn-ea"/>
                              <a:cs typeface="+mn-cs"/>
                            </a:rPr>
                            <a:t>1</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750" i="0" baseline="0" dirty="0" smtClean="0"/>
                            <a:t> Exhaustive round-off gives better constant of strictly &lt;4. </a:t>
                          </a:r>
                          <a:endParaRPr lang="uk-UA" sz="1750" b="0" dirty="0" smtClean="0"/>
                        </a:p>
                      </a:txBody>
                      <a:tcPr/>
                    </a:tc>
                  </a:tr>
                  <a:tr h="611399">
                    <a:tc>
                      <a:txBody>
                        <a:bodyPr/>
                        <a:lstStyle/>
                        <a:p>
                          <a:r>
                            <a:rPr lang="en-US" sz="1750" b="1" dirty="0" smtClean="0"/>
                            <a:t>arXiv:1311.1074 </a:t>
                          </a:r>
                          <a:r>
                            <a:rPr lang="en-US" sz="1750" b="1" baseline="30000" dirty="0" smtClean="0"/>
                            <a:t>0</a:t>
                          </a:r>
                          <a:endParaRPr lang="en-US" sz="1750" b="1"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750" i="0" baseline="0" dirty="0" smtClean="0"/>
                            <a:t> Emergence of RUS designs. Scaling of the constant below 3 but the method uses database and is not efficient. </a:t>
                          </a:r>
                          <a:endParaRPr lang="uk-UA" sz="1750" b="0" dirty="0" smtClean="0"/>
                        </a:p>
                      </a:txBody>
                      <a:tcPr/>
                    </a:tc>
                  </a:tr>
                  <a:tr h="6113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50" dirty="0" smtClean="0"/>
                            <a:t>arXiv:1403.5280</a:t>
                          </a:r>
                        </a:p>
                        <a:p>
                          <a:r>
                            <a:rPr lang="en-US" sz="1750" dirty="0" smtClean="0"/>
                            <a:t>(Duclos-Cianci/Poulin)</a:t>
                          </a:r>
                          <a:endParaRPr lang="uk-UA" sz="1750"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750" b="0" dirty="0" smtClean="0"/>
                            <a:t> Using offline distillation to enhance the underlying</a:t>
                          </a:r>
                          <a:r>
                            <a:rPr lang="en-US" sz="1750" b="0" baseline="0" dirty="0" smtClean="0"/>
                            <a:t> gate set. Very efficient compilation algorithm, better constant. Large offline cost.</a:t>
                          </a:r>
                          <a:endParaRPr lang="uk-UA" sz="1750" b="0" dirty="0" smtClean="0"/>
                        </a:p>
                      </a:txBody>
                      <a:tcPr/>
                    </a:tc>
                  </a:tr>
                  <a:tr h="3504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50" dirty="0" smtClean="0"/>
                            <a:t>arXiv:1403.2975</a:t>
                          </a:r>
                          <a:r>
                            <a:rPr lang="en-US" sz="1750" baseline="30000" dirty="0" smtClean="0"/>
                            <a:t>2</a:t>
                          </a:r>
                          <a:endParaRPr lang="uk-UA" sz="1750"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750" b="0" dirty="0" smtClean="0"/>
                            <a:t> Using </a:t>
                          </a:r>
                          <a14:m/>
                          <a:r>
                            <a:rPr lang="en-US" sz="1750" b="0" dirty="0" smtClean="0"/>
                            <a:t> shearings,</a:t>
                          </a:r>
                          <a:r>
                            <a:rPr lang="en-US" sz="1750" b="0" baseline="0" dirty="0" smtClean="0"/>
                            <a:t> the constant was improved to </a:t>
                          </a:r>
                          <a:r>
                            <a:rPr lang="en-US" sz="1750" b="0" i="1" baseline="0" dirty="0" smtClean="0"/>
                            <a:t>3 </a:t>
                          </a:r>
                          <a:r>
                            <a:rPr lang="en-US" sz="1750" i="1" baseline="0" dirty="0" smtClean="0"/>
                            <a:t>log(1/</a:t>
                          </a:r>
                          <a:r>
                            <a:rPr lang="el-GR" sz="1750" b="0" i="1" kern="1200" dirty="0" smtClean="0">
                              <a:solidFill>
                                <a:schemeClr val="dk1"/>
                              </a:solidFill>
                              <a:latin typeface="+mn-lt"/>
                              <a:ea typeface="+mn-ea"/>
                              <a:cs typeface="+mn-cs"/>
                            </a:rPr>
                            <a:t>ε</a:t>
                          </a:r>
                          <a:r>
                            <a:rPr lang="en-US" sz="1750" b="0" i="1" kern="1200" dirty="0" smtClean="0">
                              <a:solidFill>
                                <a:schemeClr val="dk1"/>
                              </a:solidFill>
                              <a:latin typeface="+mn-lt"/>
                              <a:ea typeface="+mn-ea"/>
                              <a:cs typeface="+mn-cs"/>
                            </a:rPr>
                            <a:t>).</a:t>
                          </a:r>
                        </a:p>
                      </a:txBody>
                      <a:tcPr/>
                    </a:tc>
                  </a:tr>
                  <a:tr h="6113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50" b="1" dirty="0" smtClean="0"/>
                            <a:t>arXiv:1404.5320 </a:t>
                          </a:r>
                          <a:r>
                            <a:rPr lang="en-US" sz="1750" b="1" baseline="30000" dirty="0" smtClean="0"/>
                            <a:t>0</a:t>
                          </a:r>
                          <a:r>
                            <a:rPr lang="en-US" sz="1750" b="1" dirty="0" smtClean="0"/>
                            <a:t> </a:t>
                          </a:r>
                          <a:r>
                            <a:rPr lang="en-US" sz="1750" b="1" baseline="30000" dirty="0" smtClean="0"/>
                            <a:t> </a:t>
                          </a:r>
                          <a:endParaRPr lang="uk-UA" sz="1750" b="1"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750" b="0" dirty="0" smtClean="0"/>
                            <a:t> Using integer relation algorithms to find better</a:t>
                          </a:r>
                          <a:r>
                            <a:rPr lang="en-US" sz="1750" b="0" baseline="0" dirty="0" smtClean="0"/>
                            <a:t> approximations for z-rotations via RUS designs. Constant improved to 1.15</a:t>
                          </a:r>
                          <a:r>
                            <a:rPr lang="en-US" sz="1750" b="0" i="1" baseline="0" dirty="0" smtClean="0"/>
                            <a:t> log(1/</a:t>
                          </a:r>
                          <a:r>
                            <a:rPr lang="el-GR" sz="1750" b="0" i="1" kern="1200" dirty="0" smtClean="0">
                              <a:solidFill>
                                <a:schemeClr val="dk1"/>
                              </a:solidFill>
                              <a:latin typeface="+mn-lt"/>
                              <a:ea typeface="+mn-ea"/>
                              <a:cs typeface="+mn-cs"/>
                            </a:rPr>
                            <a:t>ε</a:t>
                          </a:r>
                          <a:r>
                            <a:rPr lang="en-US" sz="1750" b="0" i="1" kern="1200" dirty="0" smtClean="0">
                              <a:solidFill>
                                <a:schemeClr val="dk1"/>
                              </a:solidFill>
                              <a:latin typeface="+mn-lt"/>
                              <a:ea typeface="+mn-ea"/>
                              <a:cs typeface="+mn-cs"/>
                            </a:rPr>
                            <a:t>).</a:t>
                          </a:r>
                        </a:p>
                      </a:txBody>
                      <a:tcPr/>
                    </a:tc>
                  </a:tr>
                  <a:tr h="7768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50" b="1" dirty="0" smtClean="0"/>
                            <a:t>arXiv:1409.3552 </a:t>
                          </a:r>
                          <a:r>
                            <a:rPr lang="en-US" sz="1750" b="1" baseline="30000" dirty="0" smtClean="0"/>
                            <a:t>0</a:t>
                          </a:r>
                          <a:r>
                            <a:rPr lang="en-US" sz="1750" b="1" dirty="0" smtClean="0"/>
                            <a:t> </a:t>
                          </a:r>
                          <a:r>
                            <a:rPr lang="en-US" sz="1750" b="1" baseline="30000" dirty="0" smtClean="0"/>
                            <a:t> </a:t>
                          </a:r>
                          <a:endParaRPr lang="uk-UA" sz="1750" b="1"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750" b="0" dirty="0" smtClean="0"/>
                            <a:t>Using integer relation algorithms to find better</a:t>
                          </a:r>
                          <a:r>
                            <a:rPr lang="en-US" sz="1750" b="0" baseline="0" dirty="0" smtClean="0"/>
                            <a:t> approximations for z-rotations via PQF designs. Constant improved to 1</a:t>
                          </a:r>
                          <a:r>
                            <a:rPr lang="en-US" sz="1750" b="0" i="1" baseline="0" dirty="0" smtClean="0"/>
                            <a:t> log(1/</a:t>
                          </a:r>
                          <a:r>
                            <a:rPr lang="el-GR" sz="1750" b="0" i="1" kern="1200" dirty="0" smtClean="0">
                              <a:solidFill>
                                <a:schemeClr val="dk1"/>
                              </a:solidFill>
                              <a:latin typeface="+mn-lt"/>
                              <a:ea typeface="+mn-ea"/>
                              <a:cs typeface="+mn-cs"/>
                            </a:rPr>
                            <a:t>ε</a:t>
                          </a:r>
                          <a:r>
                            <a:rPr lang="en-US" sz="1750" b="0" i="1" kern="1200" dirty="0" smtClean="0">
                              <a:solidFill>
                                <a:schemeClr val="dk1"/>
                              </a:solidFill>
                              <a:latin typeface="+mn-lt"/>
                              <a:ea typeface="+mn-ea"/>
                              <a:cs typeface="+mn-cs"/>
                            </a:rPr>
                            <a:t>).</a:t>
                          </a:r>
                        </a:p>
                      </a:txBody>
                      <a:tcPr/>
                    </a:tc>
                  </a:tr>
                </a:tbl>
              </a:graphicData>
            </a:graphic>
          </p:graphicFrame>
        </mc:Choice>
        <mc:Fallback xmlns="">
          <p:graphicFrame>
            <p:nvGraphicFramePr>
              <p:cNvPr id="10" name="Таблица 9"/>
              <p:cNvGraphicFramePr>
                <a:graphicFrameLocks noGrp="1"/>
              </p:cNvGraphicFramePr>
              <p:nvPr>
                <p:extLst/>
              </p:nvPr>
            </p:nvGraphicFramePr>
            <p:xfrm>
              <a:off x="1752600" y="268351"/>
              <a:ext cx="8744272" cy="5875733"/>
            </p:xfrm>
            <a:graphic>
              <a:graphicData uri="http://schemas.openxmlformats.org/drawingml/2006/table">
                <a:tbl>
                  <a:tblPr firstRow="1" bandRow="1">
                    <a:tableStyleId>{5C22544A-7EE6-4342-B048-85BDC9FD1C3A}</a:tableStyleId>
                  </a:tblPr>
                  <a:tblGrid>
                    <a:gridCol w="2209800"/>
                    <a:gridCol w="6534472"/>
                  </a:tblGrid>
                  <a:tr h="358140">
                    <a:tc>
                      <a:txBody>
                        <a:bodyPr/>
                        <a:lstStyle/>
                        <a:p>
                          <a:r>
                            <a:rPr lang="en-US" sz="1750" dirty="0" smtClean="0"/>
                            <a:t>Paper</a:t>
                          </a:r>
                          <a:r>
                            <a:rPr lang="en-US" sz="1750" baseline="0" dirty="0" smtClean="0"/>
                            <a:t>  (Date)</a:t>
                          </a:r>
                          <a:endParaRPr lang="uk-UA" sz="1750" dirty="0"/>
                        </a:p>
                      </a:txBody>
                      <a:tcPr/>
                    </a:tc>
                    <a:tc>
                      <a:txBody>
                        <a:bodyPr/>
                        <a:lstStyle/>
                        <a:p>
                          <a:r>
                            <a:rPr lang="en-US" sz="1750" dirty="0" smtClean="0"/>
                            <a:t>Contributions</a:t>
                          </a:r>
                          <a:endParaRPr lang="uk-UA" sz="1750" dirty="0"/>
                        </a:p>
                      </a:txBody>
                      <a:tcPr/>
                    </a:tc>
                  </a:tr>
                  <a:tr h="450152">
                    <a:tc>
                      <a:txBody>
                        <a:bodyPr/>
                        <a:lstStyle/>
                        <a:p>
                          <a:r>
                            <a:rPr lang="en-US" sz="1750" b="0" i="0" kern="1200" dirty="0" smtClean="0">
                              <a:solidFill>
                                <a:schemeClr val="dk1"/>
                              </a:solidFill>
                              <a:latin typeface="+mn-lt"/>
                              <a:ea typeface="+mn-ea"/>
                              <a:cs typeface="+mn-cs"/>
                            </a:rPr>
                            <a:t>arXiv:1206.5236 </a:t>
                          </a:r>
                          <a:r>
                            <a:rPr lang="en-US" sz="1750" b="0" i="0" kern="1200" baseline="30000" dirty="0" smtClean="0">
                              <a:solidFill>
                                <a:schemeClr val="dk1"/>
                              </a:solidFill>
                              <a:latin typeface="+mn-lt"/>
                              <a:ea typeface="+mn-ea"/>
                              <a:cs typeface="+mn-cs"/>
                            </a:rPr>
                            <a:t>1</a:t>
                          </a:r>
                          <a:endParaRPr lang="en-US" sz="1750" b="0" i="0" kern="1200" baseline="0" dirty="0" smtClean="0">
                            <a:solidFill>
                              <a:schemeClr val="dk1"/>
                            </a:solidFill>
                            <a:latin typeface="+mn-lt"/>
                            <a:ea typeface="+mn-ea"/>
                            <a:cs typeface="+mn-cs"/>
                          </a:endParaRPr>
                        </a:p>
                      </a:txBody>
                      <a:tcPr/>
                    </a:tc>
                    <a:tc>
                      <a:txBody>
                        <a:bodyPr/>
                        <a:lstStyle/>
                        <a:p>
                          <a:pPr>
                            <a:lnSpc>
                              <a:spcPct val="150000"/>
                            </a:lnSpc>
                            <a:buFont typeface="Arial" pitchFamily="34" charset="0"/>
                            <a:buChar char="•"/>
                          </a:pPr>
                          <a:r>
                            <a:rPr lang="en-US" sz="1750" dirty="0" smtClean="0"/>
                            <a:t>Algorithm for exact synthesis</a:t>
                          </a:r>
                          <a:r>
                            <a:rPr lang="en-US" sz="1750" baseline="0" dirty="0" smtClean="0"/>
                            <a:t> of single-qubit unitaries</a:t>
                          </a:r>
                          <a:endParaRPr lang="uk-UA" sz="1750" dirty="0"/>
                        </a:p>
                      </a:txBody>
                      <a:tcPr/>
                    </a:tc>
                  </a:tr>
                  <a:tr h="450152">
                    <a:tc>
                      <a:txBody>
                        <a:bodyPr/>
                        <a:lstStyle/>
                        <a:p>
                          <a:r>
                            <a:rPr lang="en-US" sz="1750" dirty="0" smtClean="0"/>
                            <a:t>arXiv:1212.0506</a:t>
                          </a:r>
                          <a:r>
                            <a:rPr lang="en-US" sz="1750" baseline="0" dirty="0" smtClean="0"/>
                            <a:t> </a:t>
                          </a:r>
                          <a:r>
                            <a:rPr lang="en-US" sz="1750" b="0" i="0" kern="1200" baseline="30000" dirty="0" smtClean="0">
                              <a:solidFill>
                                <a:schemeClr val="dk1"/>
                              </a:solidFill>
                              <a:latin typeface="+mn-lt"/>
                              <a:ea typeface="+mn-ea"/>
                              <a:cs typeface="+mn-cs"/>
                            </a:rPr>
                            <a:t>2</a:t>
                          </a:r>
                          <a:endParaRPr lang="en-US" sz="1750" b="0" i="0" kern="1200" baseline="0" dirty="0" smtClean="0">
                            <a:solidFill>
                              <a:schemeClr val="dk1"/>
                            </a:solidFill>
                            <a:latin typeface="+mn-lt"/>
                            <a:ea typeface="+mn-ea"/>
                            <a:cs typeface="+mn-cs"/>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 typeface="Arial" pitchFamily="34" charset="0"/>
                            <a:buChar char="•"/>
                            <a:tabLst/>
                            <a:defRPr/>
                          </a:pPr>
                          <a:r>
                            <a:rPr lang="en-US" sz="1750" dirty="0" smtClean="0"/>
                            <a:t> Exact synthesis of multi-qubit</a:t>
                          </a:r>
                          <a:r>
                            <a:rPr lang="en-US" sz="1750" baseline="0" dirty="0" smtClean="0"/>
                            <a:t> unitaries over the ring.</a:t>
                          </a:r>
                          <a:endParaRPr lang="en-US" sz="1750" dirty="0" smtClean="0"/>
                        </a:p>
                      </a:txBody>
                      <a:tcPr/>
                    </a:tc>
                  </a:tr>
                  <a:tr h="624840">
                    <a:tc>
                      <a:txBody>
                        <a:bodyPr/>
                        <a:lstStyle/>
                        <a:p>
                          <a:r>
                            <a:rPr lang="en-US" sz="1750" b="0" i="0" kern="1200" dirty="0" smtClean="0">
                              <a:solidFill>
                                <a:schemeClr val="dk1"/>
                              </a:solidFill>
                              <a:latin typeface="+mn-lt"/>
                              <a:ea typeface="+mn-ea"/>
                              <a:cs typeface="+mn-cs"/>
                            </a:rPr>
                            <a:t>arXiv:1212.0822 </a:t>
                          </a:r>
                          <a:r>
                            <a:rPr lang="en-US" sz="1750" b="0" i="0" kern="1200" baseline="30000" dirty="0" smtClean="0">
                              <a:solidFill>
                                <a:schemeClr val="dk1"/>
                              </a:solidFill>
                              <a:latin typeface="+mn-lt"/>
                              <a:ea typeface="+mn-ea"/>
                              <a:cs typeface="+mn-cs"/>
                            </a:rPr>
                            <a:t>1</a:t>
                          </a:r>
                        </a:p>
                        <a:p>
                          <a:endParaRPr lang="uk-UA" sz="1750" dirty="0"/>
                        </a:p>
                      </a:txBody>
                      <a:tcPr/>
                    </a:tc>
                    <a:tc>
                      <a:txBody>
                        <a:bodyPr/>
                        <a:lstStyle/>
                        <a:p>
                          <a:pPr>
                            <a:buFont typeface="Arial" pitchFamily="34" charset="0"/>
                            <a:buChar char="•"/>
                          </a:pPr>
                          <a:r>
                            <a:rPr lang="en-US" sz="1750" dirty="0" smtClean="0"/>
                            <a:t> Exact synthesis of multi-qubit</a:t>
                          </a:r>
                          <a:r>
                            <a:rPr lang="en-US" sz="1750" baseline="0" dirty="0" smtClean="0"/>
                            <a:t> unitaries and number theory for asymptotically optimal approximation using ancillary qubits </a:t>
                          </a:r>
                          <a:endParaRPr lang="uk-UA" sz="1750" dirty="0"/>
                        </a:p>
                      </a:txBody>
                      <a:tcPr/>
                    </a:tc>
                  </a:tr>
                  <a:tr h="624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50" b="0" i="0" kern="1200" dirty="0" smtClean="0">
                              <a:solidFill>
                                <a:schemeClr val="tx1"/>
                              </a:solidFill>
                              <a:latin typeface="+mn-lt"/>
                              <a:ea typeface="+mn-ea"/>
                              <a:cs typeface="+mn-cs"/>
                            </a:rPr>
                            <a:t>arXiv:1212.6253 </a:t>
                          </a:r>
                          <a:r>
                            <a:rPr lang="en-US" sz="1750" b="0" i="0" kern="1200" baseline="30000" dirty="0" smtClean="0">
                              <a:solidFill>
                                <a:schemeClr val="tx1"/>
                              </a:solidFill>
                              <a:latin typeface="+mn-lt"/>
                              <a:ea typeface="+mn-ea"/>
                              <a:cs typeface="+mn-cs"/>
                            </a:rPr>
                            <a:t>2</a:t>
                          </a:r>
                          <a:endParaRPr lang="en-US" sz="1750" b="0" i="0" kern="1200" dirty="0" smtClean="0">
                            <a:solidFill>
                              <a:schemeClr val="tx1"/>
                            </a:solidFill>
                            <a:latin typeface="+mn-lt"/>
                            <a:ea typeface="+mn-ea"/>
                            <a:cs typeface="+mn-cs"/>
                          </a:endParaRPr>
                        </a:p>
                        <a:p>
                          <a:endParaRPr lang="uk-UA" sz="1750" dirty="0"/>
                        </a:p>
                      </a:txBody>
                      <a:tcPr/>
                    </a:tc>
                    <a:tc>
                      <a:txBody>
                        <a:bodyPr/>
                        <a:lstStyle/>
                        <a:p>
                          <a:pPr>
                            <a:buFont typeface="Arial" pitchFamily="34" charset="0"/>
                            <a:buChar char="•"/>
                          </a:pPr>
                          <a:r>
                            <a:rPr lang="en-US" sz="1750" dirty="0" smtClean="0"/>
                            <a:t> Poly</a:t>
                          </a:r>
                          <a:r>
                            <a:rPr lang="en-US" sz="1750" baseline="0" dirty="0" smtClean="0"/>
                            <a:t> </a:t>
                          </a:r>
                          <a:r>
                            <a:rPr lang="en-US" sz="1750" dirty="0" smtClean="0"/>
                            <a:t>algorithm</a:t>
                          </a:r>
                          <a:r>
                            <a:rPr lang="en-US" sz="1750" baseline="0" dirty="0" smtClean="0"/>
                            <a:t> for approximating single qubit unitaries using at most </a:t>
                          </a:r>
                          <a:r>
                            <a:rPr lang="en-US" sz="1750" i="1" baseline="0" dirty="0" smtClean="0"/>
                            <a:t>4 log(1/</a:t>
                          </a:r>
                          <a:r>
                            <a:rPr lang="el-GR" sz="1750" b="0" i="1" kern="1200" dirty="0" smtClean="0">
                              <a:solidFill>
                                <a:schemeClr val="dk1"/>
                              </a:solidFill>
                              <a:latin typeface="+mn-lt"/>
                              <a:ea typeface="+mn-ea"/>
                              <a:cs typeface="+mn-cs"/>
                            </a:rPr>
                            <a:t>ε</a:t>
                          </a:r>
                          <a:r>
                            <a:rPr lang="en-US" sz="1750" b="0" i="1" kern="1200" dirty="0" smtClean="0">
                              <a:solidFill>
                                <a:schemeClr val="dk1"/>
                              </a:solidFill>
                              <a:latin typeface="+mn-lt"/>
                              <a:ea typeface="+mn-ea"/>
                              <a:cs typeface="+mn-cs"/>
                            </a:rPr>
                            <a:t>) + C  </a:t>
                          </a:r>
                          <a:r>
                            <a:rPr lang="en-US" sz="1750" b="0" i="0" kern="1200" dirty="0" smtClean="0">
                              <a:solidFill>
                                <a:schemeClr val="dk1"/>
                              </a:solidFill>
                              <a:latin typeface="+mn-lt"/>
                              <a:ea typeface="+mn-ea"/>
                              <a:cs typeface="+mn-cs"/>
                            </a:rPr>
                            <a:t>T gates.</a:t>
                          </a:r>
                          <a:r>
                            <a:rPr lang="en-US" sz="1750" b="0" i="0" kern="1200" baseline="0" dirty="0" smtClean="0">
                              <a:solidFill>
                                <a:schemeClr val="dk1"/>
                              </a:solidFill>
                              <a:latin typeface="+mn-lt"/>
                              <a:ea typeface="+mn-ea"/>
                              <a:cs typeface="+mn-cs"/>
                            </a:rPr>
                            <a:t> Use of algebraic number theory</a:t>
                          </a:r>
                          <a:endParaRPr lang="uk-UA" sz="1750" b="0" dirty="0"/>
                        </a:p>
                      </a:txBody>
                      <a:tcPr/>
                    </a:tc>
                  </a:tr>
                  <a:tr h="358140">
                    <a:tc>
                      <a:txBody>
                        <a:bodyPr/>
                        <a:lstStyle/>
                        <a:p>
                          <a:r>
                            <a:rPr lang="en-US" sz="1750" dirty="0" smtClean="0"/>
                            <a:t>arXiv:1212.6964</a:t>
                          </a:r>
                          <a:r>
                            <a:rPr lang="en-US" sz="1750" b="0" i="0" kern="1200" dirty="0" smtClean="0">
                              <a:solidFill>
                                <a:schemeClr val="dk1"/>
                              </a:solidFill>
                              <a:latin typeface="+mn-lt"/>
                              <a:ea typeface="+mn-ea"/>
                              <a:cs typeface="+mn-cs"/>
                            </a:rPr>
                            <a:t> </a:t>
                          </a:r>
                          <a:r>
                            <a:rPr lang="en-US" sz="1750" b="0" i="0" kern="1200" baseline="30000" dirty="0" smtClean="0">
                              <a:solidFill>
                                <a:schemeClr val="dk1"/>
                              </a:solidFill>
                              <a:latin typeface="+mn-lt"/>
                              <a:ea typeface="+mn-ea"/>
                              <a:cs typeface="+mn-cs"/>
                            </a:rPr>
                            <a:t>1</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750" i="0" baseline="0" dirty="0" smtClean="0"/>
                            <a:t> Exhaustive round-off gives better constant of strictly &lt;4. </a:t>
                          </a:r>
                          <a:endParaRPr lang="uk-UA" sz="1750" b="0" dirty="0" smtClean="0"/>
                        </a:p>
                      </a:txBody>
                      <a:tcPr/>
                    </a:tc>
                  </a:tr>
                  <a:tr h="624840">
                    <a:tc>
                      <a:txBody>
                        <a:bodyPr/>
                        <a:lstStyle/>
                        <a:p>
                          <a:r>
                            <a:rPr lang="en-US" sz="1750" b="1" dirty="0" smtClean="0"/>
                            <a:t>arXiv:1311.1074 </a:t>
                          </a:r>
                          <a:r>
                            <a:rPr lang="en-US" sz="1750" b="1" baseline="30000" dirty="0" smtClean="0"/>
                            <a:t>0</a:t>
                          </a:r>
                          <a:endParaRPr lang="en-US" sz="1750" b="1"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750" i="0" baseline="0" dirty="0" smtClean="0"/>
                            <a:t> Emergence of RUS designs. Scaling of the constant below 3 but the method uses database and is not efficient. </a:t>
                          </a:r>
                          <a:endParaRPr lang="uk-UA" sz="1750" b="0" dirty="0" smtClean="0"/>
                        </a:p>
                      </a:txBody>
                      <a:tcPr/>
                    </a:tc>
                  </a:tr>
                  <a:tr h="624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50" dirty="0" smtClean="0"/>
                            <a:t>arXiv:1403.5280</a:t>
                          </a:r>
                        </a:p>
                        <a:p>
                          <a:r>
                            <a:rPr lang="en-US" sz="1750" dirty="0" smtClean="0"/>
                            <a:t>(Duclos-Cianci/Poulin)</a:t>
                          </a:r>
                          <a:endParaRPr lang="uk-UA" sz="1750"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750" b="0" dirty="0" smtClean="0"/>
                            <a:t> Using offline distillation to enhance the underlying</a:t>
                          </a:r>
                          <a:r>
                            <a:rPr lang="en-US" sz="1750" b="0" baseline="0" dirty="0" smtClean="0"/>
                            <a:t> gate set. Very efficient compilation algorithm, better constant. Large offline cost.</a:t>
                          </a:r>
                          <a:endParaRPr lang="uk-UA" sz="1750" b="0" dirty="0" smtClean="0"/>
                        </a:p>
                      </a:txBody>
                      <a:tcPr/>
                    </a:tc>
                  </a:tr>
                  <a:tr h="3581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50" dirty="0" smtClean="0"/>
                            <a:t>arXiv:1403.2975</a:t>
                          </a:r>
                          <a:r>
                            <a:rPr lang="en-US" sz="1750" baseline="30000" dirty="0" smtClean="0"/>
                            <a:t>2</a:t>
                          </a:r>
                          <a:endParaRPr lang="uk-UA" sz="1750" dirty="0"/>
                        </a:p>
                      </a:txBody>
                      <a:tcPr/>
                    </a:tc>
                    <a:tc>
                      <a:txBody>
                        <a:bodyPr/>
                        <a:lstStyle/>
                        <a:p>
                          <a:endParaRPr lang="en-US"/>
                        </a:p>
                      </a:txBody>
                      <a:tcPr>
                        <a:blipFill rotWithShape="0">
                          <a:blip r:embed="rId3"/>
                          <a:stretch>
                            <a:fillRect l="-33955" t="-1149153" r="-466" b="-393220"/>
                          </a:stretch>
                        </a:blipFill>
                      </a:tcPr>
                    </a:tc>
                  </a:tr>
                  <a:tr h="624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50" b="1" dirty="0" smtClean="0"/>
                            <a:t>arXiv:1404.5320 </a:t>
                          </a:r>
                          <a:r>
                            <a:rPr lang="en-US" sz="1750" b="1" baseline="30000" dirty="0" smtClean="0"/>
                            <a:t>0</a:t>
                          </a:r>
                          <a:r>
                            <a:rPr lang="en-US" sz="1750" b="1" dirty="0" smtClean="0"/>
                            <a:t> </a:t>
                          </a:r>
                          <a:r>
                            <a:rPr lang="en-US" sz="1750" b="1" baseline="30000" dirty="0" smtClean="0"/>
                            <a:t> </a:t>
                          </a:r>
                          <a:endParaRPr lang="uk-UA" sz="1750" b="1"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750" b="0" dirty="0" smtClean="0"/>
                            <a:t> Using integer relation algorithms to find better</a:t>
                          </a:r>
                          <a:r>
                            <a:rPr lang="en-US" sz="1750" b="0" baseline="0" dirty="0" smtClean="0"/>
                            <a:t> approximations for z-rotations via RUS designs. Constant improved to 1.15</a:t>
                          </a:r>
                          <a:r>
                            <a:rPr lang="en-US" sz="1750" b="0" i="1" baseline="0" dirty="0" smtClean="0"/>
                            <a:t> log(1/</a:t>
                          </a:r>
                          <a:r>
                            <a:rPr lang="el-GR" sz="1750" b="0" i="1" kern="1200" dirty="0" smtClean="0">
                              <a:solidFill>
                                <a:schemeClr val="dk1"/>
                              </a:solidFill>
                              <a:latin typeface="+mn-lt"/>
                              <a:ea typeface="+mn-ea"/>
                              <a:cs typeface="+mn-cs"/>
                            </a:rPr>
                            <a:t>ε</a:t>
                          </a:r>
                          <a:r>
                            <a:rPr lang="en-US" sz="1750" b="0" i="1" kern="1200" dirty="0" smtClean="0">
                              <a:solidFill>
                                <a:schemeClr val="dk1"/>
                              </a:solidFill>
                              <a:latin typeface="+mn-lt"/>
                              <a:ea typeface="+mn-ea"/>
                              <a:cs typeface="+mn-cs"/>
                            </a:rPr>
                            <a:t>).</a:t>
                          </a:r>
                        </a:p>
                      </a:txBody>
                      <a:tcPr/>
                    </a:tc>
                  </a:tr>
                  <a:tr h="7768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50" b="1" dirty="0" smtClean="0"/>
                            <a:t>arXiv:1409.3552 </a:t>
                          </a:r>
                          <a:r>
                            <a:rPr lang="en-US" sz="1750" b="1" baseline="30000" dirty="0" smtClean="0"/>
                            <a:t>0</a:t>
                          </a:r>
                          <a:r>
                            <a:rPr lang="en-US" sz="1750" b="1" dirty="0" smtClean="0"/>
                            <a:t> </a:t>
                          </a:r>
                          <a:r>
                            <a:rPr lang="en-US" sz="1750" b="1" baseline="30000" dirty="0" smtClean="0"/>
                            <a:t> </a:t>
                          </a:r>
                          <a:endParaRPr lang="uk-UA" sz="1750" b="1"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750" b="0" dirty="0" smtClean="0"/>
                            <a:t>Using integer relation algorithms to find better</a:t>
                          </a:r>
                          <a:r>
                            <a:rPr lang="en-US" sz="1750" b="0" baseline="0" dirty="0" smtClean="0"/>
                            <a:t> approximations for z-rotations via PQF designs. Constant improved to 1</a:t>
                          </a:r>
                          <a:r>
                            <a:rPr lang="en-US" sz="1750" b="0" i="1" baseline="0" dirty="0" smtClean="0"/>
                            <a:t> log(1/</a:t>
                          </a:r>
                          <a:r>
                            <a:rPr lang="el-GR" sz="1750" b="0" i="1" kern="1200" dirty="0" smtClean="0">
                              <a:solidFill>
                                <a:schemeClr val="dk1"/>
                              </a:solidFill>
                              <a:latin typeface="+mn-lt"/>
                              <a:ea typeface="+mn-ea"/>
                              <a:cs typeface="+mn-cs"/>
                            </a:rPr>
                            <a:t>ε</a:t>
                          </a:r>
                          <a:r>
                            <a:rPr lang="en-US" sz="1750" b="0" i="1" kern="1200" dirty="0" smtClean="0">
                              <a:solidFill>
                                <a:schemeClr val="dk1"/>
                              </a:solidFill>
                              <a:latin typeface="+mn-lt"/>
                              <a:ea typeface="+mn-ea"/>
                              <a:cs typeface="+mn-cs"/>
                            </a:rPr>
                            <a:t>).</a:t>
                          </a:r>
                        </a:p>
                      </a:txBody>
                      <a:tcPr/>
                    </a:tc>
                  </a:tr>
                </a:tbl>
              </a:graphicData>
            </a:graphic>
          </p:graphicFrame>
        </mc:Fallback>
      </mc:AlternateContent>
      <p:sp>
        <p:nvSpPr>
          <p:cNvPr id="15" name="TextBox 14"/>
          <p:cNvSpPr txBox="1"/>
          <p:nvPr/>
        </p:nvSpPr>
        <p:spPr>
          <a:xfrm>
            <a:off x="2920190" y="6175076"/>
            <a:ext cx="6531541" cy="369332"/>
          </a:xfrm>
          <a:prstGeom prst="rect">
            <a:avLst/>
          </a:prstGeom>
          <a:noFill/>
        </p:spPr>
        <p:txBody>
          <a:bodyPr wrap="square" rtlCol="0">
            <a:spAutoFit/>
          </a:bodyPr>
          <a:lstStyle/>
          <a:p>
            <a:r>
              <a:rPr lang="en-US" dirty="0">
                <a:solidFill>
                  <a:prstClr val="black"/>
                </a:solidFill>
                <a:cs typeface="Arial" charset="0"/>
              </a:rPr>
              <a:t>  </a:t>
            </a:r>
            <a:r>
              <a:rPr lang="en-US" baseline="30000" dirty="0" smtClean="0">
                <a:solidFill>
                  <a:prstClr val="black"/>
                </a:solidFill>
                <a:cs typeface="Arial" charset="0"/>
              </a:rPr>
              <a:t>0</a:t>
            </a:r>
            <a:r>
              <a:rPr lang="en-US" dirty="0" smtClean="0">
                <a:solidFill>
                  <a:prstClr val="black"/>
                </a:solidFill>
                <a:cs typeface="Arial" charset="0"/>
              </a:rPr>
              <a:t> (QuArC)            </a:t>
            </a:r>
            <a:r>
              <a:rPr lang="en-US" baseline="30000" dirty="0" smtClean="0">
                <a:solidFill>
                  <a:prstClr val="black"/>
                </a:solidFill>
                <a:cs typeface="Arial" charset="0"/>
              </a:rPr>
              <a:t>1</a:t>
            </a:r>
            <a:r>
              <a:rPr lang="en-US" dirty="0" smtClean="0">
                <a:solidFill>
                  <a:prstClr val="black"/>
                </a:solidFill>
                <a:cs typeface="Arial" charset="0"/>
              </a:rPr>
              <a:t> (</a:t>
            </a:r>
            <a:r>
              <a:rPr lang="en-US" dirty="0">
                <a:solidFill>
                  <a:prstClr val="black"/>
                </a:solidFill>
                <a:cs typeface="Arial" charset="0"/>
              </a:rPr>
              <a:t>Kliuchnikov, Mosca, Maslov)        </a:t>
            </a:r>
            <a:r>
              <a:rPr lang="en-US" baseline="30000" dirty="0">
                <a:solidFill>
                  <a:prstClr val="black"/>
                </a:solidFill>
                <a:cs typeface="Arial" charset="0"/>
              </a:rPr>
              <a:t>2</a:t>
            </a:r>
            <a:r>
              <a:rPr lang="en-US" dirty="0">
                <a:solidFill>
                  <a:prstClr val="black"/>
                </a:solidFill>
                <a:cs typeface="Arial" charset="0"/>
              </a:rPr>
              <a:t> </a:t>
            </a:r>
            <a:r>
              <a:rPr lang="en-US" dirty="0" smtClean="0">
                <a:solidFill>
                  <a:prstClr val="black"/>
                </a:solidFill>
                <a:cs typeface="Arial" charset="0"/>
              </a:rPr>
              <a:t>(</a:t>
            </a:r>
            <a:r>
              <a:rPr lang="en-US" dirty="0">
                <a:solidFill>
                  <a:prstClr val="black"/>
                </a:solidFill>
                <a:cs typeface="Arial" charset="0"/>
              </a:rPr>
              <a:t>Selinger et al)   </a:t>
            </a:r>
            <a:endParaRPr lang="uk-UA" dirty="0">
              <a:solidFill>
                <a:srgbClr val="0070C0"/>
              </a:solidFill>
              <a:cs typeface="Arial" charset="0"/>
            </a:endParaRPr>
          </a:p>
        </p:txBody>
      </p:sp>
      <p:sp>
        <p:nvSpPr>
          <p:cNvPr id="2" name="TextBox 1"/>
          <p:cNvSpPr txBox="1"/>
          <p:nvPr/>
        </p:nvSpPr>
        <p:spPr>
          <a:xfrm>
            <a:off x="61547" y="3362099"/>
            <a:ext cx="1670538" cy="2585323"/>
          </a:xfrm>
          <a:prstGeom prst="rect">
            <a:avLst/>
          </a:prstGeom>
          <a:noFill/>
          <a:ln>
            <a:solidFill>
              <a:schemeClr val="tx1"/>
            </a:solidFill>
          </a:ln>
        </p:spPr>
        <p:txBody>
          <a:bodyPr wrap="square" rtlCol="0">
            <a:spAutoFit/>
          </a:bodyPr>
          <a:lstStyle/>
          <a:p>
            <a:r>
              <a:rPr lang="en-US" dirty="0" smtClean="0">
                <a:solidFill>
                  <a:prstClr val="black"/>
                </a:solidFill>
              </a:rPr>
              <a:t>Additional papers show how to solve for other instruction sets (Fibonacci anyons, metaplectic anyons)</a:t>
            </a:r>
            <a:endParaRPr lang="en-US" dirty="0">
              <a:solidFill>
                <a:prstClr val="black"/>
              </a:solidFill>
            </a:endParaRPr>
          </a:p>
        </p:txBody>
      </p:sp>
    </p:spTree>
    <p:extLst>
      <p:ext uri="{BB962C8B-B14F-4D97-AF65-F5344CB8AC3E}">
        <p14:creationId xmlns:p14="http://schemas.microsoft.com/office/powerpoint/2010/main" val="2541425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0" name="Таблица 9"/>
              <p:cNvGraphicFramePr>
                <a:graphicFrameLocks noGrp="1"/>
              </p:cNvGraphicFramePr>
              <p:nvPr>
                <p:extLst/>
              </p:nvPr>
            </p:nvGraphicFramePr>
            <p:xfrm>
              <a:off x="1752600" y="268351"/>
              <a:ext cx="8744272" cy="5966029"/>
            </p:xfrm>
            <a:graphic>
              <a:graphicData uri="http://schemas.openxmlformats.org/drawingml/2006/table">
                <a:tbl>
                  <a:tblPr firstRow="1" bandRow="1">
                    <a:tableStyleId>{5C22544A-7EE6-4342-B048-85BDC9FD1C3A}</a:tableStyleId>
                  </a:tblPr>
                  <a:tblGrid>
                    <a:gridCol w="2209800"/>
                    <a:gridCol w="6534472"/>
                  </a:tblGrid>
                  <a:tr h="350436">
                    <a:tc>
                      <a:txBody>
                        <a:bodyPr/>
                        <a:lstStyle/>
                        <a:p>
                          <a:r>
                            <a:rPr lang="en-US" sz="1750" dirty="0" smtClean="0"/>
                            <a:t>Paper</a:t>
                          </a:r>
                          <a:r>
                            <a:rPr lang="en-US" sz="1750" baseline="0" dirty="0" smtClean="0"/>
                            <a:t>  (Date)</a:t>
                          </a:r>
                          <a:endParaRPr lang="uk-UA" sz="1750" dirty="0"/>
                        </a:p>
                      </a:txBody>
                      <a:tcPr/>
                    </a:tc>
                    <a:tc>
                      <a:txBody>
                        <a:bodyPr/>
                        <a:lstStyle/>
                        <a:p>
                          <a:r>
                            <a:rPr lang="en-US" sz="1750" dirty="0" smtClean="0"/>
                            <a:t>Contributions</a:t>
                          </a:r>
                          <a:endParaRPr lang="uk-UA" sz="1750" dirty="0"/>
                        </a:p>
                      </a:txBody>
                      <a:tcPr/>
                    </a:tc>
                  </a:tr>
                  <a:tr h="440469">
                    <a:tc>
                      <a:txBody>
                        <a:bodyPr/>
                        <a:lstStyle/>
                        <a:p>
                          <a:r>
                            <a:rPr lang="en-US" sz="1750" b="0" i="0" kern="1200" dirty="0" smtClean="0">
                              <a:solidFill>
                                <a:schemeClr val="dk1"/>
                              </a:solidFill>
                              <a:latin typeface="+mn-lt"/>
                              <a:ea typeface="+mn-ea"/>
                              <a:cs typeface="+mn-cs"/>
                            </a:rPr>
                            <a:t>arXiv:1206.5236 </a:t>
                          </a:r>
                          <a:r>
                            <a:rPr lang="en-US" sz="1750" b="0" i="0" kern="1200" baseline="30000" dirty="0" smtClean="0">
                              <a:solidFill>
                                <a:schemeClr val="dk1"/>
                              </a:solidFill>
                              <a:latin typeface="+mn-lt"/>
                              <a:ea typeface="+mn-ea"/>
                              <a:cs typeface="+mn-cs"/>
                            </a:rPr>
                            <a:t>1</a:t>
                          </a:r>
                          <a:endParaRPr lang="en-US" sz="1750" b="0" i="0" kern="1200" baseline="0" dirty="0" smtClean="0">
                            <a:solidFill>
                              <a:schemeClr val="dk1"/>
                            </a:solidFill>
                            <a:latin typeface="+mn-lt"/>
                            <a:ea typeface="+mn-ea"/>
                            <a:cs typeface="+mn-cs"/>
                          </a:endParaRPr>
                        </a:p>
                      </a:txBody>
                      <a:tcPr/>
                    </a:tc>
                    <a:tc>
                      <a:txBody>
                        <a:bodyPr/>
                        <a:lstStyle/>
                        <a:p>
                          <a:pPr>
                            <a:lnSpc>
                              <a:spcPct val="150000"/>
                            </a:lnSpc>
                            <a:buFont typeface="Arial" pitchFamily="34" charset="0"/>
                            <a:buChar char="•"/>
                          </a:pPr>
                          <a:r>
                            <a:rPr lang="en-US" sz="1750" dirty="0" smtClean="0"/>
                            <a:t>Algorithm for exact synthesis</a:t>
                          </a:r>
                          <a:r>
                            <a:rPr lang="en-US" sz="1750" baseline="0" dirty="0" smtClean="0"/>
                            <a:t> of single-qubit unitaries</a:t>
                          </a:r>
                          <a:endParaRPr lang="uk-UA" sz="1750" dirty="0"/>
                        </a:p>
                      </a:txBody>
                      <a:tcPr/>
                    </a:tc>
                  </a:tr>
                  <a:tr h="440469">
                    <a:tc>
                      <a:txBody>
                        <a:bodyPr/>
                        <a:lstStyle/>
                        <a:p>
                          <a:r>
                            <a:rPr lang="en-US" sz="1750" dirty="0" smtClean="0"/>
                            <a:t>arXiv:1212.0506</a:t>
                          </a:r>
                          <a:r>
                            <a:rPr lang="en-US" sz="1750" baseline="0" dirty="0" smtClean="0"/>
                            <a:t> </a:t>
                          </a:r>
                          <a:r>
                            <a:rPr lang="en-US" sz="1750" b="0" i="0" kern="1200" baseline="30000" dirty="0" smtClean="0">
                              <a:solidFill>
                                <a:schemeClr val="dk1"/>
                              </a:solidFill>
                              <a:latin typeface="+mn-lt"/>
                              <a:ea typeface="+mn-ea"/>
                              <a:cs typeface="+mn-cs"/>
                            </a:rPr>
                            <a:t>2</a:t>
                          </a:r>
                          <a:endParaRPr lang="en-US" sz="1750" b="0" i="0" kern="1200" baseline="0" dirty="0" smtClean="0">
                            <a:solidFill>
                              <a:schemeClr val="dk1"/>
                            </a:solidFill>
                            <a:latin typeface="+mn-lt"/>
                            <a:ea typeface="+mn-ea"/>
                            <a:cs typeface="+mn-cs"/>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 typeface="Arial" pitchFamily="34" charset="0"/>
                            <a:buChar char="•"/>
                            <a:tabLst/>
                            <a:defRPr/>
                          </a:pPr>
                          <a:r>
                            <a:rPr lang="en-US" sz="1750" dirty="0" smtClean="0"/>
                            <a:t> Exact synthesis of multi-qubit</a:t>
                          </a:r>
                          <a:r>
                            <a:rPr lang="en-US" sz="1750" baseline="0" dirty="0" smtClean="0"/>
                            <a:t> unitaries over the ring.</a:t>
                          </a:r>
                          <a:endParaRPr lang="en-US" sz="1750" dirty="0" smtClean="0"/>
                        </a:p>
                      </a:txBody>
                      <a:tcPr/>
                    </a:tc>
                  </a:tr>
                  <a:tr h="611399">
                    <a:tc>
                      <a:txBody>
                        <a:bodyPr/>
                        <a:lstStyle/>
                        <a:p>
                          <a:r>
                            <a:rPr lang="en-US" sz="1750" b="0" i="0" kern="1200" dirty="0" smtClean="0">
                              <a:solidFill>
                                <a:schemeClr val="dk1"/>
                              </a:solidFill>
                              <a:latin typeface="+mn-lt"/>
                              <a:ea typeface="+mn-ea"/>
                              <a:cs typeface="+mn-cs"/>
                            </a:rPr>
                            <a:t>arXiv:1212.0822 </a:t>
                          </a:r>
                          <a:r>
                            <a:rPr lang="en-US" sz="1750" b="0" i="0" kern="1200" baseline="30000" dirty="0" smtClean="0">
                              <a:solidFill>
                                <a:schemeClr val="dk1"/>
                              </a:solidFill>
                              <a:latin typeface="+mn-lt"/>
                              <a:ea typeface="+mn-ea"/>
                              <a:cs typeface="+mn-cs"/>
                            </a:rPr>
                            <a:t>1</a:t>
                          </a:r>
                        </a:p>
                        <a:p>
                          <a:endParaRPr lang="uk-UA" sz="1750" dirty="0"/>
                        </a:p>
                      </a:txBody>
                      <a:tcPr/>
                    </a:tc>
                    <a:tc>
                      <a:txBody>
                        <a:bodyPr/>
                        <a:lstStyle/>
                        <a:p>
                          <a:pPr>
                            <a:buFont typeface="Arial" pitchFamily="34" charset="0"/>
                            <a:buChar char="•"/>
                          </a:pPr>
                          <a:r>
                            <a:rPr lang="en-US" sz="1750" dirty="0" smtClean="0"/>
                            <a:t> Exact synthesis of multi-qubit</a:t>
                          </a:r>
                          <a:r>
                            <a:rPr lang="en-US" sz="1750" baseline="0" dirty="0" smtClean="0"/>
                            <a:t> unitaries and number theory for asymptotically optimal approximation using ancillary qubits </a:t>
                          </a:r>
                          <a:endParaRPr lang="uk-UA" sz="1750" dirty="0"/>
                        </a:p>
                      </a:txBody>
                      <a:tcPr/>
                    </a:tc>
                  </a:tr>
                  <a:tr h="6113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50" b="0" i="0" kern="1200" dirty="0" smtClean="0">
                              <a:solidFill>
                                <a:schemeClr val="tx1"/>
                              </a:solidFill>
                              <a:latin typeface="+mn-lt"/>
                              <a:ea typeface="+mn-ea"/>
                              <a:cs typeface="+mn-cs"/>
                            </a:rPr>
                            <a:t>arXiv:1212.6253 </a:t>
                          </a:r>
                          <a:r>
                            <a:rPr lang="en-US" sz="1750" b="0" i="0" kern="1200" baseline="30000" dirty="0" smtClean="0">
                              <a:solidFill>
                                <a:schemeClr val="tx1"/>
                              </a:solidFill>
                              <a:latin typeface="+mn-lt"/>
                              <a:ea typeface="+mn-ea"/>
                              <a:cs typeface="+mn-cs"/>
                            </a:rPr>
                            <a:t>2</a:t>
                          </a:r>
                          <a:endParaRPr lang="en-US" sz="1750" b="0" i="0" kern="1200" dirty="0" smtClean="0">
                            <a:solidFill>
                              <a:schemeClr val="tx1"/>
                            </a:solidFill>
                            <a:latin typeface="+mn-lt"/>
                            <a:ea typeface="+mn-ea"/>
                            <a:cs typeface="+mn-cs"/>
                          </a:endParaRPr>
                        </a:p>
                        <a:p>
                          <a:endParaRPr lang="uk-UA" sz="1750" dirty="0"/>
                        </a:p>
                      </a:txBody>
                      <a:tcPr/>
                    </a:tc>
                    <a:tc>
                      <a:txBody>
                        <a:bodyPr/>
                        <a:lstStyle/>
                        <a:p>
                          <a:pPr>
                            <a:buFont typeface="Arial" pitchFamily="34" charset="0"/>
                            <a:buChar char="•"/>
                          </a:pPr>
                          <a:r>
                            <a:rPr lang="en-US" sz="1750" dirty="0" smtClean="0"/>
                            <a:t> Poly</a:t>
                          </a:r>
                          <a:r>
                            <a:rPr lang="en-US" sz="1750" baseline="0" dirty="0" smtClean="0"/>
                            <a:t> </a:t>
                          </a:r>
                          <a:r>
                            <a:rPr lang="en-US" sz="1750" dirty="0" smtClean="0"/>
                            <a:t>algorithm</a:t>
                          </a:r>
                          <a:r>
                            <a:rPr lang="en-US" sz="1750" baseline="0" dirty="0" smtClean="0"/>
                            <a:t> for approximating single qubit unitaries using at most </a:t>
                          </a:r>
                          <a:r>
                            <a:rPr lang="en-US" sz="1750" i="1" baseline="0" dirty="0" smtClean="0"/>
                            <a:t>4 log(1/</a:t>
                          </a:r>
                          <a:r>
                            <a:rPr lang="el-GR" sz="1750" b="0" i="1" kern="1200" dirty="0" smtClean="0">
                              <a:solidFill>
                                <a:schemeClr val="dk1"/>
                              </a:solidFill>
                              <a:latin typeface="+mn-lt"/>
                              <a:ea typeface="+mn-ea"/>
                              <a:cs typeface="+mn-cs"/>
                            </a:rPr>
                            <a:t>ε</a:t>
                          </a:r>
                          <a:r>
                            <a:rPr lang="en-US" sz="1750" b="0" i="1" kern="1200" dirty="0" smtClean="0">
                              <a:solidFill>
                                <a:schemeClr val="dk1"/>
                              </a:solidFill>
                              <a:latin typeface="+mn-lt"/>
                              <a:ea typeface="+mn-ea"/>
                              <a:cs typeface="+mn-cs"/>
                            </a:rPr>
                            <a:t>) + C  </a:t>
                          </a:r>
                          <a:r>
                            <a:rPr lang="en-US" sz="1750" b="0" i="0" kern="1200" dirty="0" smtClean="0">
                              <a:solidFill>
                                <a:schemeClr val="dk1"/>
                              </a:solidFill>
                              <a:latin typeface="+mn-lt"/>
                              <a:ea typeface="+mn-ea"/>
                              <a:cs typeface="+mn-cs"/>
                            </a:rPr>
                            <a:t>T gates.</a:t>
                          </a:r>
                          <a:r>
                            <a:rPr lang="en-US" sz="1750" b="0" i="0" kern="1200" baseline="0" dirty="0" smtClean="0">
                              <a:solidFill>
                                <a:schemeClr val="dk1"/>
                              </a:solidFill>
                              <a:latin typeface="+mn-lt"/>
                              <a:ea typeface="+mn-ea"/>
                              <a:cs typeface="+mn-cs"/>
                            </a:rPr>
                            <a:t> Use of algebraic number theory</a:t>
                          </a:r>
                          <a:endParaRPr lang="uk-UA" sz="1750" b="0" dirty="0"/>
                        </a:p>
                      </a:txBody>
                      <a:tcPr/>
                    </a:tc>
                  </a:tr>
                  <a:tr h="350436">
                    <a:tc>
                      <a:txBody>
                        <a:bodyPr/>
                        <a:lstStyle/>
                        <a:p>
                          <a:r>
                            <a:rPr lang="en-US" sz="1750" dirty="0" smtClean="0"/>
                            <a:t>arXiv:1212.6964</a:t>
                          </a:r>
                          <a:r>
                            <a:rPr lang="en-US" sz="1750" b="0" i="0" kern="1200" dirty="0" smtClean="0">
                              <a:solidFill>
                                <a:schemeClr val="dk1"/>
                              </a:solidFill>
                              <a:latin typeface="+mn-lt"/>
                              <a:ea typeface="+mn-ea"/>
                              <a:cs typeface="+mn-cs"/>
                            </a:rPr>
                            <a:t> </a:t>
                          </a:r>
                          <a:r>
                            <a:rPr lang="en-US" sz="1750" b="0" i="0" kern="1200" baseline="30000" dirty="0" smtClean="0">
                              <a:solidFill>
                                <a:schemeClr val="dk1"/>
                              </a:solidFill>
                              <a:latin typeface="+mn-lt"/>
                              <a:ea typeface="+mn-ea"/>
                              <a:cs typeface="+mn-cs"/>
                            </a:rPr>
                            <a:t>1</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750" i="0" baseline="0" dirty="0" smtClean="0"/>
                            <a:t> Exhaustive round-off gives better constant of strictly &lt;4. </a:t>
                          </a:r>
                          <a:endParaRPr lang="uk-UA" sz="1750" b="0" dirty="0" smtClean="0"/>
                        </a:p>
                      </a:txBody>
                      <a:tcPr/>
                    </a:tc>
                  </a:tr>
                  <a:tr h="611399">
                    <a:tc>
                      <a:txBody>
                        <a:bodyPr/>
                        <a:lstStyle/>
                        <a:p>
                          <a:r>
                            <a:rPr lang="en-US" sz="1750" b="1" dirty="0" smtClean="0">
                              <a:solidFill>
                                <a:srgbClr val="FF0000"/>
                              </a:solidFill>
                            </a:rPr>
                            <a:t>arXiv:1311.1074 </a:t>
                          </a:r>
                          <a:r>
                            <a:rPr lang="en-US" sz="1750" b="1" baseline="30000" dirty="0" smtClean="0">
                              <a:solidFill>
                                <a:srgbClr val="FF0000"/>
                              </a:solidFill>
                            </a:rPr>
                            <a:t>0</a:t>
                          </a:r>
                          <a:endParaRPr lang="en-US" sz="1750" b="1" dirty="0" smtClean="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750" i="0" baseline="0" dirty="0" smtClean="0">
                              <a:solidFill>
                                <a:srgbClr val="FF0000"/>
                              </a:solidFill>
                            </a:rPr>
                            <a:t> Emergence of RUS designs. Scaling of the constant below 3 but the method uses database and is not efficient. </a:t>
                          </a:r>
                          <a:endParaRPr lang="uk-UA" sz="1750" b="0" dirty="0" smtClean="0">
                            <a:solidFill>
                              <a:srgbClr val="FF0000"/>
                            </a:solidFill>
                          </a:endParaRPr>
                        </a:p>
                      </a:txBody>
                      <a:tcPr/>
                    </a:tc>
                  </a:tr>
                  <a:tr h="6113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50" dirty="0" smtClean="0"/>
                            <a:t>arXiv:1403.5280</a:t>
                          </a:r>
                        </a:p>
                        <a:p>
                          <a:r>
                            <a:rPr lang="en-US" sz="1750" dirty="0" smtClean="0"/>
                            <a:t>(Duclos-Cianci/Poulin)</a:t>
                          </a:r>
                          <a:endParaRPr lang="uk-UA" sz="1750"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750" b="0" dirty="0" smtClean="0"/>
                            <a:t> Using offline distillation to enhance the underlying</a:t>
                          </a:r>
                          <a:r>
                            <a:rPr lang="en-US" sz="1750" b="0" baseline="0" dirty="0" smtClean="0"/>
                            <a:t> gate set. Very efficient compilation algorithm, better constant. Large offline cost.</a:t>
                          </a:r>
                          <a:endParaRPr lang="uk-UA" sz="1750" b="0" dirty="0" smtClean="0"/>
                        </a:p>
                      </a:txBody>
                      <a:tcPr/>
                    </a:tc>
                  </a:tr>
                  <a:tr h="3504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50" dirty="0" smtClean="0"/>
                            <a:t>arXiv:1403.2975</a:t>
                          </a:r>
                          <a:r>
                            <a:rPr lang="en-US" sz="1750" baseline="30000" dirty="0" smtClean="0"/>
                            <a:t>2</a:t>
                          </a:r>
                          <a:endParaRPr lang="uk-UA" sz="1750"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750" b="0" dirty="0" smtClean="0"/>
                            <a:t> Using </a:t>
                          </a:r>
                          <a14:m/>
                          <a:r>
                            <a:rPr lang="en-US" sz="1750" b="0" dirty="0" smtClean="0"/>
                            <a:t> shearings,</a:t>
                          </a:r>
                          <a:r>
                            <a:rPr lang="en-US" sz="1750" b="0" baseline="0" dirty="0" smtClean="0"/>
                            <a:t> the constant was improved to </a:t>
                          </a:r>
                          <a:r>
                            <a:rPr lang="en-US" sz="1750" b="0" i="1" baseline="0" dirty="0" smtClean="0"/>
                            <a:t>3 </a:t>
                          </a:r>
                          <a:r>
                            <a:rPr lang="en-US" sz="1750" i="1" baseline="0" dirty="0" smtClean="0"/>
                            <a:t>log(1/</a:t>
                          </a:r>
                          <a:r>
                            <a:rPr lang="el-GR" sz="1750" b="0" i="1" kern="1200" dirty="0" smtClean="0">
                              <a:solidFill>
                                <a:schemeClr val="dk1"/>
                              </a:solidFill>
                              <a:latin typeface="+mn-lt"/>
                              <a:ea typeface="+mn-ea"/>
                              <a:cs typeface="+mn-cs"/>
                            </a:rPr>
                            <a:t>ε</a:t>
                          </a:r>
                          <a:r>
                            <a:rPr lang="en-US" sz="1750" b="0" i="1" kern="1200" dirty="0" smtClean="0">
                              <a:solidFill>
                                <a:schemeClr val="dk1"/>
                              </a:solidFill>
                              <a:latin typeface="+mn-lt"/>
                              <a:ea typeface="+mn-ea"/>
                              <a:cs typeface="+mn-cs"/>
                            </a:rPr>
                            <a:t>).</a:t>
                          </a:r>
                        </a:p>
                      </a:txBody>
                      <a:tcPr/>
                    </a:tc>
                  </a:tr>
                  <a:tr h="6113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50" b="1" dirty="0" smtClean="0">
                              <a:solidFill>
                                <a:srgbClr val="FF0000"/>
                              </a:solidFill>
                            </a:rPr>
                            <a:t>arXiv:1404.5320 </a:t>
                          </a:r>
                          <a:r>
                            <a:rPr lang="en-US" sz="1750" b="1" baseline="30000" dirty="0" smtClean="0">
                              <a:solidFill>
                                <a:srgbClr val="FF0000"/>
                              </a:solidFill>
                            </a:rPr>
                            <a:t>0</a:t>
                          </a:r>
                          <a:r>
                            <a:rPr lang="en-US" sz="1750" b="1" dirty="0" smtClean="0">
                              <a:solidFill>
                                <a:srgbClr val="FF0000"/>
                              </a:solidFill>
                            </a:rPr>
                            <a:t> </a:t>
                          </a:r>
                          <a:r>
                            <a:rPr lang="en-US" sz="1750" b="1" baseline="30000" dirty="0" smtClean="0">
                              <a:solidFill>
                                <a:srgbClr val="FF0000"/>
                              </a:solidFill>
                            </a:rPr>
                            <a:t> </a:t>
                          </a:r>
                          <a:endParaRPr lang="uk-UA" sz="1750" b="1" dirty="0" smtClean="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750" b="0" dirty="0" smtClean="0">
                              <a:solidFill>
                                <a:srgbClr val="FF0000"/>
                              </a:solidFill>
                            </a:rPr>
                            <a:t> Using integer relation algorithms to find better</a:t>
                          </a:r>
                          <a:r>
                            <a:rPr lang="en-US" sz="1750" b="0" baseline="0" dirty="0" smtClean="0">
                              <a:solidFill>
                                <a:srgbClr val="FF0000"/>
                              </a:solidFill>
                            </a:rPr>
                            <a:t> approximations for z-rotations via RUS designs. Constant improved to 1.15</a:t>
                          </a:r>
                          <a:r>
                            <a:rPr lang="en-US" sz="1750" b="0" i="1" baseline="0" dirty="0" smtClean="0">
                              <a:solidFill>
                                <a:srgbClr val="FF0000"/>
                              </a:solidFill>
                            </a:rPr>
                            <a:t> log(1/</a:t>
                          </a:r>
                          <a:r>
                            <a:rPr lang="el-GR" sz="1750" b="0" i="1" kern="1200" dirty="0" smtClean="0">
                              <a:solidFill>
                                <a:srgbClr val="FF0000"/>
                              </a:solidFill>
                              <a:latin typeface="+mn-lt"/>
                              <a:ea typeface="+mn-ea"/>
                              <a:cs typeface="+mn-cs"/>
                            </a:rPr>
                            <a:t>ε</a:t>
                          </a:r>
                          <a:r>
                            <a:rPr lang="en-US" sz="1750" b="0" i="1" kern="1200" dirty="0" smtClean="0">
                              <a:solidFill>
                                <a:srgbClr val="FF0000"/>
                              </a:solidFill>
                              <a:latin typeface="+mn-lt"/>
                              <a:ea typeface="+mn-ea"/>
                              <a:cs typeface="+mn-cs"/>
                            </a:rPr>
                            <a:t>).</a:t>
                          </a:r>
                        </a:p>
                      </a:txBody>
                      <a:tcPr/>
                    </a:tc>
                  </a:tr>
                  <a:tr h="7768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50" b="1" dirty="0" smtClean="0">
                              <a:solidFill>
                                <a:srgbClr val="FF0000"/>
                              </a:solidFill>
                            </a:rPr>
                            <a:t>arXiv:1409.3552 </a:t>
                          </a:r>
                          <a:r>
                            <a:rPr lang="en-US" sz="1750" b="1" baseline="30000" dirty="0" smtClean="0">
                              <a:solidFill>
                                <a:srgbClr val="FF0000"/>
                              </a:solidFill>
                            </a:rPr>
                            <a:t>0</a:t>
                          </a:r>
                          <a:r>
                            <a:rPr lang="en-US" sz="1750" b="1" dirty="0" smtClean="0">
                              <a:solidFill>
                                <a:srgbClr val="FF0000"/>
                              </a:solidFill>
                            </a:rPr>
                            <a:t> </a:t>
                          </a:r>
                          <a:r>
                            <a:rPr lang="en-US" sz="1750" b="1" baseline="30000" dirty="0" smtClean="0">
                              <a:solidFill>
                                <a:srgbClr val="FF0000"/>
                              </a:solidFill>
                            </a:rPr>
                            <a:t> </a:t>
                          </a:r>
                          <a:endParaRPr lang="uk-UA" sz="1750" b="1" dirty="0" smtClean="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750" b="0" dirty="0" smtClean="0">
                              <a:solidFill>
                                <a:srgbClr val="FF0000"/>
                              </a:solidFill>
                            </a:rPr>
                            <a:t>Using integer relation algorithms to find better</a:t>
                          </a:r>
                          <a:r>
                            <a:rPr lang="en-US" sz="1750" b="0" baseline="0" dirty="0" smtClean="0">
                              <a:solidFill>
                                <a:srgbClr val="FF0000"/>
                              </a:solidFill>
                            </a:rPr>
                            <a:t> approximations for z-rotations via PQF designs. Constant improved to 1</a:t>
                          </a:r>
                          <a:r>
                            <a:rPr lang="en-US" sz="1750" b="0" i="1" baseline="0" dirty="0" smtClean="0">
                              <a:solidFill>
                                <a:srgbClr val="FF0000"/>
                              </a:solidFill>
                            </a:rPr>
                            <a:t> log(1/</a:t>
                          </a:r>
                          <a:r>
                            <a:rPr lang="el-GR" sz="1750" b="0" i="1" kern="1200" dirty="0" smtClean="0">
                              <a:solidFill>
                                <a:srgbClr val="FF0000"/>
                              </a:solidFill>
                              <a:latin typeface="+mn-lt"/>
                              <a:ea typeface="+mn-ea"/>
                              <a:cs typeface="+mn-cs"/>
                            </a:rPr>
                            <a:t>ε</a:t>
                          </a:r>
                          <a:r>
                            <a:rPr lang="en-US" sz="1750" b="0" i="1" kern="1200" dirty="0" smtClean="0">
                              <a:solidFill>
                                <a:srgbClr val="FF0000"/>
                              </a:solidFill>
                              <a:latin typeface="+mn-lt"/>
                              <a:ea typeface="+mn-ea"/>
                              <a:cs typeface="+mn-cs"/>
                            </a:rPr>
                            <a:t>).</a:t>
                          </a:r>
                        </a:p>
                      </a:txBody>
                      <a:tcPr/>
                    </a:tc>
                  </a:tr>
                </a:tbl>
              </a:graphicData>
            </a:graphic>
          </p:graphicFrame>
        </mc:Choice>
        <mc:Fallback xmlns="">
          <p:graphicFrame>
            <p:nvGraphicFramePr>
              <p:cNvPr id="10" name="Таблица 9"/>
              <p:cNvGraphicFramePr>
                <a:graphicFrameLocks noGrp="1"/>
              </p:cNvGraphicFramePr>
              <p:nvPr>
                <p:extLst/>
              </p:nvPr>
            </p:nvGraphicFramePr>
            <p:xfrm>
              <a:off x="1752600" y="268351"/>
              <a:ext cx="8744272" cy="5875733"/>
            </p:xfrm>
            <a:graphic>
              <a:graphicData uri="http://schemas.openxmlformats.org/drawingml/2006/table">
                <a:tbl>
                  <a:tblPr firstRow="1" bandRow="1">
                    <a:tableStyleId>{5C22544A-7EE6-4342-B048-85BDC9FD1C3A}</a:tableStyleId>
                  </a:tblPr>
                  <a:tblGrid>
                    <a:gridCol w="2209800"/>
                    <a:gridCol w="6534472"/>
                  </a:tblGrid>
                  <a:tr h="358140">
                    <a:tc>
                      <a:txBody>
                        <a:bodyPr/>
                        <a:lstStyle/>
                        <a:p>
                          <a:r>
                            <a:rPr lang="en-US" sz="1750" dirty="0" smtClean="0"/>
                            <a:t>Paper</a:t>
                          </a:r>
                          <a:r>
                            <a:rPr lang="en-US" sz="1750" baseline="0" dirty="0" smtClean="0"/>
                            <a:t>  (Date)</a:t>
                          </a:r>
                          <a:endParaRPr lang="uk-UA" sz="1750" dirty="0"/>
                        </a:p>
                      </a:txBody>
                      <a:tcPr/>
                    </a:tc>
                    <a:tc>
                      <a:txBody>
                        <a:bodyPr/>
                        <a:lstStyle/>
                        <a:p>
                          <a:r>
                            <a:rPr lang="en-US" sz="1750" dirty="0" smtClean="0"/>
                            <a:t>Contributions</a:t>
                          </a:r>
                          <a:endParaRPr lang="uk-UA" sz="1750" dirty="0"/>
                        </a:p>
                      </a:txBody>
                      <a:tcPr/>
                    </a:tc>
                  </a:tr>
                  <a:tr h="450152">
                    <a:tc>
                      <a:txBody>
                        <a:bodyPr/>
                        <a:lstStyle/>
                        <a:p>
                          <a:r>
                            <a:rPr lang="en-US" sz="1750" b="0" i="0" kern="1200" dirty="0" smtClean="0">
                              <a:solidFill>
                                <a:schemeClr val="dk1"/>
                              </a:solidFill>
                              <a:latin typeface="+mn-lt"/>
                              <a:ea typeface="+mn-ea"/>
                              <a:cs typeface="+mn-cs"/>
                            </a:rPr>
                            <a:t>arXiv:1206.5236 </a:t>
                          </a:r>
                          <a:r>
                            <a:rPr lang="en-US" sz="1750" b="0" i="0" kern="1200" baseline="30000" dirty="0" smtClean="0">
                              <a:solidFill>
                                <a:schemeClr val="dk1"/>
                              </a:solidFill>
                              <a:latin typeface="+mn-lt"/>
                              <a:ea typeface="+mn-ea"/>
                              <a:cs typeface="+mn-cs"/>
                            </a:rPr>
                            <a:t>1</a:t>
                          </a:r>
                          <a:endParaRPr lang="en-US" sz="1750" b="0" i="0" kern="1200" baseline="0" dirty="0" smtClean="0">
                            <a:solidFill>
                              <a:schemeClr val="dk1"/>
                            </a:solidFill>
                            <a:latin typeface="+mn-lt"/>
                            <a:ea typeface="+mn-ea"/>
                            <a:cs typeface="+mn-cs"/>
                          </a:endParaRPr>
                        </a:p>
                      </a:txBody>
                      <a:tcPr/>
                    </a:tc>
                    <a:tc>
                      <a:txBody>
                        <a:bodyPr/>
                        <a:lstStyle/>
                        <a:p>
                          <a:pPr>
                            <a:lnSpc>
                              <a:spcPct val="150000"/>
                            </a:lnSpc>
                            <a:buFont typeface="Arial" pitchFamily="34" charset="0"/>
                            <a:buChar char="•"/>
                          </a:pPr>
                          <a:r>
                            <a:rPr lang="en-US" sz="1750" dirty="0" smtClean="0"/>
                            <a:t>Algorithm for exact synthesis</a:t>
                          </a:r>
                          <a:r>
                            <a:rPr lang="en-US" sz="1750" baseline="0" dirty="0" smtClean="0"/>
                            <a:t> of single-qubit unitaries</a:t>
                          </a:r>
                          <a:endParaRPr lang="uk-UA" sz="1750" dirty="0"/>
                        </a:p>
                      </a:txBody>
                      <a:tcPr/>
                    </a:tc>
                  </a:tr>
                  <a:tr h="450152">
                    <a:tc>
                      <a:txBody>
                        <a:bodyPr/>
                        <a:lstStyle/>
                        <a:p>
                          <a:r>
                            <a:rPr lang="en-US" sz="1750" dirty="0" smtClean="0"/>
                            <a:t>arXiv:1212.0506</a:t>
                          </a:r>
                          <a:r>
                            <a:rPr lang="en-US" sz="1750" baseline="0" dirty="0" smtClean="0"/>
                            <a:t> </a:t>
                          </a:r>
                          <a:r>
                            <a:rPr lang="en-US" sz="1750" b="0" i="0" kern="1200" baseline="30000" dirty="0" smtClean="0">
                              <a:solidFill>
                                <a:schemeClr val="dk1"/>
                              </a:solidFill>
                              <a:latin typeface="+mn-lt"/>
                              <a:ea typeface="+mn-ea"/>
                              <a:cs typeface="+mn-cs"/>
                            </a:rPr>
                            <a:t>2</a:t>
                          </a:r>
                          <a:endParaRPr lang="en-US" sz="1750" b="0" i="0" kern="1200" baseline="0" dirty="0" smtClean="0">
                            <a:solidFill>
                              <a:schemeClr val="dk1"/>
                            </a:solidFill>
                            <a:latin typeface="+mn-lt"/>
                            <a:ea typeface="+mn-ea"/>
                            <a:cs typeface="+mn-cs"/>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 typeface="Arial" pitchFamily="34" charset="0"/>
                            <a:buChar char="•"/>
                            <a:tabLst/>
                            <a:defRPr/>
                          </a:pPr>
                          <a:r>
                            <a:rPr lang="en-US" sz="1750" dirty="0" smtClean="0"/>
                            <a:t> Exact synthesis of multi-qubit</a:t>
                          </a:r>
                          <a:r>
                            <a:rPr lang="en-US" sz="1750" baseline="0" dirty="0" smtClean="0"/>
                            <a:t> unitaries over the ring.</a:t>
                          </a:r>
                          <a:endParaRPr lang="en-US" sz="1750" dirty="0" smtClean="0"/>
                        </a:p>
                      </a:txBody>
                      <a:tcPr/>
                    </a:tc>
                  </a:tr>
                  <a:tr h="624840">
                    <a:tc>
                      <a:txBody>
                        <a:bodyPr/>
                        <a:lstStyle/>
                        <a:p>
                          <a:r>
                            <a:rPr lang="en-US" sz="1750" b="0" i="0" kern="1200" dirty="0" smtClean="0">
                              <a:solidFill>
                                <a:schemeClr val="dk1"/>
                              </a:solidFill>
                              <a:latin typeface="+mn-lt"/>
                              <a:ea typeface="+mn-ea"/>
                              <a:cs typeface="+mn-cs"/>
                            </a:rPr>
                            <a:t>arXiv:1212.0822 </a:t>
                          </a:r>
                          <a:r>
                            <a:rPr lang="en-US" sz="1750" b="0" i="0" kern="1200" baseline="30000" dirty="0" smtClean="0">
                              <a:solidFill>
                                <a:schemeClr val="dk1"/>
                              </a:solidFill>
                              <a:latin typeface="+mn-lt"/>
                              <a:ea typeface="+mn-ea"/>
                              <a:cs typeface="+mn-cs"/>
                            </a:rPr>
                            <a:t>1</a:t>
                          </a:r>
                        </a:p>
                        <a:p>
                          <a:endParaRPr lang="uk-UA" sz="1750" dirty="0"/>
                        </a:p>
                      </a:txBody>
                      <a:tcPr/>
                    </a:tc>
                    <a:tc>
                      <a:txBody>
                        <a:bodyPr/>
                        <a:lstStyle/>
                        <a:p>
                          <a:pPr>
                            <a:buFont typeface="Arial" pitchFamily="34" charset="0"/>
                            <a:buChar char="•"/>
                          </a:pPr>
                          <a:r>
                            <a:rPr lang="en-US" sz="1750" dirty="0" smtClean="0"/>
                            <a:t> Exact synthesis of multi-qubit</a:t>
                          </a:r>
                          <a:r>
                            <a:rPr lang="en-US" sz="1750" baseline="0" dirty="0" smtClean="0"/>
                            <a:t> unitaries and number theory for asymptotically optimal approximation using ancillary qubits </a:t>
                          </a:r>
                          <a:endParaRPr lang="uk-UA" sz="1750" dirty="0"/>
                        </a:p>
                      </a:txBody>
                      <a:tcPr/>
                    </a:tc>
                  </a:tr>
                  <a:tr h="624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50" b="0" i="0" kern="1200" dirty="0" smtClean="0">
                              <a:solidFill>
                                <a:schemeClr val="tx1"/>
                              </a:solidFill>
                              <a:latin typeface="+mn-lt"/>
                              <a:ea typeface="+mn-ea"/>
                              <a:cs typeface="+mn-cs"/>
                            </a:rPr>
                            <a:t>arXiv:1212.6253 </a:t>
                          </a:r>
                          <a:r>
                            <a:rPr lang="en-US" sz="1750" b="0" i="0" kern="1200" baseline="30000" dirty="0" smtClean="0">
                              <a:solidFill>
                                <a:schemeClr val="tx1"/>
                              </a:solidFill>
                              <a:latin typeface="+mn-lt"/>
                              <a:ea typeface="+mn-ea"/>
                              <a:cs typeface="+mn-cs"/>
                            </a:rPr>
                            <a:t>2</a:t>
                          </a:r>
                          <a:endParaRPr lang="en-US" sz="1750" b="0" i="0" kern="1200" dirty="0" smtClean="0">
                            <a:solidFill>
                              <a:schemeClr val="tx1"/>
                            </a:solidFill>
                            <a:latin typeface="+mn-lt"/>
                            <a:ea typeface="+mn-ea"/>
                            <a:cs typeface="+mn-cs"/>
                          </a:endParaRPr>
                        </a:p>
                        <a:p>
                          <a:endParaRPr lang="uk-UA" sz="1750" dirty="0"/>
                        </a:p>
                      </a:txBody>
                      <a:tcPr/>
                    </a:tc>
                    <a:tc>
                      <a:txBody>
                        <a:bodyPr/>
                        <a:lstStyle/>
                        <a:p>
                          <a:pPr>
                            <a:buFont typeface="Arial" pitchFamily="34" charset="0"/>
                            <a:buChar char="•"/>
                          </a:pPr>
                          <a:r>
                            <a:rPr lang="en-US" sz="1750" dirty="0" smtClean="0"/>
                            <a:t> Poly</a:t>
                          </a:r>
                          <a:r>
                            <a:rPr lang="en-US" sz="1750" baseline="0" dirty="0" smtClean="0"/>
                            <a:t> </a:t>
                          </a:r>
                          <a:r>
                            <a:rPr lang="en-US" sz="1750" dirty="0" smtClean="0"/>
                            <a:t>algorithm</a:t>
                          </a:r>
                          <a:r>
                            <a:rPr lang="en-US" sz="1750" baseline="0" dirty="0" smtClean="0"/>
                            <a:t> for approximating single qubit unitaries using at most </a:t>
                          </a:r>
                          <a:r>
                            <a:rPr lang="en-US" sz="1750" i="1" baseline="0" dirty="0" smtClean="0"/>
                            <a:t>4 log(1/</a:t>
                          </a:r>
                          <a:r>
                            <a:rPr lang="el-GR" sz="1750" b="0" i="1" kern="1200" dirty="0" smtClean="0">
                              <a:solidFill>
                                <a:schemeClr val="dk1"/>
                              </a:solidFill>
                              <a:latin typeface="+mn-lt"/>
                              <a:ea typeface="+mn-ea"/>
                              <a:cs typeface="+mn-cs"/>
                            </a:rPr>
                            <a:t>ε</a:t>
                          </a:r>
                          <a:r>
                            <a:rPr lang="en-US" sz="1750" b="0" i="1" kern="1200" dirty="0" smtClean="0">
                              <a:solidFill>
                                <a:schemeClr val="dk1"/>
                              </a:solidFill>
                              <a:latin typeface="+mn-lt"/>
                              <a:ea typeface="+mn-ea"/>
                              <a:cs typeface="+mn-cs"/>
                            </a:rPr>
                            <a:t>) + C  </a:t>
                          </a:r>
                          <a:r>
                            <a:rPr lang="en-US" sz="1750" b="0" i="0" kern="1200" dirty="0" smtClean="0">
                              <a:solidFill>
                                <a:schemeClr val="dk1"/>
                              </a:solidFill>
                              <a:latin typeface="+mn-lt"/>
                              <a:ea typeface="+mn-ea"/>
                              <a:cs typeface="+mn-cs"/>
                            </a:rPr>
                            <a:t>T gates.</a:t>
                          </a:r>
                          <a:r>
                            <a:rPr lang="en-US" sz="1750" b="0" i="0" kern="1200" baseline="0" dirty="0" smtClean="0">
                              <a:solidFill>
                                <a:schemeClr val="dk1"/>
                              </a:solidFill>
                              <a:latin typeface="+mn-lt"/>
                              <a:ea typeface="+mn-ea"/>
                              <a:cs typeface="+mn-cs"/>
                            </a:rPr>
                            <a:t> Use of algebraic number theory</a:t>
                          </a:r>
                          <a:endParaRPr lang="uk-UA" sz="1750" b="0" dirty="0"/>
                        </a:p>
                      </a:txBody>
                      <a:tcPr/>
                    </a:tc>
                  </a:tr>
                  <a:tr h="358140">
                    <a:tc>
                      <a:txBody>
                        <a:bodyPr/>
                        <a:lstStyle/>
                        <a:p>
                          <a:r>
                            <a:rPr lang="en-US" sz="1750" dirty="0" smtClean="0"/>
                            <a:t>arXiv:1212.6964</a:t>
                          </a:r>
                          <a:r>
                            <a:rPr lang="en-US" sz="1750" b="0" i="0" kern="1200" dirty="0" smtClean="0">
                              <a:solidFill>
                                <a:schemeClr val="dk1"/>
                              </a:solidFill>
                              <a:latin typeface="+mn-lt"/>
                              <a:ea typeface="+mn-ea"/>
                              <a:cs typeface="+mn-cs"/>
                            </a:rPr>
                            <a:t> </a:t>
                          </a:r>
                          <a:r>
                            <a:rPr lang="en-US" sz="1750" b="0" i="0" kern="1200" baseline="30000" dirty="0" smtClean="0">
                              <a:solidFill>
                                <a:schemeClr val="dk1"/>
                              </a:solidFill>
                              <a:latin typeface="+mn-lt"/>
                              <a:ea typeface="+mn-ea"/>
                              <a:cs typeface="+mn-cs"/>
                            </a:rPr>
                            <a:t>1</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750" i="0" baseline="0" dirty="0" smtClean="0"/>
                            <a:t> Exhaustive round-off gives better constant of strictly &lt;4. </a:t>
                          </a:r>
                          <a:endParaRPr lang="uk-UA" sz="1750" b="0" dirty="0" smtClean="0"/>
                        </a:p>
                      </a:txBody>
                      <a:tcPr/>
                    </a:tc>
                  </a:tr>
                  <a:tr h="624840">
                    <a:tc>
                      <a:txBody>
                        <a:bodyPr/>
                        <a:lstStyle/>
                        <a:p>
                          <a:r>
                            <a:rPr lang="en-US" sz="1750" b="1" dirty="0" smtClean="0">
                              <a:solidFill>
                                <a:srgbClr val="FF0000"/>
                              </a:solidFill>
                            </a:rPr>
                            <a:t>arXiv:1311.1074 </a:t>
                          </a:r>
                          <a:r>
                            <a:rPr lang="en-US" sz="1750" b="1" baseline="30000" dirty="0" smtClean="0">
                              <a:solidFill>
                                <a:srgbClr val="FF0000"/>
                              </a:solidFill>
                            </a:rPr>
                            <a:t>0</a:t>
                          </a:r>
                          <a:endParaRPr lang="en-US" sz="1750" b="1" dirty="0" smtClean="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750" i="0" baseline="0" dirty="0" smtClean="0">
                              <a:solidFill>
                                <a:srgbClr val="FF0000"/>
                              </a:solidFill>
                            </a:rPr>
                            <a:t> Emergence of RUS designs. Scaling of the constant below 3 but the method uses database and is not efficient. </a:t>
                          </a:r>
                          <a:endParaRPr lang="uk-UA" sz="1750" b="0" dirty="0" smtClean="0">
                            <a:solidFill>
                              <a:srgbClr val="FF0000"/>
                            </a:solidFill>
                          </a:endParaRPr>
                        </a:p>
                      </a:txBody>
                      <a:tcPr/>
                    </a:tc>
                  </a:tr>
                  <a:tr h="624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50" dirty="0" smtClean="0"/>
                            <a:t>arXiv:1403.5280</a:t>
                          </a:r>
                        </a:p>
                        <a:p>
                          <a:r>
                            <a:rPr lang="en-US" sz="1750" dirty="0" smtClean="0"/>
                            <a:t>(Duclos-Cianci/Poulin)</a:t>
                          </a:r>
                          <a:endParaRPr lang="uk-UA" sz="1750"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750" b="0" dirty="0" smtClean="0"/>
                            <a:t> Using offline distillation to enhance the underlying</a:t>
                          </a:r>
                          <a:r>
                            <a:rPr lang="en-US" sz="1750" b="0" baseline="0" dirty="0" smtClean="0"/>
                            <a:t> gate set. Very efficient compilation algorithm, better constant. Large offline cost.</a:t>
                          </a:r>
                          <a:endParaRPr lang="uk-UA" sz="1750" b="0" dirty="0" smtClean="0"/>
                        </a:p>
                      </a:txBody>
                      <a:tcPr/>
                    </a:tc>
                  </a:tr>
                  <a:tr h="3581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50" dirty="0" smtClean="0"/>
                            <a:t>arXiv:1403.2975</a:t>
                          </a:r>
                          <a:r>
                            <a:rPr lang="en-US" sz="1750" baseline="30000" dirty="0" smtClean="0"/>
                            <a:t>2</a:t>
                          </a:r>
                          <a:endParaRPr lang="uk-UA" sz="1750" dirty="0"/>
                        </a:p>
                      </a:txBody>
                      <a:tcPr/>
                    </a:tc>
                    <a:tc>
                      <a:txBody>
                        <a:bodyPr/>
                        <a:lstStyle/>
                        <a:p>
                          <a:endParaRPr lang="en-US"/>
                        </a:p>
                      </a:txBody>
                      <a:tcPr>
                        <a:blipFill rotWithShape="0">
                          <a:blip r:embed="rId3"/>
                          <a:stretch>
                            <a:fillRect l="-33955" t="-1149153" r="-466" b="-393220"/>
                          </a:stretch>
                        </a:blipFill>
                      </a:tcPr>
                    </a:tc>
                  </a:tr>
                  <a:tr h="624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50" b="1" dirty="0" smtClean="0">
                              <a:solidFill>
                                <a:srgbClr val="FF0000"/>
                              </a:solidFill>
                            </a:rPr>
                            <a:t>arXiv:1404.5320 </a:t>
                          </a:r>
                          <a:r>
                            <a:rPr lang="en-US" sz="1750" b="1" baseline="30000" dirty="0" smtClean="0">
                              <a:solidFill>
                                <a:srgbClr val="FF0000"/>
                              </a:solidFill>
                            </a:rPr>
                            <a:t>0</a:t>
                          </a:r>
                          <a:r>
                            <a:rPr lang="en-US" sz="1750" b="1" dirty="0" smtClean="0">
                              <a:solidFill>
                                <a:srgbClr val="FF0000"/>
                              </a:solidFill>
                            </a:rPr>
                            <a:t> </a:t>
                          </a:r>
                          <a:r>
                            <a:rPr lang="en-US" sz="1750" b="1" baseline="30000" dirty="0" smtClean="0">
                              <a:solidFill>
                                <a:srgbClr val="FF0000"/>
                              </a:solidFill>
                            </a:rPr>
                            <a:t> </a:t>
                          </a:r>
                          <a:endParaRPr lang="uk-UA" sz="1750" b="1" dirty="0" smtClean="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750" b="0" dirty="0" smtClean="0">
                              <a:solidFill>
                                <a:srgbClr val="FF0000"/>
                              </a:solidFill>
                            </a:rPr>
                            <a:t> Using integer relation algorithms to find better</a:t>
                          </a:r>
                          <a:r>
                            <a:rPr lang="en-US" sz="1750" b="0" baseline="0" dirty="0" smtClean="0">
                              <a:solidFill>
                                <a:srgbClr val="FF0000"/>
                              </a:solidFill>
                            </a:rPr>
                            <a:t> approximations for z-rotations via RUS designs. Constant improved to 1.15</a:t>
                          </a:r>
                          <a:r>
                            <a:rPr lang="en-US" sz="1750" b="0" i="1" baseline="0" dirty="0" smtClean="0">
                              <a:solidFill>
                                <a:srgbClr val="FF0000"/>
                              </a:solidFill>
                            </a:rPr>
                            <a:t> log(1/</a:t>
                          </a:r>
                          <a:r>
                            <a:rPr lang="el-GR" sz="1750" b="0" i="1" kern="1200" dirty="0" smtClean="0">
                              <a:solidFill>
                                <a:srgbClr val="FF0000"/>
                              </a:solidFill>
                              <a:latin typeface="+mn-lt"/>
                              <a:ea typeface="+mn-ea"/>
                              <a:cs typeface="+mn-cs"/>
                            </a:rPr>
                            <a:t>ε</a:t>
                          </a:r>
                          <a:r>
                            <a:rPr lang="en-US" sz="1750" b="0" i="1" kern="1200" dirty="0" smtClean="0">
                              <a:solidFill>
                                <a:srgbClr val="FF0000"/>
                              </a:solidFill>
                              <a:latin typeface="+mn-lt"/>
                              <a:ea typeface="+mn-ea"/>
                              <a:cs typeface="+mn-cs"/>
                            </a:rPr>
                            <a:t>).</a:t>
                          </a:r>
                        </a:p>
                      </a:txBody>
                      <a:tcPr/>
                    </a:tc>
                  </a:tr>
                  <a:tr h="7768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50" b="1" dirty="0" smtClean="0">
                              <a:solidFill>
                                <a:srgbClr val="FF0000"/>
                              </a:solidFill>
                            </a:rPr>
                            <a:t>arXiv:1409.3552 </a:t>
                          </a:r>
                          <a:r>
                            <a:rPr lang="en-US" sz="1750" b="1" baseline="30000" dirty="0" smtClean="0">
                              <a:solidFill>
                                <a:srgbClr val="FF0000"/>
                              </a:solidFill>
                            </a:rPr>
                            <a:t>0</a:t>
                          </a:r>
                          <a:r>
                            <a:rPr lang="en-US" sz="1750" b="1" dirty="0" smtClean="0">
                              <a:solidFill>
                                <a:srgbClr val="FF0000"/>
                              </a:solidFill>
                            </a:rPr>
                            <a:t> </a:t>
                          </a:r>
                          <a:r>
                            <a:rPr lang="en-US" sz="1750" b="1" baseline="30000" dirty="0" smtClean="0">
                              <a:solidFill>
                                <a:srgbClr val="FF0000"/>
                              </a:solidFill>
                            </a:rPr>
                            <a:t> </a:t>
                          </a:r>
                          <a:endParaRPr lang="uk-UA" sz="1750" b="1" dirty="0" smtClean="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750" b="0" dirty="0" smtClean="0">
                              <a:solidFill>
                                <a:srgbClr val="FF0000"/>
                              </a:solidFill>
                            </a:rPr>
                            <a:t>Using integer relation algorithms to find better</a:t>
                          </a:r>
                          <a:r>
                            <a:rPr lang="en-US" sz="1750" b="0" baseline="0" dirty="0" smtClean="0">
                              <a:solidFill>
                                <a:srgbClr val="FF0000"/>
                              </a:solidFill>
                            </a:rPr>
                            <a:t> approximations for z-rotations via PQF designs. Constant improved to 1</a:t>
                          </a:r>
                          <a:r>
                            <a:rPr lang="en-US" sz="1750" b="0" i="1" baseline="0" dirty="0" smtClean="0">
                              <a:solidFill>
                                <a:srgbClr val="FF0000"/>
                              </a:solidFill>
                            </a:rPr>
                            <a:t> log(1/</a:t>
                          </a:r>
                          <a:r>
                            <a:rPr lang="el-GR" sz="1750" b="0" i="1" kern="1200" dirty="0" smtClean="0">
                              <a:solidFill>
                                <a:srgbClr val="FF0000"/>
                              </a:solidFill>
                              <a:latin typeface="+mn-lt"/>
                              <a:ea typeface="+mn-ea"/>
                              <a:cs typeface="+mn-cs"/>
                            </a:rPr>
                            <a:t>ε</a:t>
                          </a:r>
                          <a:r>
                            <a:rPr lang="en-US" sz="1750" b="0" i="1" kern="1200" dirty="0" smtClean="0">
                              <a:solidFill>
                                <a:srgbClr val="FF0000"/>
                              </a:solidFill>
                              <a:latin typeface="+mn-lt"/>
                              <a:ea typeface="+mn-ea"/>
                              <a:cs typeface="+mn-cs"/>
                            </a:rPr>
                            <a:t>).</a:t>
                          </a:r>
                        </a:p>
                      </a:txBody>
                      <a:tcPr/>
                    </a:tc>
                  </a:tr>
                </a:tbl>
              </a:graphicData>
            </a:graphic>
          </p:graphicFrame>
        </mc:Fallback>
      </mc:AlternateContent>
      <p:sp>
        <p:nvSpPr>
          <p:cNvPr id="15" name="TextBox 14"/>
          <p:cNvSpPr txBox="1"/>
          <p:nvPr/>
        </p:nvSpPr>
        <p:spPr>
          <a:xfrm>
            <a:off x="2920190" y="6175076"/>
            <a:ext cx="6531541" cy="369332"/>
          </a:xfrm>
          <a:prstGeom prst="rect">
            <a:avLst/>
          </a:prstGeom>
          <a:noFill/>
        </p:spPr>
        <p:txBody>
          <a:bodyPr wrap="square" rtlCol="0">
            <a:spAutoFit/>
          </a:bodyPr>
          <a:lstStyle/>
          <a:p>
            <a:r>
              <a:rPr lang="en-US" dirty="0">
                <a:solidFill>
                  <a:prstClr val="black"/>
                </a:solidFill>
                <a:cs typeface="Arial" charset="0"/>
              </a:rPr>
              <a:t>  </a:t>
            </a:r>
            <a:r>
              <a:rPr lang="en-US" baseline="30000" dirty="0" smtClean="0">
                <a:solidFill>
                  <a:prstClr val="black"/>
                </a:solidFill>
                <a:cs typeface="Arial" charset="0"/>
              </a:rPr>
              <a:t>0</a:t>
            </a:r>
            <a:r>
              <a:rPr lang="en-US" dirty="0" smtClean="0">
                <a:solidFill>
                  <a:prstClr val="black"/>
                </a:solidFill>
                <a:cs typeface="Arial" charset="0"/>
              </a:rPr>
              <a:t> (QuArC)            </a:t>
            </a:r>
            <a:r>
              <a:rPr lang="en-US" baseline="30000" dirty="0" smtClean="0">
                <a:solidFill>
                  <a:prstClr val="black"/>
                </a:solidFill>
                <a:cs typeface="Arial" charset="0"/>
              </a:rPr>
              <a:t>1</a:t>
            </a:r>
            <a:r>
              <a:rPr lang="en-US" dirty="0" smtClean="0">
                <a:solidFill>
                  <a:prstClr val="black"/>
                </a:solidFill>
                <a:cs typeface="Arial" charset="0"/>
              </a:rPr>
              <a:t> (</a:t>
            </a:r>
            <a:r>
              <a:rPr lang="en-US" dirty="0">
                <a:solidFill>
                  <a:prstClr val="black"/>
                </a:solidFill>
                <a:cs typeface="Arial" charset="0"/>
              </a:rPr>
              <a:t>Kliuchnikov, Mosca, Maslov)        </a:t>
            </a:r>
            <a:r>
              <a:rPr lang="en-US" baseline="30000" dirty="0">
                <a:solidFill>
                  <a:prstClr val="black"/>
                </a:solidFill>
                <a:cs typeface="Arial" charset="0"/>
              </a:rPr>
              <a:t>2</a:t>
            </a:r>
            <a:r>
              <a:rPr lang="en-US" dirty="0">
                <a:solidFill>
                  <a:prstClr val="black"/>
                </a:solidFill>
                <a:cs typeface="Arial" charset="0"/>
              </a:rPr>
              <a:t> </a:t>
            </a:r>
            <a:r>
              <a:rPr lang="en-US" dirty="0" smtClean="0">
                <a:solidFill>
                  <a:prstClr val="black"/>
                </a:solidFill>
                <a:cs typeface="Arial" charset="0"/>
              </a:rPr>
              <a:t>(</a:t>
            </a:r>
            <a:r>
              <a:rPr lang="en-US" dirty="0">
                <a:solidFill>
                  <a:prstClr val="black"/>
                </a:solidFill>
                <a:cs typeface="Arial" charset="0"/>
              </a:rPr>
              <a:t>Selinger et al)   </a:t>
            </a:r>
            <a:endParaRPr lang="uk-UA" dirty="0">
              <a:solidFill>
                <a:srgbClr val="0070C0"/>
              </a:solidFill>
              <a:cs typeface="Arial" charset="0"/>
            </a:endParaRPr>
          </a:p>
        </p:txBody>
      </p:sp>
      <p:sp>
        <p:nvSpPr>
          <p:cNvPr id="2" name="TextBox 1"/>
          <p:cNvSpPr txBox="1"/>
          <p:nvPr/>
        </p:nvSpPr>
        <p:spPr>
          <a:xfrm>
            <a:off x="61547" y="3363449"/>
            <a:ext cx="1670538" cy="2585323"/>
          </a:xfrm>
          <a:prstGeom prst="rect">
            <a:avLst/>
          </a:prstGeom>
          <a:noFill/>
          <a:ln>
            <a:solidFill>
              <a:schemeClr val="tx1"/>
            </a:solidFill>
          </a:ln>
        </p:spPr>
        <p:txBody>
          <a:bodyPr wrap="square" rtlCol="0">
            <a:spAutoFit/>
          </a:bodyPr>
          <a:lstStyle/>
          <a:p>
            <a:r>
              <a:rPr lang="en-US" dirty="0">
                <a:solidFill>
                  <a:prstClr val="black"/>
                </a:solidFill>
              </a:rPr>
              <a:t>Additional papers show how to solve for other instruction sets (Fibonacci anyons, metaplectic anyons)</a:t>
            </a:r>
          </a:p>
        </p:txBody>
      </p:sp>
      <p:sp>
        <p:nvSpPr>
          <p:cNvPr id="3" name="TextBox 2"/>
          <p:cNvSpPr txBox="1"/>
          <p:nvPr/>
        </p:nvSpPr>
        <p:spPr>
          <a:xfrm>
            <a:off x="1751964" y="3869152"/>
            <a:ext cx="8771792" cy="923330"/>
          </a:xfrm>
          <a:prstGeom prst="rect">
            <a:avLst/>
          </a:prstGeom>
          <a:solidFill>
            <a:schemeClr val="bg1"/>
          </a:solidFill>
        </p:spPr>
        <p:txBody>
          <a:bodyPr wrap="square" rtlCol="0">
            <a:spAutoFit/>
          </a:bodyPr>
          <a:lstStyle/>
          <a:p>
            <a:pPr algn="ctr"/>
            <a:r>
              <a:rPr lang="en-US" sz="5400" dirty="0" smtClean="0">
                <a:solidFill>
                  <a:srgbClr val="FF0000"/>
                </a:solidFill>
              </a:rPr>
              <a:t>YES!!!</a:t>
            </a:r>
            <a:endParaRPr lang="en-US" sz="5400" dirty="0">
              <a:solidFill>
                <a:srgbClr val="FF0000"/>
              </a:solidFill>
            </a:endParaRPr>
          </a:p>
        </p:txBody>
      </p:sp>
    </p:spTree>
    <p:extLst>
      <p:ext uri="{BB962C8B-B14F-4D97-AF65-F5344CB8AC3E}">
        <p14:creationId xmlns:p14="http://schemas.microsoft.com/office/powerpoint/2010/main" val="447811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idx="4294967295"/>
          </p:nvPr>
        </p:nvSpPr>
        <p:spPr>
          <a:xfrm>
            <a:off x="1980049" y="273629"/>
            <a:ext cx="8229024" cy="1144921"/>
          </a:xfrm>
          <a:ln/>
        </p:spPr>
        <p:txBody>
          <a:bodyPr vert="horz" wrap="square" lIns="0" tIns="30176" rIns="0" bIns="0" numCol="1" anchor="ctr" anchorCtr="0" compatLnSpc="1">
            <a:prstTxWarp prst="textNoShape">
              <a:avLst/>
            </a:prstTxWarp>
          </a:bodyPr>
          <a:lstStyle/>
          <a:p>
            <a:pP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CA" altLang="en-US" sz="4400" dirty="0">
                <a:latin typeface="Calibri Light" panose="020F0302020204030204" pitchFamily="34" charset="0"/>
              </a:rPr>
              <a:t>Non-deterministic circuits</a:t>
            </a:r>
          </a:p>
        </p:txBody>
      </p:sp>
      <p:pic>
        <p:nvPicPr>
          <p:cNvPr id="16395"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6028" y="1569765"/>
            <a:ext cx="7131629" cy="1002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98" name="Rectangle 14"/>
          <p:cNvSpPr>
            <a:spLocks noChangeArrowheads="1"/>
          </p:cNvSpPr>
          <p:nvPr/>
        </p:nvSpPr>
        <p:spPr bwMode="auto">
          <a:xfrm>
            <a:off x="3726952" y="1594248"/>
            <a:ext cx="345636" cy="345636"/>
          </a:xfrm>
          <a:prstGeom prst="rect">
            <a:avLst/>
          </a:prstGeom>
          <a:noFill/>
          <a:ln w="3600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16399" name="Rectangle 15"/>
          <p:cNvSpPr>
            <a:spLocks noChangeArrowheads="1"/>
          </p:cNvSpPr>
          <p:nvPr/>
        </p:nvSpPr>
        <p:spPr bwMode="auto">
          <a:xfrm>
            <a:off x="5326960" y="1569766"/>
            <a:ext cx="430605" cy="400362"/>
          </a:xfrm>
          <a:prstGeom prst="rect">
            <a:avLst/>
          </a:prstGeom>
          <a:noFill/>
          <a:ln w="3600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16400" name="Rectangle 16"/>
          <p:cNvSpPr>
            <a:spLocks noChangeArrowheads="1"/>
          </p:cNvSpPr>
          <p:nvPr/>
        </p:nvSpPr>
        <p:spPr bwMode="auto">
          <a:xfrm>
            <a:off x="6578451" y="1602889"/>
            <a:ext cx="345636" cy="345636"/>
          </a:xfrm>
          <a:prstGeom prst="rect">
            <a:avLst/>
          </a:prstGeom>
          <a:noFill/>
          <a:ln w="3600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16401" name="Rectangle 17"/>
          <p:cNvSpPr>
            <a:spLocks noChangeArrowheads="1"/>
          </p:cNvSpPr>
          <p:nvPr/>
        </p:nvSpPr>
        <p:spPr bwMode="auto">
          <a:xfrm>
            <a:off x="8168378" y="1608650"/>
            <a:ext cx="345636" cy="345636"/>
          </a:xfrm>
          <a:prstGeom prst="rect">
            <a:avLst/>
          </a:prstGeom>
          <a:noFill/>
          <a:ln w="3600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0" name="Text Box 2"/>
          <p:cNvSpPr txBox="1">
            <a:spLocks noChangeArrowheads="1"/>
          </p:cNvSpPr>
          <p:nvPr/>
        </p:nvSpPr>
        <p:spPr bwMode="auto">
          <a:xfrm>
            <a:off x="2044855" y="5010094"/>
            <a:ext cx="1683537" cy="495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62770" rIns="81646" bIns="40823"/>
          <a:lstStyle>
            <a:lvl1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9pPr>
          </a:lstStyle>
          <a:p>
            <a:pPr defTabSz="407571" fontAlgn="base" hangingPunct="0">
              <a:lnSpc>
                <a:spcPct val="94000"/>
              </a:lnSpc>
              <a:spcBef>
                <a:spcPct val="0"/>
              </a:spcBef>
              <a:spcAft>
                <a:spcPct val="0"/>
              </a:spcAft>
              <a:buClr>
                <a:srgbClr val="000000"/>
              </a:buClr>
              <a:buSzPct val="100000"/>
            </a:pPr>
            <a:r>
              <a:rPr lang="en-CA" altLang="en-US" sz="2903" b="1" dirty="0">
                <a:latin typeface="Calibri" panose="020F0502020204030204" pitchFamily="34" charset="0"/>
              </a:rPr>
              <a:t>Example</a:t>
            </a:r>
          </a:p>
        </p:txBody>
      </p:sp>
      <p:graphicFrame>
        <p:nvGraphicFramePr>
          <p:cNvPr id="21" name="Object 3"/>
          <p:cNvGraphicFramePr>
            <a:graphicFrameLocks noChangeAspect="1"/>
          </p:cNvGraphicFramePr>
          <p:nvPr>
            <p:extLst/>
          </p:nvPr>
        </p:nvGraphicFramePr>
        <p:xfrm>
          <a:off x="5346700" y="4865688"/>
          <a:ext cx="2443163" cy="927100"/>
        </p:xfrm>
        <a:graphic>
          <a:graphicData uri="http://schemas.openxmlformats.org/presentationml/2006/ole">
            <mc:AlternateContent xmlns:mc="http://schemas.openxmlformats.org/markup-compatibility/2006">
              <mc:Choice xmlns:v="urn:schemas-microsoft-com:vml" Requires="v">
                <p:oleObj spid="_x0000_s20527" name="Equation" r:id="rId5" imgW="1434960" imgH="545760" progId="Equation.3">
                  <p:embed/>
                </p:oleObj>
              </mc:Choice>
              <mc:Fallback>
                <p:oleObj name="Equation" r:id="rId5" imgW="1434960" imgH="545760" progId="Equation.3">
                  <p:embed/>
                  <p:pic>
                    <p:nvPicPr>
                      <p:cNvPr id="0" name=""/>
                      <p:cNvPicPr>
                        <a:picLocks noChangeAspect="1" noChangeArrowheads="1"/>
                      </p:cNvPicPr>
                      <p:nvPr/>
                    </p:nvPicPr>
                    <p:blipFill>
                      <a:blip r:embed="rId6"/>
                      <a:srcRect/>
                      <a:stretch>
                        <a:fillRect/>
                      </a:stretch>
                    </p:blipFill>
                    <p:spPr bwMode="auto">
                      <a:xfrm>
                        <a:off x="5346700" y="4865688"/>
                        <a:ext cx="2443163" cy="927100"/>
                      </a:xfrm>
                      <a:prstGeom prst="rect">
                        <a:avLst/>
                      </a:prstGeom>
                      <a:noFill/>
                      <a:effectLst/>
                    </p:spPr>
                  </p:pic>
                </p:oleObj>
              </mc:Fallback>
            </mc:AlternateContent>
          </a:graphicData>
        </a:graphic>
      </p:graphicFrame>
      <p:graphicFrame>
        <p:nvGraphicFramePr>
          <p:cNvPr id="22" name="Object 4"/>
          <p:cNvGraphicFramePr>
            <a:graphicFrameLocks noChangeAspect="1"/>
          </p:cNvGraphicFramePr>
          <p:nvPr>
            <p:extLst/>
          </p:nvPr>
        </p:nvGraphicFramePr>
        <p:xfrm>
          <a:off x="8221664" y="5119546"/>
          <a:ext cx="921697" cy="347076"/>
        </p:xfrm>
        <a:graphic>
          <a:graphicData uri="http://schemas.openxmlformats.org/presentationml/2006/ole">
            <mc:AlternateContent xmlns:mc="http://schemas.openxmlformats.org/markup-compatibility/2006">
              <mc:Choice xmlns:v="urn:schemas-microsoft-com:vml" Requires="v">
                <p:oleObj spid="_x0000_s20528" r:id="rId7" imgW="1018080" imgH="382680" progId="">
                  <p:embed/>
                </p:oleObj>
              </mc:Choice>
              <mc:Fallback>
                <p:oleObj r:id="rId7" imgW="1018080" imgH="38268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1664" y="5119546"/>
                        <a:ext cx="921697" cy="347076"/>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 name="Group 6"/>
          <p:cNvGrpSpPr>
            <a:grpSpLocks/>
          </p:cNvGrpSpPr>
          <p:nvPr/>
        </p:nvGrpSpPr>
        <p:grpSpPr bwMode="auto">
          <a:xfrm>
            <a:off x="2321364" y="5934671"/>
            <a:ext cx="5211908" cy="548697"/>
            <a:chOff x="554" y="3975"/>
            <a:chExt cx="3619" cy="381"/>
          </a:xfrm>
        </p:grpSpPr>
        <p:sp>
          <p:nvSpPr>
            <p:cNvPr id="24" name="Text Box 7"/>
            <p:cNvSpPr txBox="1">
              <a:spLocks noChangeArrowheads="1"/>
            </p:cNvSpPr>
            <p:nvPr/>
          </p:nvSpPr>
          <p:spPr bwMode="auto">
            <a:xfrm>
              <a:off x="554" y="3975"/>
              <a:ext cx="3619"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9053" rIns="81646" bIns="40823"/>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sz="1400">
                  <a:solidFill>
                    <a:srgbClr val="000000"/>
                  </a:solidFill>
                  <a:latin typeface="Arial" panose="020B0604020202020204" pitchFamily="34" charset="0"/>
                  <a:ea typeface="Droid Sans" charset="0"/>
                  <a:cs typeface="Droid Sans" charset="0"/>
                </a:defRPr>
              </a:lvl9pPr>
            </a:lstStyle>
            <a:p>
              <a:pPr defTabSz="407571" fontAlgn="base" hangingPunct="0">
                <a:lnSpc>
                  <a:spcPct val="94000"/>
                </a:lnSpc>
                <a:spcBef>
                  <a:spcPct val="0"/>
                </a:spcBef>
                <a:spcAft>
                  <a:spcPct val="0"/>
                </a:spcAft>
                <a:buClr>
                  <a:srgbClr val="000000"/>
                </a:buClr>
                <a:buSzPct val="100000"/>
              </a:pPr>
              <a:r>
                <a:rPr lang="en-CA" altLang="en-US" sz="1089" i="1"/>
                <a:t>HZ</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SH</a:t>
              </a:r>
              <a:r>
                <a:rPr lang="en-CA" altLang="en-US" sz="1089" i="1">
                  <a:solidFill>
                    <a:srgbClr val="FF0000"/>
                  </a:solidFill>
                </a:rPr>
                <a:t>T</a:t>
              </a:r>
            </a:p>
            <a:p>
              <a:pPr defTabSz="407571" fontAlgn="base" hangingPunct="0">
                <a:lnSpc>
                  <a:spcPct val="94000"/>
                </a:lnSpc>
                <a:spcBef>
                  <a:spcPct val="0"/>
                </a:spcBef>
                <a:spcAft>
                  <a:spcPct val="0"/>
                </a:spcAft>
                <a:buClr>
                  <a:srgbClr val="000000"/>
                </a:buClr>
                <a:buSzPct val="100000"/>
              </a:pPr>
              <a:r>
                <a:rPr lang="en-CA" altLang="en-US" sz="1089" i="1"/>
                <a:t>SH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S</a:t>
              </a:r>
            </a:p>
            <a:p>
              <a:pPr defTabSz="407571" fontAlgn="base" hangingPunct="0">
                <a:lnSpc>
                  <a:spcPct val="94000"/>
                </a:lnSpc>
                <a:spcBef>
                  <a:spcPct val="0"/>
                </a:spcBef>
                <a:spcAft>
                  <a:spcPct val="0"/>
                </a:spcAft>
                <a:buClr>
                  <a:srgbClr val="000000"/>
                </a:buClr>
                <a:buSzPct val="100000"/>
              </a:pPr>
              <a:r>
                <a:rPr lang="en-CA" altLang="en-US" sz="1089" i="1"/>
                <a:t>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SHS</a:t>
              </a:r>
            </a:p>
          </p:txBody>
        </p:sp>
      </p:grpSp>
      <p:sp>
        <p:nvSpPr>
          <p:cNvPr id="25" name="Text Box 8"/>
          <p:cNvSpPr txBox="1">
            <a:spLocks noChangeArrowheads="1"/>
          </p:cNvSpPr>
          <p:nvPr/>
        </p:nvSpPr>
        <p:spPr bwMode="auto">
          <a:xfrm>
            <a:off x="7850105" y="5983636"/>
            <a:ext cx="1470394" cy="393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7283" rIns="81646" bIns="40823"/>
          <a:lstStyle>
            <a:lvl1pPr>
              <a:tabLst>
                <a:tab pos="449263" algn="l"/>
                <a:tab pos="898525" algn="l"/>
                <a:tab pos="134778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Lst>
              <a:defRPr sz="1400">
                <a:solidFill>
                  <a:srgbClr val="000000"/>
                </a:solidFill>
                <a:latin typeface="Arial" panose="020B0604020202020204" pitchFamily="34" charset="0"/>
                <a:ea typeface="Droid Sans" charset="0"/>
                <a:cs typeface="Droid Sans" charset="0"/>
              </a:defRPr>
            </a:lvl9pPr>
          </a:lstStyle>
          <a:p>
            <a:pPr defTabSz="407571" fontAlgn="base" hangingPunct="0">
              <a:lnSpc>
                <a:spcPct val="94000"/>
              </a:lnSpc>
              <a:spcBef>
                <a:spcPct val="0"/>
              </a:spcBef>
              <a:spcAft>
                <a:spcPct val="0"/>
              </a:spcAft>
              <a:buClr>
                <a:srgbClr val="000000"/>
              </a:buClr>
              <a:buSzPct val="100000"/>
            </a:pPr>
            <a:r>
              <a:rPr lang="en-CA" altLang="en-US" sz="2177"/>
              <a:t>67 </a:t>
            </a:r>
            <a:r>
              <a:rPr lang="en-CA" altLang="en-US" sz="2177" i="1">
                <a:solidFill>
                  <a:srgbClr val="FF0000"/>
                </a:solidFill>
              </a:rPr>
              <a:t>T</a:t>
            </a:r>
            <a:r>
              <a:rPr lang="en-CA" altLang="en-US" sz="2177"/>
              <a:t> gates</a:t>
            </a:r>
          </a:p>
        </p:txBody>
      </p:sp>
      <p:grpSp>
        <p:nvGrpSpPr>
          <p:cNvPr id="26" name="Group 9"/>
          <p:cNvGrpSpPr>
            <a:grpSpLocks/>
          </p:cNvGrpSpPr>
          <p:nvPr/>
        </p:nvGrpSpPr>
        <p:grpSpPr bwMode="auto">
          <a:xfrm>
            <a:off x="4081229" y="4912164"/>
            <a:ext cx="815126" cy="815126"/>
            <a:chOff x="1776" y="3265"/>
            <a:chExt cx="566" cy="566"/>
          </a:xfrm>
        </p:grpSpPr>
        <p:grpSp>
          <p:nvGrpSpPr>
            <p:cNvPr id="27" name="Group 10"/>
            <p:cNvGrpSpPr>
              <a:grpSpLocks/>
            </p:cNvGrpSpPr>
            <p:nvPr/>
          </p:nvGrpSpPr>
          <p:grpSpPr bwMode="auto">
            <a:xfrm>
              <a:off x="1776" y="3265"/>
              <a:ext cx="566" cy="566"/>
              <a:chOff x="1776" y="3265"/>
              <a:chExt cx="566" cy="566"/>
            </a:xfrm>
          </p:grpSpPr>
          <p:sp>
            <p:nvSpPr>
              <p:cNvPr id="28" name="AutoShape 11"/>
              <p:cNvSpPr>
                <a:spLocks noChangeArrowheads="1"/>
              </p:cNvSpPr>
              <p:nvPr/>
            </p:nvSpPr>
            <p:spPr bwMode="auto">
              <a:xfrm>
                <a:off x="1776" y="3265"/>
                <a:ext cx="566" cy="566"/>
              </a:xfrm>
              <a:custGeom>
                <a:avLst/>
                <a:gdLst>
                  <a:gd name="G0" fmla="cos 10800 -15864"/>
                  <a:gd name="G1" fmla="+- G0 10800 0"/>
                  <a:gd name="G2" fmla="sin 10800 -15864"/>
                  <a:gd name="G3" fmla="+- G2 10800 0"/>
                  <a:gd name="G4" fmla="cos 10800 8028177"/>
                  <a:gd name="G5" fmla="+- G4 10800 0"/>
                  <a:gd name="G6" fmla="sin 10800 8028177"/>
                  <a:gd name="G7" fmla="+- G6 10800 0"/>
                  <a:gd name="T0" fmla="*/ 4996 w 21600"/>
                  <a:gd name="T1" fmla="*/ 19908 h 21600"/>
                  <a:gd name="T2" fmla="*/ 0 w 21600"/>
                  <a:gd name="T3" fmla="*/ 10800 h 21600"/>
                  <a:gd name="T4" fmla="*/ 10800 w 21600"/>
                  <a:gd name="T5" fmla="*/ 0 h 21600"/>
                  <a:gd name="T6" fmla="*/ 21599 w 21600"/>
                  <a:gd name="T7" fmla="*/ 10753 h 21600"/>
                  <a:gd name="T8" fmla="*/ 10800 w 21600"/>
                  <a:gd name="T9" fmla="*/ 10800 h 21600"/>
                  <a:gd name="T10" fmla="*/ 3163 w 21600"/>
                  <a:gd name="T11" fmla="*/ 3163 h 21600"/>
                  <a:gd name="T12" fmla="*/ 18437 w 21600"/>
                  <a:gd name="T13" fmla="*/ 18437 h 21600"/>
                </a:gdLst>
                <a:ahLst/>
                <a:cxnLst>
                  <a:cxn ang="0">
                    <a:pos x="T0" y="T1"/>
                  </a:cxn>
                  <a:cxn ang="0">
                    <a:pos x="T2" y="T3"/>
                  </a:cxn>
                  <a:cxn ang="0">
                    <a:pos x="T4" y="T5"/>
                  </a:cxn>
                  <a:cxn ang="0">
                    <a:pos x="T6" y="T7"/>
                  </a:cxn>
                  <a:cxn ang="0">
                    <a:pos x="T8" y="T9"/>
                  </a:cxn>
                </a:cxnLst>
                <a:rect l="T10" t="T11" r="T12" b="T13"/>
                <a:pathLst>
                  <a:path w="21600" h="21600">
                    <a:moveTo>
                      <a:pt x="4996" y="19908"/>
                    </a:moveTo>
                    <a:cubicBezTo>
                      <a:pt x="1884" y="17925"/>
                      <a:pt x="0" y="14490"/>
                      <a:pt x="0" y="10800"/>
                    </a:cubicBezTo>
                    <a:cubicBezTo>
                      <a:pt x="0" y="4835"/>
                      <a:pt x="4835" y="0"/>
                      <a:pt x="10800" y="0"/>
                    </a:cubicBezTo>
                    <a:cubicBezTo>
                      <a:pt x="16746" y="0"/>
                      <a:pt x="21574" y="4807"/>
                      <a:pt x="21599" y="10753"/>
                    </a:cubicBezTo>
                    <a:lnTo>
                      <a:pt x="10800" y="10800"/>
                    </a:lnTo>
                    <a:close/>
                  </a:path>
                </a:pathLst>
              </a:custGeom>
              <a:gradFill rotWithShape="0">
                <a:gsLst>
                  <a:gs pos="0">
                    <a:srgbClr val="996633"/>
                  </a:gs>
                  <a:gs pos="100000">
                    <a:srgbClr val="FFFF66"/>
                  </a:gs>
                </a:gsLst>
                <a:lin ang="13500000" scaled="1"/>
              </a:gra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cxnSp>
            <p:nvCxnSpPr>
              <p:cNvPr id="29" name="AutoShape 12"/>
              <p:cNvCxnSpPr>
                <a:cxnSpLocks noChangeShapeType="1"/>
                <a:stCxn id="31" idx="2"/>
                <a:endCxn id="31" idx="6"/>
              </p:cNvCxnSpPr>
              <p:nvPr/>
            </p:nvCxnSpPr>
            <p:spPr bwMode="auto">
              <a:xfrm>
                <a:off x="1776" y="3548"/>
                <a:ext cx="566" cy="0"/>
              </a:xfrm>
              <a:prstGeom prst="straightConnector1">
                <a:avLst/>
              </a:prstGeom>
              <a:noFill/>
              <a:ln w="9525" cap="flat">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0" name="AutoShape 13"/>
              <p:cNvCxnSpPr>
                <a:cxnSpLocks noChangeShapeType="1"/>
                <a:stCxn id="31" idx="0"/>
                <a:endCxn id="31" idx="4"/>
              </p:cNvCxnSpPr>
              <p:nvPr/>
            </p:nvCxnSpPr>
            <p:spPr bwMode="auto">
              <a:xfrm>
                <a:off x="2059" y="3265"/>
                <a:ext cx="0" cy="566"/>
              </a:xfrm>
              <a:prstGeom prst="straightConnector1">
                <a:avLst/>
              </a:prstGeom>
              <a:noFill/>
              <a:ln w="9525" cap="flat">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1" name="Oval 14"/>
              <p:cNvSpPr>
                <a:spLocks noChangeArrowheads="1"/>
              </p:cNvSpPr>
              <p:nvPr/>
            </p:nvSpPr>
            <p:spPr bwMode="auto">
              <a:xfrm>
                <a:off x="1776" y="3265"/>
                <a:ext cx="566" cy="566"/>
              </a:xfrm>
              <a:prstGeom prst="ellipse">
                <a:avLst/>
              </a:prstGeom>
              <a:noFill/>
              <a:ln w="9525" cap="flat">
                <a:solidFill>
                  <a:srgbClr val="808080">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grpSp>
      </p:grpSp>
      <p:sp>
        <p:nvSpPr>
          <p:cNvPr id="2" name="Footer Placeholder 1"/>
          <p:cNvSpPr>
            <a:spLocks noGrp="1"/>
          </p:cNvSpPr>
          <p:nvPr>
            <p:ph type="ftr" idx="11"/>
          </p:nvPr>
        </p:nvSpPr>
        <p:spPr/>
        <p:txBody>
          <a:bodyPr/>
          <a:lstStyle/>
          <a:p>
            <a:r>
              <a:rPr lang="en-CA" altLang="en-US" smtClean="0"/>
              <a:t>Microsoft Proprietary</a:t>
            </a:r>
            <a:endParaRPr lang="en-CA" altLang="en-US"/>
          </a:p>
        </p:txBody>
      </p:sp>
    </p:spTree>
    <p:extLst>
      <p:ext uri="{BB962C8B-B14F-4D97-AF65-F5344CB8AC3E}">
        <p14:creationId xmlns:p14="http://schemas.microsoft.com/office/powerpoint/2010/main" val="404565843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1980049" y="273629"/>
            <a:ext cx="8229024" cy="1144921"/>
          </a:xfrm>
          <a:ln/>
        </p:spPr>
        <p:txBody>
          <a:bodyPr vert="horz" wrap="square" lIns="0" tIns="30176" rIns="0" bIns="0" numCol="1" anchor="ctr" anchorCtr="0" compatLnSpc="1">
            <a:prstTxWarp prst="textNoShape">
              <a:avLst/>
            </a:prstTxWarp>
          </a:bodyPr>
          <a:lstStyle/>
          <a:p>
            <a:pP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CA" altLang="en-US" sz="4400" dirty="0">
                <a:latin typeface="Calibri Light" panose="020F0302020204030204" pitchFamily="34" charset="0"/>
              </a:rPr>
              <a:t>Non-deterministic circuits</a:t>
            </a:r>
          </a:p>
        </p:txBody>
      </p:sp>
      <p:pic>
        <p:nvPicPr>
          <p:cNvPr id="18444"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6028" y="1569765"/>
            <a:ext cx="7131629" cy="1002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46" name="Text Box 14"/>
          <p:cNvSpPr txBox="1">
            <a:spLocks noChangeArrowheads="1"/>
          </p:cNvSpPr>
          <p:nvPr/>
        </p:nvSpPr>
        <p:spPr bwMode="auto">
          <a:xfrm>
            <a:off x="5302478" y="2649879"/>
            <a:ext cx="1663375" cy="393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7283" rIns="81646" bIns="40823"/>
          <a:lstStyle>
            <a:lvl1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9pPr>
          </a:lstStyle>
          <a:p>
            <a:pPr defTabSz="407571" fontAlgn="base" hangingPunct="0">
              <a:lnSpc>
                <a:spcPct val="94000"/>
              </a:lnSpc>
              <a:spcBef>
                <a:spcPct val="0"/>
              </a:spcBef>
              <a:spcAft>
                <a:spcPct val="0"/>
              </a:spcAft>
              <a:buClr>
                <a:srgbClr val="000000"/>
              </a:buClr>
              <a:buSzPct val="100000"/>
            </a:pPr>
            <a:r>
              <a:rPr lang="en-CA" altLang="en-US" sz="2177"/>
              <a:t>Exp[</a:t>
            </a:r>
            <a:r>
              <a:rPr lang="en-CA" altLang="en-US" sz="2177" i="1">
                <a:solidFill>
                  <a:srgbClr val="FF0000"/>
                </a:solidFill>
              </a:rPr>
              <a:t>T</a:t>
            </a:r>
            <a:r>
              <a:rPr lang="en-CA" altLang="en-US" sz="2177"/>
              <a:t>] = 6.4</a:t>
            </a:r>
          </a:p>
        </p:txBody>
      </p:sp>
      <p:sp>
        <p:nvSpPr>
          <p:cNvPr id="18449" name="Rectangle 17"/>
          <p:cNvSpPr>
            <a:spLocks noChangeArrowheads="1"/>
          </p:cNvSpPr>
          <p:nvPr/>
        </p:nvSpPr>
        <p:spPr bwMode="auto">
          <a:xfrm>
            <a:off x="3726952" y="1594248"/>
            <a:ext cx="345636" cy="345636"/>
          </a:xfrm>
          <a:prstGeom prst="rect">
            <a:avLst/>
          </a:prstGeom>
          <a:noFill/>
          <a:ln w="3600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18450" name="Rectangle 18"/>
          <p:cNvSpPr>
            <a:spLocks noChangeArrowheads="1"/>
          </p:cNvSpPr>
          <p:nvPr/>
        </p:nvSpPr>
        <p:spPr bwMode="auto">
          <a:xfrm>
            <a:off x="5326960" y="1569766"/>
            <a:ext cx="430605" cy="400362"/>
          </a:xfrm>
          <a:prstGeom prst="rect">
            <a:avLst/>
          </a:prstGeom>
          <a:noFill/>
          <a:ln w="3600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18451" name="Rectangle 19"/>
          <p:cNvSpPr>
            <a:spLocks noChangeArrowheads="1"/>
          </p:cNvSpPr>
          <p:nvPr/>
        </p:nvSpPr>
        <p:spPr bwMode="auto">
          <a:xfrm>
            <a:off x="6578451" y="1602889"/>
            <a:ext cx="345636" cy="345636"/>
          </a:xfrm>
          <a:prstGeom prst="rect">
            <a:avLst/>
          </a:prstGeom>
          <a:noFill/>
          <a:ln w="3600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18452" name="Rectangle 20"/>
          <p:cNvSpPr>
            <a:spLocks noChangeArrowheads="1"/>
          </p:cNvSpPr>
          <p:nvPr/>
        </p:nvSpPr>
        <p:spPr bwMode="auto">
          <a:xfrm>
            <a:off x="8168378" y="1608650"/>
            <a:ext cx="345636" cy="345636"/>
          </a:xfrm>
          <a:prstGeom prst="rect">
            <a:avLst/>
          </a:prstGeom>
          <a:noFill/>
          <a:ln w="3600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3" name="Text Box 2"/>
          <p:cNvSpPr txBox="1">
            <a:spLocks noChangeArrowheads="1"/>
          </p:cNvSpPr>
          <p:nvPr/>
        </p:nvSpPr>
        <p:spPr bwMode="auto">
          <a:xfrm>
            <a:off x="2044855" y="5010094"/>
            <a:ext cx="1683537" cy="495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62770" rIns="81646" bIns="40823"/>
          <a:lstStyle>
            <a:lvl1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9pPr>
          </a:lstStyle>
          <a:p>
            <a:pPr defTabSz="407571" fontAlgn="base" hangingPunct="0">
              <a:lnSpc>
                <a:spcPct val="94000"/>
              </a:lnSpc>
              <a:spcBef>
                <a:spcPct val="0"/>
              </a:spcBef>
              <a:spcAft>
                <a:spcPct val="0"/>
              </a:spcAft>
              <a:buClr>
                <a:srgbClr val="000000"/>
              </a:buClr>
              <a:buSzPct val="100000"/>
            </a:pPr>
            <a:r>
              <a:rPr lang="en-CA" altLang="en-US" sz="2903" b="1" dirty="0">
                <a:latin typeface="Calibri" panose="020F0502020204030204" pitchFamily="34" charset="0"/>
              </a:rPr>
              <a:t>Example</a:t>
            </a:r>
          </a:p>
        </p:txBody>
      </p:sp>
      <p:graphicFrame>
        <p:nvGraphicFramePr>
          <p:cNvPr id="24" name="Object 3"/>
          <p:cNvGraphicFramePr>
            <a:graphicFrameLocks noChangeAspect="1"/>
          </p:cNvGraphicFramePr>
          <p:nvPr>
            <p:extLst/>
          </p:nvPr>
        </p:nvGraphicFramePr>
        <p:xfrm>
          <a:off x="5346700" y="4865688"/>
          <a:ext cx="2443163" cy="927100"/>
        </p:xfrm>
        <a:graphic>
          <a:graphicData uri="http://schemas.openxmlformats.org/presentationml/2006/ole">
            <mc:AlternateContent xmlns:mc="http://schemas.openxmlformats.org/markup-compatibility/2006">
              <mc:Choice xmlns:v="urn:schemas-microsoft-com:vml" Requires="v">
                <p:oleObj spid="_x0000_s21551" name="Equation" r:id="rId5" imgW="1434960" imgH="545760" progId="Equation.3">
                  <p:embed/>
                </p:oleObj>
              </mc:Choice>
              <mc:Fallback>
                <p:oleObj name="Equation" r:id="rId5" imgW="1434960" imgH="545760" progId="Equation.3">
                  <p:embed/>
                  <p:pic>
                    <p:nvPicPr>
                      <p:cNvPr id="0" name=""/>
                      <p:cNvPicPr>
                        <a:picLocks noChangeAspect="1" noChangeArrowheads="1"/>
                      </p:cNvPicPr>
                      <p:nvPr/>
                    </p:nvPicPr>
                    <p:blipFill>
                      <a:blip r:embed="rId6"/>
                      <a:srcRect/>
                      <a:stretch>
                        <a:fillRect/>
                      </a:stretch>
                    </p:blipFill>
                    <p:spPr bwMode="auto">
                      <a:xfrm>
                        <a:off x="5346700" y="4865688"/>
                        <a:ext cx="2443163" cy="927100"/>
                      </a:xfrm>
                      <a:prstGeom prst="rect">
                        <a:avLst/>
                      </a:prstGeom>
                      <a:noFill/>
                      <a:effectLst/>
                    </p:spPr>
                  </p:pic>
                </p:oleObj>
              </mc:Fallback>
            </mc:AlternateContent>
          </a:graphicData>
        </a:graphic>
      </p:graphicFrame>
      <p:graphicFrame>
        <p:nvGraphicFramePr>
          <p:cNvPr id="25" name="Object 4"/>
          <p:cNvGraphicFramePr>
            <a:graphicFrameLocks noChangeAspect="1"/>
          </p:cNvGraphicFramePr>
          <p:nvPr>
            <p:extLst/>
          </p:nvPr>
        </p:nvGraphicFramePr>
        <p:xfrm>
          <a:off x="8221664" y="5119546"/>
          <a:ext cx="921697" cy="347076"/>
        </p:xfrm>
        <a:graphic>
          <a:graphicData uri="http://schemas.openxmlformats.org/presentationml/2006/ole">
            <mc:AlternateContent xmlns:mc="http://schemas.openxmlformats.org/markup-compatibility/2006">
              <mc:Choice xmlns:v="urn:schemas-microsoft-com:vml" Requires="v">
                <p:oleObj spid="_x0000_s21552" r:id="rId7" imgW="1018080" imgH="382680" progId="">
                  <p:embed/>
                </p:oleObj>
              </mc:Choice>
              <mc:Fallback>
                <p:oleObj r:id="rId7" imgW="1018080" imgH="38268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1664" y="5119546"/>
                        <a:ext cx="921697" cy="347076"/>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6" name="Group 6"/>
          <p:cNvGrpSpPr>
            <a:grpSpLocks/>
          </p:cNvGrpSpPr>
          <p:nvPr/>
        </p:nvGrpSpPr>
        <p:grpSpPr bwMode="auto">
          <a:xfrm>
            <a:off x="2321364" y="5934671"/>
            <a:ext cx="5211908" cy="548697"/>
            <a:chOff x="554" y="3975"/>
            <a:chExt cx="3619" cy="381"/>
          </a:xfrm>
        </p:grpSpPr>
        <p:sp>
          <p:nvSpPr>
            <p:cNvPr id="27" name="Text Box 7"/>
            <p:cNvSpPr txBox="1">
              <a:spLocks noChangeArrowheads="1"/>
            </p:cNvSpPr>
            <p:nvPr/>
          </p:nvSpPr>
          <p:spPr bwMode="auto">
            <a:xfrm>
              <a:off x="554" y="3975"/>
              <a:ext cx="3619"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49053" rIns="81646" bIns="40823"/>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Lst>
                <a:defRPr sz="1400">
                  <a:solidFill>
                    <a:srgbClr val="000000"/>
                  </a:solidFill>
                  <a:latin typeface="Arial" panose="020B0604020202020204" pitchFamily="34" charset="0"/>
                  <a:ea typeface="Droid Sans" charset="0"/>
                  <a:cs typeface="Droid Sans" charset="0"/>
                </a:defRPr>
              </a:lvl9pPr>
            </a:lstStyle>
            <a:p>
              <a:pPr defTabSz="407571" fontAlgn="base" hangingPunct="0">
                <a:lnSpc>
                  <a:spcPct val="94000"/>
                </a:lnSpc>
                <a:spcBef>
                  <a:spcPct val="0"/>
                </a:spcBef>
                <a:spcAft>
                  <a:spcPct val="0"/>
                </a:spcAft>
                <a:buClr>
                  <a:srgbClr val="000000"/>
                </a:buClr>
                <a:buSzPct val="100000"/>
              </a:pPr>
              <a:r>
                <a:rPr lang="en-CA" altLang="en-US" sz="1089" i="1"/>
                <a:t>HZ</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SH</a:t>
              </a:r>
              <a:r>
                <a:rPr lang="en-CA" altLang="en-US" sz="1089" i="1">
                  <a:solidFill>
                    <a:srgbClr val="FF0000"/>
                  </a:solidFill>
                </a:rPr>
                <a:t>T</a:t>
              </a:r>
            </a:p>
            <a:p>
              <a:pPr defTabSz="407571" fontAlgn="base" hangingPunct="0">
                <a:lnSpc>
                  <a:spcPct val="94000"/>
                </a:lnSpc>
                <a:spcBef>
                  <a:spcPct val="0"/>
                </a:spcBef>
                <a:spcAft>
                  <a:spcPct val="0"/>
                </a:spcAft>
                <a:buClr>
                  <a:srgbClr val="000000"/>
                </a:buClr>
                <a:buSzPct val="100000"/>
              </a:pPr>
              <a:r>
                <a:rPr lang="en-CA" altLang="en-US" sz="1089" i="1"/>
                <a:t>SH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S</a:t>
              </a:r>
            </a:p>
            <a:p>
              <a:pPr defTabSz="407571" fontAlgn="base" hangingPunct="0">
                <a:lnSpc>
                  <a:spcPct val="94000"/>
                </a:lnSpc>
                <a:spcBef>
                  <a:spcPct val="0"/>
                </a:spcBef>
                <a:spcAft>
                  <a:spcPct val="0"/>
                </a:spcAft>
                <a:buClr>
                  <a:srgbClr val="000000"/>
                </a:buClr>
                <a:buSzPct val="100000"/>
              </a:pPr>
              <a:r>
                <a:rPr lang="en-CA" altLang="en-US" sz="1089" i="1"/>
                <a:t>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SH</a:t>
              </a:r>
              <a:r>
                <a:rPr lang="en-CA" altLang="en-US" sz="1089" i="1">
                  <a:solidFill>
                    <a:srgbClr val="FF0000"/>
                  </a:solidFill>
                </a:rPr>
                <a:t>T</a:t>
              </a:r>
              <a:r>
                <a:rPr lang="en-CA" altLang="en-US" sz="1089" i="1"/>
                <a:t>SHS</a:t>
              </a:r>
            </a:p>
          </p:txBody>
        </p:sp>
      </p:grpSp>
      <p:sp>
        <p:nvSpPr>
          <p:cNvPr id="28" name="Text Box 8"/>
          <p:cNvSpPr txBox="1">
            <a:spLocks noChangeArrowheads="1"/>
          </p:cNvSpPr>
          <p:nvPr/>
        </p:nvSpPr>
        <p:spPr bwMode="auto">
          <a:xfrm>
            <a:off x="7850105" y="5983636"/>
            <a:ext cx="1470394" cy="393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7283" rIns="81646" bIns="40823"/>
          <a:lstStyle>
            <a:lvl1pPr>
              <a:tabLst>
                <a:tab pos="449263" algn="l"/>
                <a:tab pos="898525" algn="l"/>
                <a:tab pos="134778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Lst>
              <a:defRPr sz="1400">
                <a:solidFill>
                  <a:srgbClr val="000000"/>
                </a:solidFill>
                <a:latin typeface="Arial" panose="020B0604020202020204" pitchFamily="34" charset="0"/>
                <a:ea typeface="Droid Sans" charset="0"/>
                <a:cs typeface="Droid Sans" charset="0"/>
              </a:defRPr>
            </a:lvl9pPr>
          </a:lstStyle>
          <a:p>
            <a:pPr defTabSz="407571" fontAlgn="base" hangingPunct="0">
              <a:lnSpc>
                <a:spcPct val="94000"/>
              </a:lnSpc>
              <a:spcBef>
                <a:spcPct val="0"/>
              </a:spcBef>
              <a:spcAft>
                <a:spcPct val="0"/>
              </a:spcAft>
              <a:buClr>
                <a:srgbClr val="000000"/>
              </a:buClr>
              <a:buSzPct val="100000"/>
            </a:pPr>
            <a:r>
              <a:rPr lang="en-CA" altLang="en-US" sz="2177"/>
              <a:t>67 </a:t>
            </a:r>
            <a:r>
              <a:rPr lang="en-CA" altLang="en-US" sz="2177" i="1">
                <a:solidFill>
                  <a:srgbClr val="FF0000"/>
                </a:solidFill>
              </a:rPr>
              <a:t>T</a:t>
            </a:r>
            <a:r>
              <a:rPr lang="en-CA" altLang="en-US" sz="2177"/>
              <a:t> gates</a:t>
            </a:r>
          </a:p>
        </p:txBody>
      </p:sp>
      <p:grpSp>
        <p:nvGrpSpPr>
          <p:cNvPr id="29" name="Group 9"/>
          <p:cNvGrpSpPr>
            <a:grpSpLocks/>
          </p:cNvGrpSpPr>
          <p:nvPr/>
        </p:nvGrpSpPr>
        <p:grpSpPr bwMode="auto">
          <a:xfrm>
            <a:off x="4081229" y="4912164"/>
            <a:ext cx="815126" cy="815126"/>
            <a:chOff x="1776" y="3265"/>
            <a:chExt cx="566" cy="566"/>
          </a:xfrm>
        </p:grpSpPr>
        <p:grpSp>
          <p:nvGrpSpPr>
            <p:cNvPr id="30" name="Group 10"/>
            <p:cNvGrpSpPr>
              <a:grpSpLocks/>
            </p:cNvGrpSpPr>
            <p:nvPr/>
          </p:nvGrpSpPr>
          <p:grpSpPr bwMode="auto">
            <a:xfrm>
              <a:off x="1776" y="3265"/>
              <a:ext cx="566" cy="566"/>
              <a:chOff x="1776" y="3265"/>
              <a:chExt cx="566" cy="566"/>
            </a:xfrm>
          </p:grpSpPr>
          <p:sp>
            <p:nvSpPr>
              <p:cNvPr id="31" name="AutoShape 11"/>
              <p:cNvSpPr>
                <a:spLocks noChangeArrowheads="1"/>
              </p:cNvSpPr>
              <p:nvPr/>
            </p:nvSpPr>
            <p:spPr bwMode="auto">
              <a:xfrm>
                <a:off x="1776" y="3265"/>
                <a:ext cx="566" cy="566"/>
              </a:xfrm>
              <a:custGeom>
                <a:avLst/>
                <a:gdLst>
                  <a:gd name="G0" fmla="cos 10800 -15864"/>
                  <a:gd name="G1" fmla="+- G0 10800 0"/>
                  <a:gd name="G2" fmla="sin 10800 -15864"/>
                  <a:gd name="G3" fmla="+- G2 10800 0"/>
                  <a:gd name="G4" fmla="cos 10800 8028177"/>
                  <a:gd name="G5" fmla="+- G4 10800 0"/>
                  <a:gd name="G6" fmla="sin 10800 8028177"/>
                  <a:gd name="G7" fmla="+- G6 10800 0"/>
                  <a:gd name="T0" fmla="*/ 4996 w 21600"/>
                  <a:gd name="T1" fmla="*/ 19908 h 21600"/>
                  <a:gd name="T2" fmla="*/ 0 w 21600"/>
                  <a:gd name="T3" fmla="*/ 10800 h 21600"/>
                  <a:gd name="T4" fmla="*/ 10800 w 21600"/>
                  <a:gd name="T5" fmla="*/ 0 h 21600"/>
                  <a:gd name="T6" fmla="*/ 21599 w 21600"/>
                  <a:gd name="T7" fmla="*/ 10753 h 21600"/>
                  <a:gd name="T8" fmla="*/ 10800 w 21600"/>
                  <a:gd name="T9" fmla="*/ 10800 h 21600"/>
                  <a:gd name="T10" fmla="*/ 3163 w 21600"/>
                  <a:gd name="T11" fmla="*/ 3163 h 21600"/>
                  <a:gd name="T12" fmla="*/ 18437 w 21600"/>
                  <a:gd name="T13" fmla="*/ 18437 h 21600"/>
                </a:gdLst>
                <a:ahLst/>
                <a:cxnLst>
                  <a:cxn ang="0">
                    <a:pos x="T0" y="T1"/>
                  </a:cxn>
                  <a:cxn ang="0">
                    <a:pos x="T2" y="T3"/>
                  </a:cxn>
                  <a:cxn ang="0">
                    <a:pos x="T4" y="T5"/>
                  </a:cxn>
                  <a:cxn ang="0">
                    <a:pos x="T6" y="T7"/>
                  </a:cxn>
                  <a:cxn ang="0">
                    <a:pos x="T8" y="T9"/>
                  </a:cxn>
                </a:cxnLst>
                <a:rect l="T10" t="T11" r="T12" b="T13"/>
                <a:pathLst>
                  <a:path w="21600" h="21600">
                    <a:moveTo>
                      <a:pt x="4996" y="19908"/>
                    </a:moveTo>
                    <a:cubicBezTo>
                      <a:pt x="1884" y="17925"/>
                      <a:pt x="0" y="14490"/>
                      <a:pt x="0" y="10800"/>
                    </a:cubicBezTo>
                    <a:cubicBezTo>
                      <a:pt x="0" y="4835"/>
                      <a:pt x="4835" y="0"/>
                      <a:pt x="10800" y="0"/>
                    </a:cubicBezTo>
                    <a:cubicBezTo>
                      <a:pt x="16746" y="0"/>
                      <a:pt x="21574" y="4807"/>
                      <a:pt x="21599" y="10753"/>
                    </a:cubicBezTo>
                    <a:lnTo>
                      <a:pt x="10800" y="10800"/>
                    </a:lnTo>
                    <a:close/>
                  </a:path>
                </a:pathLst>
              </a:custGeom>
              <a:gradFill rotWithShape="0">
                <a:gsLst>
                  <a:gs pos="0">
                    <a:srgbClr val="996633"/>
                  </a:gs>
                  <a:gs pos="100000">
                    <a:srgbClr val="FFFF66"/>
                  </a:gs>
                </a:gsLst>
                <a:lin ang="13500000" scaled="1"/>
              </a:gra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cxnSp>
            <p:nvCxnSpPr>
              <p:cNvPr id="32" name="AutoShape 12"/>
              <p:cNvCxnSpPr>
                <a:cxnSpLocks noChangeShapeType="1"/>
                <a:stCxn id="34" idx="2"/>
                <a:endCxn id="34" idx="6"/>
              </p:cNvCxnSpPr>
              <p:nvPr/>
            </p:nvCxnSpPr>
            <p:spPr bwMode="auto">
              <a:xfrm>
                <a:off x="1776" y="3548"/>
                <a:ext cx="566" cy="0"/>
              </a:xfrm>
              <a:prstGeom prst="straightConnector1">
                <a:avLst/>
              </a:prstGeom>
              <a:noFill/>
              <a:ln w="9525" cap="flat">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3" name="AutoShape 13"/>
              <p:cNvCxnSpPr>
                <a:cxnSpLocks noChangeShapeType="1"/>
                <a:stCxn id="34" idx="0"/>
                <a:endCxn id="34" idx="4"/>
              </p:cNvCxnSpPr>
              <p:nvPr/>
            </p:nvCxnSpPr>
            <p:spPr bwMode="auto">
              <a:xfrm>
                <a:off x="2059" y="3265"/>
                <a:ext cx="0" cy="566"/>
              </a:xfrm>
              <a:prstGeom prst="straightConnector1">
                <a:avLst/>
              </a:prstGeom>
              <a:noFill/>
              <a:ln w="9525" cap="flat">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4" name="Oval 14"/>
              <p:cNvSpPr>
                <a:spLocks noChangeArrowheads="1"/>
              </p:cNvSpPr>
              <p:nvPr/>
            </p:nvSpPr>
            <p:spPr bwMode="auto">
              <a:xfrm>
                <a:off x="1776" y="3265"/>
                <a:ext cx="566" cy="566"/>
              </a:xfrm>
              <a:prstGeom prst="ellipse">
                <a:avLst/>
              </a:prstGeom>
              <a:noFill/>
              <a:ln w="9525" cap="flat">
                <a:solidFill>
                  <a:srgbClr val="808080">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grpSp>
      </p:grpSp>
      <mc:AlternateContent xmlns:mc="http://schemas.openxmlformats.org/markup-compatibility/2006" xmlns:a14="http://schemas.microsoft.com/office/drawing/2010/main">
        <mc:Choice Requires="a14">
          <p:sp>
            <p:nvSpPr>
              <p:cNvPr id="2" name="TextBox 1"/>
              <p:cNvSpPr txBox="1"/>
              <p:nvPr/>
            </p:nvSpPr>
            <p:spPr>
              <a:xfrm>
                <a:off x="2585604" y="3550747"/>
                <a:ext cx="3482428" cy="646331"/>
              </a:xfrm>
              <a:prstGeom prst="rect">
                <a:avLst/>
              </a:prstGeom>
              <a:noFill/>
            </p:spPr>
            <p:txBody>
              <a:bodyPr wrap="none" rtlCol="0">
                <a:spAutoFit/>
              </a:bodyPr>
              <a:lstStyle/>
              <a:p>
                <a:r>
                  <a:rPr lang="en-US" dirty="0" smtClean="0">
                    <a:solidFill>
                      <a:srgbClr val="000000"/>
                    </a:solidFill>
                  </a:rPr>
                  <a:t>Outcome 0: </a:t>
                </a:r>
                <a14:m>
                  <m:oMath xmlns:m="http://schemas.openxmlformats.org/officeDocument/2006/math" xmlns="">
                    <m:r>
                      <a:rPr lang="en-US" i="1" smtClean="0">
                        <a:solidFill>
                          <a:srgbClr val="000000"/>
                        </a:solidFill>
                        <a:latin typeface="Cambria Math" panose="02040503050406030204" pitchFamily="18" charset="0"/>
                      </a:rPr>
                      <m:t>𝑈</m:t>
                    </m:r>
                    <m:d>
                      <m:dPr>
                        <m:begChr m:val="|"/>
                        <m:endChr m:val="〉"/>
                        <m:ctrlPr>
                          <a:rPr lang="en-US" i="1" smtClean="0">
                            <a:solidFill>
                              <a:srgbClr val="000000"/>
                            </a:solidFill>
                            <a:latin typeface="Cambria Math" panose="02040503050406030204" pitchFamily="18" charset="0"/>
                          </a:rPr>
                        </m:ctrlPr>
                      </m:dPr>
                      <m:e>
                        <m:r>
                          <a:rPr lang="en-US" i="1" smtClean="0">
                            <a:solidFill>
                              <a:srgbClr val="000000"/>
                            </a:solidFill>
                            <a:latin typeface="Cambria Math" panose="02040503050406030204" pitchFamily="18" charset="0"/>
                          </a:rPr>
                          <m:t>𝜓</m:t>
                        </m:r>
                      </m:e>
                    </m:d>
                    <m:r>
                      <a:rPr lang="en-US" i="1" smtClean="0">
                        <a:solidFill>
                          <a:srgbClr val="000000"/>
                        </a:solidFill>
                        <a:latin typeface="Cambria Math" panose="02040503050406030204" pitchFamily="18" charset="0"/>
                      </a:rPr>
                      <m:t>    </m:t>
                    </m:r>
                    <m:func>
                      <m:funcPr>
                        <m:ctrlPr>
                          <a:rPr lang="en-US" i="1" smtClean="0">
                            <a:solidFill>
                              <a:srgbClr val="000000"/>
                            </a:solidFill>
                            <a:latin typeface="Cambria Math" panose="02040503050406030204" pitchFamily="18" charset="0"/>
                          </a:rPr>
                        </m:ctrlPr>
                      </m:funcPr>
                      <m:fName>
                        <m:r>
                          <m:rPr>
                            <m:sty m:val="p"/>
                          </m:rPr>
                          <a:rPr lang="en-US" smtClean="0">
                            <a:solidFill>
                              <a:srgbClr val="000000"/>
                            </a:solidFill>
                            <a:latin typeface="Cambria Math" panose="02040503050406030204" pitchFamily="18" charset="0"/>
                          </a:rPr>
                          <m:t>Pr</m:t>
                        </m:r>
                      </m:fName>
                      <m:e>
                        <m:d>
                          <m:dPr>
                            <m:begChr m:val="["/>
                            <m:endChr m:val="]"/>
                            <m:ctrlPr>
                              <a:rPr lang="en-US" i="1" smtClean="0">
                                <a:solidFill>
                                  <a:srgbClr val="000000"/>
                                </a:solidFill>
                                <a:latin typeface="Cambria Math" panose="02040503050406030204" pitchFamily="18" charset="0"/>
                              </a:rPr>
                            </m:ctrlPr>
                          </m:dPr>
                          <m:e>
                            <m:r>
                              <a:rPr lang="en-US" i="1" smtClean="0">
                                <a:solidFill>
                                  <a:srgbClr val="000000"/>
                                </a:solidFill>
                                <a:latin typeface="Cambria Math" panose="02040503050406030204" pitchFamily="18" charset="0"/>
                              </a:rPr>
                              <m:t>0</m:t>
                            </m:r>
                          </m:e>
                        </m:d>
                      </m:e>
                    </m:func>
                    <m:r>
                      <a:rPr lang="en-US" i="1" smtClean="0">
                        <a:solidFill>
                          <a:srgbClr val="000000"/>
                        </a:solidFill>
                        <a:latin typeface="Cambria Math" panose="02040503050406030204" pitchFamily="18" charset="0"/>
                      </a:rPr>
                      <m:t>=5/8</m:t>
                    </m:r>
                  </m:oMath>
                </a14:m>
                <a:endParaRPr lang="en-US" dirty="0" smtClean="0">
                  <a:solidFill>
                    <a:srgbClr val="000000"/>
                  </a:solidFill>
                </a:endParaRPr>
              </a:p>
              <a:p>
                <a:r>
                  <a:rPr lang="en-US" dirty="0">
                    <a:solidFill>
                      <a:srgbClr val="000000"/>
                    </a:solidFill>
                  </a:rPr>
                  <a:t>Outcome </a:t>
                </a:r>
                <a:r>
                  <a:rPr lang="en-US" dirty="0" smtClean="0">
                    <a:solidFill>
                      <a:srgbClr val="000000"/>
                    </a:solidFill>
                  </a:rPr>
                  <a:t>1: </a:t>
                </a:r>
                <a14:m>
                  <m:oMath xmlns:m="http://schemas.openxmlformats.org/officeDocument/2006/math" xmlns="">
                    <m:r>
                      <m:rPr>
                        <m:sty m:val="p"/>
                      </m:rPr>
                      <a:rPr lang="en-US" smtClean="0">
                        <a:solidFill>
                          <a:srgbClr val="000000"/>
                        </a:solidFill>
                        <a:latin typeface="Cambria Math" panose="02040503050406030204" pitchFamily="18" charset="0"/>
                      </a:rPr>
                      <m:t>Id</m:t>
                    </m:r>
                    <m:d>
                      <m:dPr>
                        <m:begChr m:val="|"/>
                        <m:endChr m:val="〉"/>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𝜓</m:t>
                        </m:r>
                      </m:e>
                    </m:d>
                    <m:r>
                      <a:rPr lang="en-US" i="1">
                        <a:solidFill>
                          <a:srgbClr val="000000"/>
                        </a:solidFill>
                        <a:latin typeface="Cambria Math" panose="02040503050406030204" pitchFamily="18" charset="0"/>
                      </a:rPr>
                      <m:t>    </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Pr</m:t>
                        </m:r>
                      </m:fName>
                      <m:e>
                        <m:d>
                          <m:dPr>
                            <m:begChr m:val="["/>
                            <m:endChr m:val="]"/>
                            <m:ctrlPr>
                              <a:rPr lang="en-US" i="1">
                                <a:solidFill>
                                  <a:srgbClr val="000000"/>
                                </a:solidFill>
                                <a:latin typeface="Cambria Math" panose="02040503050406030204" pitchFamily="18" charset="0"/>
                              </a:rPr>
                            </m:ctrlPr>
                          </m:dPr>
                          <m:e>
                            <m:r>
                              <a:rPr lang="en-US" i="1" smtClean="0">
                                <a:solidFill>
                                  <a:srgbClr val="000000"/>
                                </a:solidFill>
                                <a:latin typeface="Cambria Math" panose="02040503050406030204" pitchFamily="18" charset="0"/>
                              </a:rPr>
                              <m:t>1</m:t>
                            </m:r>
                          </m:e>
                        </m:d>
                      </m:e>
                    </m:func>
                    <m:r>
                      <a:rPr lang="en-US" i="1">
                        <a:solidFill>
                          <a:srgbClr val="000000"/>
                        </a:solidFill>
                        <a:latin typeface="Cambria Math" panose="02040503050406030204" pitchFamily="18" charset="0"/>
                      </a:rPr>
                      <m:t>=</m:t>
                    </m:r>
                    <m:r>
                      <a:rPr lang="en-US" i="1" smtClean="0">
                        <a:solidFill>
                          <a:srgbClr val="000000"/>
                        </a:solidFill>
                        <a:latin typeface="Cambria Math" panose="02040503050406030204" pitchFamily="18" charset="0"/>
                      </a:rPr>
                      <m:t>3</m:t>
                    </m:r>
                    <m:r>
                      <a:rPr lang="en-US" i="1">
                        <a:solidFill>
                          <a:srgbClr val="000000"/>
                        </a:solidFill>
                        <a:latin typeface="Cambria Math" panose="02040503050406030204" pitchFamily="18" charset="0"/>
                      </a:rPr>
                      <m:t>/8</m:t>
                    </m:r>
                  </m:oMath>
                </a14:m>
                <a:endParaRPr lang="en-US" dirty="0">
                  <a:solidFill>
                    <a:srgbClr val="00000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585604" y="3550747"/>
                <a:ext cx="3482428" cy="646331"/>
              </a:xfrm>
              <a:prstGeom prst="rect">
                <a:avLst/>
              </a:prstGeom>
              <a:blipFill rotWithShape="0">
                <a:blip r:embed="rId9"/>
                <a:stretch>
                  <a:fillRect l="-1401" t="-4717" b="-14151"/>
                </a:stretch>
              </a:blipFill>
            </p:spPr>
            <p:txBody>
              <a:bodyPr/>
              <a:lstStyle/>
              <a:p>
                <a:r>
                  <a:rPr lang="en-US">
                    <a:noFill/>
                  </a:rPr>
                  <a:t> </a:t>
                </a:r>
              </a:p>
            </p:txBody>
          </p:sp>
        </mc:Fallback>
      </mc:AlternateContent>
      <p:sp>
        <p:nvSpPr>
          <p:cNvPr id="3" name="Footer Placeholder 2"/>
          <p:cNvSpPr>
            <a:spLocks noGrp="1"/>
          </p:cNvSpPr>
          <p:nvPr>
            <p:ph type="ftr" idx="11"/>
          </p:nvPr>
        </p:nvSpPr>
        <p:spPr/>
        <p:txBody>
          <a:bodyPr/>
          <a:lstStyle/>
          <a:p>
            <a:r>
              <a:rPr lang="en-CA" altLang="en-US" smtClean="0"/>
              <a:t>Microsoft Proprietary</a:t>
            </a:r>
            <a:endParaRPr lang="en-CA" altLang="en-US"/>
          </a:p>
        </p:txBody>
      </p:sp>
    </p:spTree>
    <p:extLst>
      <p:ext uri="{BB962C8B-B14F-4D97-AF65-F5344CB8AC3E}">
        <p14:creationId xmlns:p14="http://schemas.microsoft.com/office/powerpoint/2010/main" val="274106787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idx="4294967295"/>
          </p:nvPr>
        </p:nvSpPr>
        <p:spPr>
          <a:xfrm>
            <a:off x="1980049" y="273629"/>
            <a:ext cx="8229024" cy="1144921"/>
          </a:xfrm>
          <a:ln/>
        </p:spPr>
        <p:txBody>
          <a:bodyPr vert="horz" wrap="square" lIns="0" tIns="30176" rIns="0" bIns="0" numCol="1" anchor="ctr" anchorCtr="0" compatLnSpc="1">
            <a:prstTxWarp prst="textNoShape">
              <a:avLst/>
            </a:prstTxWarp>
          </a:bodyPr>
          <a:lstStyle/>
          <a:p>
            <a:pP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CA" altLang="en-US" sz="4400" dirty="0">
                <a:latin typeface="Calibri Light" panose="020F0302020204030204" pitchFamily="34" charset="0"/>
              </a:rPr>
              <a:t>Non-deterministic circuits</a:t>
            </a:r>
          </a:p>
        </p:txBody>
      </p:sp>
      <p:sp>
        <p:nvSpPr>
          <p:cNvPr id="19458" name="Text Box 2"/>
          <p:cNvSpPr txBox="1">
            <a:spLocks noChangeArrowheads="1"/>
          </p:cNvSpPr>
          <p:nvPr/>
        </p:nvSpPr>
        <p:spPr bwMode="auto">
          <a:xfrm>
            <a:off x="4700494" y="4504794"/>
            <a:ext cx="3070402" cy="4176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8655" rIns="81646" bIns="40823"/>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defTabSz="407571" fontAlgn="base" hangingPunct="0">
              <a:lnSpc>
                <a:spcPct val="94000"/>
              </a:lnSpc>
              <a:spcBef>
                <a:spcPct val="0"/>
              </a:spcBef>
              <a:spcAft>
                <a:spcPct val="0"/>
              </a:spcAft>
              <a:buClr>
                <a:srgbClr val="000000"/>
              </a:buClr>
              <a:buSzPct val="100000"/>
            </a:pPr>
            <a:r>
              <a:rPr lang="en-CA" altLang="en-US" sz="2359" dirty="0">
                <a:latin typeface="Calibri" panose="020F0502020204030204" pitchFamily="34" charset="0"/>
              </a:rPr>
              <a:t>Repeat-Until-Success</a:t>
            </a:r>
          </a:p>
        </p:txBody>
      </p:sp>
      <p:grpSp>
        <p:nvGrpSpPr>
          <p:cNvPr id="19459" name="Group 3"/>
          <p:cNvGrpSpPr>
            <a:grpSpLocks/>
          </p:cNvGrpSpPr>
          <p:nvPr/>
        </p:nvGrpSpPr>
        <p:grpSpPr bwMode="auto">
          <a:xfrm>
            <a:off x="3826323" y="5115418"/>
            <a:ext cx="2878862" cy="1353742"/>
            <a:chOff x="1599" y="3552"/>
            <a:chExt cx="1999" cy="940"/>
          </a:xfrm>
        </p:grpSpPr>
        <p:sp>
          <p:nvSpPr>
            <p:cNvPr id="19460" name="Line 4"/>
            <p:cNvSpPr>
              <a:spLocks noChangeShapeType="1"/>
            </p:cNvSpPr>
            <p:nvPr/>
          </p:nvSpPr>
          <p:spPr bwMode="auto">
            <a:xfrm flipV="1">
              <a:off x="1796" y="3659"/>
              <a:ext cx="1073" cy="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19461" name="Line 5"/>
            <p:cNvSpPr>
              <a:spLocks noChangeShapeType="1"/>
            </p:cNvSpPr>
            <p:nvPr/>
          </p:nvSpPr>
          <p:spPr bwMode="auto">
            <a:xfrm flipV="1">
              <a:off x="1796" y="3795"/>
              <a:ext cx="1073" cy="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19462" name="Line 6"/>
            <p:cNvSpPr>
              <a:spLocks noChangeShapeType="1"/>
            </p:cNvSpPr>
            <p:nvPr/>
          </p:nvSpPr>
          <p:spPr bwMode="auto">
            <a:xfrm flipV="1">
              <a:off x="1796" y="4249"/>
              <a:ext cx="1073" cy="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19463" name="Line 7"/>
            <p:cNvSpPr>
              <a:spLocks noChangeShapeType="1"/>
            </p:cNvSpPr>
            <p:nvPr/>
          </p:nvSpPr>
          <p:spPr bwMode="auto">
            <a:xfrm>
              <a:off x="1796" y="4414"/>
              <a:ext cx="1485" cy="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19464" name="Rectangle 8"/>
            <p:cNvSpPr>
              <a:spLocks noChangeArrowheads="1"/>
            </p:cNvSpPr>
            <p:nvPr/>
          </p:nvSpPr>
          <p:spPr bwMode="auto">
            <a:xfrm>
              <a:off x="1952" y="3552"/>
              <a:ext cx="785" cy="923"/>
            </a:xfrm>
            <a:prstGeom prst="rect">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0425" rIns="81646" bIns="40823" anchor="ctr"/>
            <a:lstStyle>
              <a:lvl1pPr>
                <a:tabLst>
                  <a:tab pos="449263" algn="l"/>
                  <a:tab pos="898525"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9pPr>
            </a:lstStyle>
            <a:p>
              <a:pPr algn="ctr" defTabSz="407571" fontAlgn="base" hangingPunct="0">
                <a:lnSpc>
                  <a:spcPct val="94000"/>
                </a:lnSpc>
                <a:spcBef>
                  <a:spcPct val="0"/>
                </a:spcBef>
                <a:spcAft>
                  <a:spcPct val="0"/>
                </a:spcAft>
                <a:buClr>
                  <a:srgbClr val="000000"/>
                </a:buClr>
                <a:buSzPct val="100000"/>
              </a:pPr>
              <a:r>
                <a:rPr lang="en-CA" altLang="en-US" sz="1270"/>
                <a:t>circuit</a:t>
              </a:r>
            </a:p>
          </p:txBody>
        </p:sp>
        <p:sp>
          <p:nvSpPr>
            <p:cNvPr id="19465" name="Rectangle 9"/>
            <p:cNvSpPr>
              <a:spLocks noChangeArrowheads="1"/>
            </p:cNvSpPr>
            <p:nvPr/>
          </p:nvSpPr>
          <p:spPr bwMode="auto">
            <a:xfrm>
              <a:off x="2822" y="3552"/>
              <a:ext cx="227" cy="785"/>
            </a:xfrm>
            <a:prstGeom prst="rect">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19466" name="Text Box 10"/>
            <p:cNvSpPr txBox="1">
              <a:spLocks noChangeArrowheads="1"/>
            </p:cNvSpPr>
            <p:nvPr/>
          </p:nvSpPr>
          <p:spPr bwMode="auto">
            <a:xfrm rot="16200000">
              <a:off x="2638" y="3845"/>
              <a:ext cx="550"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0425" rIns="81646" bIns="40823"/>
            <a:lstStyle>
              <a:lvl1pPr>
                <a:tabLst>
                  <a:tab pos="449263" algn="l"/>
                </a:tabLst>
                <a:defRPr sz="1400">
                  <a:solidFill>
                    <a:srgbClr val="000000"/>
                  </a:solidFill>
                  <a:latin typeface="Arial" panose="020B0604020202020204" pitchFamily="34" charset="0"/>
                  <a:ea typeface="Droid Sans" charset="0"/>
                  <a:cs typeface="Droid Sans" charset="0"/>
                </a:defRPr>
              </a:lvl1pPr>
              <a:lvl2pPr>
                <a:tabLst>
                  <a:tab pos="449263" algn="l"/>
                </a:tabLst>
                <a:defRPr sz="1400">
                  <a:solidFill>
                    <a:srgbClr val="000000"/>
                  </a:solidFill>
                  <a:latin typeface="Arial" panose="020B0604020202020204" pitchFamily="34" charset="0"/>
                  <a:ea typeface="Droid Sans" charset="0"/>
                  <a:cs typeface="Droid Sans" charset="0"/>
                </a:defRPr>
              </a:lvl2pPr>
              <a:lvl3pPr>
                <a:tabLst>
                  <a:tab pos="449263" algn="l"/>
                </a:tabLst>
                <a:defRPr sz="1400">
                  <a:solidFill>
                    <a:srgbClr val="000000"/>
                  </a:solidFill>
                  <a:latin typeface="Arial" panose="020B0604020202020204" pitchFamily="34" charset="0"/>
                  <a:ea typeface="Droid Sans" charset="0"/>
                  <a:cs typeface="Droid Sans" charset="0"/>
                </a:defRPr>
              </a:lvl3pPr>
              <a:lvl4pPr>
                <a:tabLst>
                  <a:tab pos="449263" algn="l"/>
                </a:tabLst>
                <a:defRPr sz="1400">
                  <a:solidFill>
                    <a:srgbClr val="000000"/>
                  </a:solidFill>
                  <a:latin typeface="Arial" panose="020B0604020202020204" pitchFamily="34" charset="0"/>
                  <a:ea typeface="Droid Sans" charset="0"/>
                  <a:cs typeface="Droid Sans" charset="0"/>
                </a:defRPr>
              </a:lvl4pPr>
              <a:lvl5pPr>
                <a:tabLst>
                  <a:tab pos="449263"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9pPr>
            </a:lstStyle>
            <a:p>
              <a:pPr defTabSz="407571" fontAlgn="base" hangingPunct="0">
                <a:lnSpc>
                  <a:spcPct val="94000"/>
                </a:lnSpc>
                <a:spcBef>
                  <a:spcPct val="0"/>
                </a:spcBef>
                <a:spcAft>
                  <a:spcPct val="0"/>
                </a:spcAft>
                <a:buClr>
                  <a:srgbClr val="000000"/>
                </a:buClr>
                <a:buSzPct val="100000"/>
              </a:pPr>
              <a:r>
                <a:rPr lang="en-CA" altLang="en-US" sz="1270"/>
                <a:t>measure</a:t>
              </a:r>
            </a:p>
          </p:txBody>
        </p:sp>
        <p:graphicFrame>
          <p:nvGraphicFramePr>
            <p:cNvPr id="19467" name="Object 11"/>
            <p:cNvGraphicFramePr>
              <a:graphicFrameLocks noChangeAspect="1"/>
            </p:cNvGraphicFramePr>
            <p:nvPr>
              <p:extLst/>
            </p:nvPr>
          </p:nvGraphicFramePr>
          <p:xfrm>
            <a:off x="1599" y="4353"/>
            <a:ext cx="151" cy="136"/>
          </p:xfrm>
          <a:graphic>
            <a:graphicData uri="http://schemas.openxmlformats.org/presentationml/2006/ole">
              <mc:AlternateContent xmlns:mc="http://schemas.openxmlformats.org/markup-compatibility/2006">
                <mc:Choice xmlns:v="urn:schemas-microsoft-com:vml" Requires="v">
                  <p:oleObj spid="_x0000_s22641" name="Equation" r:id="rId4" imgW="241200" imgH="215640" progId="Equation.3">
                    <p:embed/>
                  </p:oleObj>
                </mc:Choice>
                <mc:Fallback>
                  <p:oleObj name="Equation" r:id="rId4" imgW="241200" imgH="215640" progId="Equation.3">
                    <p:embed/>
                    <p:pic>
                      <p:nvPicPr>
                        <p:cNvPr id="0" name=""/>
                        <p:cNvPicPr>
                          <a:picLocks noChangeAspect="1" noChangeArrowheads="1"/>
                        </p:cNvPicPr>
                        <p:nvPr/>
                      </p:nvPicPr>
                      <p:blipFill>
                        <a:blip r:embed="rId5"/>
                        <a:srcRect/>
                        <a:stretch>
                          <a:fillRect/>
                        </a:stretch>
                      </p:blipFill>
                      <p:spPr bwMode="auto">
                        <a:xfrm>
                          <a:off x="1599" y="4353"/>
                          <a:ext cx="151" cy="136"/>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8" name="Object 12"/>
            <p:cNvGraphicFramePr>
              <a:graphicFrameLocks noChangeAspect="1"/>
            </p:cNvGraphicFramePr>
            <p:nvPr>
              <p:extLst/>
            </p:nvPr>
          </p:nvGraphicFramePr>
          <p:xfrm>
            <a:off x="1613" y="4174"/>
            <a:ext cx="143" cy="136"/>
          </p:xfrm>
          <a:graphic>
            <a:graphicData uri="http://schemas.openxmlformats.org/presentationml/2006/ole">
              <mc:AlternateContent xmlns:mc="http://schemas.openxmlformats.org/markup-compatibility/2006">
                <mc:Choice xmlns:v="urn:schemas-microsoft-com:vml" Requires="v">
                  <p:oleObj spid="_x0000_s22642" name="Equation" r:id="rId6" imgW="228600" imgH="215640" progId="Equation.3">
                    <p:embed/>
                  </p:oleObj>
                </mc:Choice>
                <mc:Fallback>
                  <p:oleObj name="Equation" r:id="rId6" imgW="228600" imgH="215640" progId="Equation.3">
                    <p:embed/>
                    <p:pic>
                      <p:nvPicPr>
                        <p:cNvPr id="0" name=""/>
                        <p:cNvPicPr>
                          <a:picLocks noChangeAspect="1" noChangeArrowheads="1"/>
                        </p:cNvPicPr>
                        <p:nvPr/>
                      </p:nvPicPr>
                      <p:blipFill>
                        <a:blip r:embed="rId7"/>
                        <a:srcRect/>
                        <a:stretch>
                          <a:fillRect/>
                        </a:stretch>
                      </p:blipFill>
                      <p:spPr bwMode="auto">
                        <a:xfrm>
                          <a:off x="1613" y="4174"/>
                          <a:ext cx="143" cy="136"/>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9" name="Object 13"/>
            <p:cNvGraphicFramePr>
              <a:graphicFrameLocks noChangeAspect="1"/>
            </p:cNvGraphicFramePr>
            <p:nvPr>
              <p:extLst/>
            </p:nvPr>
          </p:nvGraphicFramePr>
          <p:xfrm>
            <a:off x="1613" y="3743"/>
            <a:ext cx="143" cy="134"/>
          </p:xfrm>
          <a:graphic>
            <a:graphicData uri="http://schemas.openxmlformats.org/presentationml/2006/ole">
              <mc:AlternateContent xmlns:mc="http://schemas.openxmlformats.org/markup-compatibility/2006">
                <mc:Choice xmlns:v="urn:schemas-microsoft-com:vml" Requires="v">
                  <p:oleObj spid="_x0000_s22643" name="Equation" r:id="rId8" imgW="228600" imgH="215640" progId="Equation.3">
                    <p:embed/>
                  </p:oleObj>
                </mc:Choice>
                <mc:Fallback>
                  <p:oleObj name="Equation" r:id="rId8" imgW="228600" imgH="215640" progId="Equation.3">
                    <p:embed/>
                    <p:pic>
                      <p:nvPicPr>
                        <p:cNvPr id="0" name=""/>
                        <p:cNvPicPr>
                          <a:picLocks noChangeAspect="1" noChangeArrowheads="1"/>
                        </p:cNvPicPr>
                        <p:nvPr/>
                      </p:nvPicPr>
                      <p:blipFill>
                        <a:blip r:embed="rId9"/>
                        <a:srcRect/>
                        <a:stretch>
                          <a:fillRect/>
                        </a:stretch>
                      </p:blipFill>
                      <p:spPr bwMode="auto">
                        <a:xfrm>
                          <a:off x="1613" y="3743"/>
                          <a:ext cx="143" cy="134"/>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70" name="Object 14"/>
            <p:cNvGraphicFramePr>
              <a:graphicFrameLocks noChangeAspect="1"/>
            </p:cNvGraphicFramePr>
            <p:nvPr>
              <p:extLst/>
            </p:nvPr>
          </p:nvGraphicFramePr>
          <p:xfrm>
            <a:off x="1613" y="3586"/>
            <a:ext cx="143" cy="134"/>
          </p:xfrm>
          <a:graphic>
            <a:graphicData uri="http://schemas.openxmlformats.org/presentationml/2006/ole">
              <mc:AlternateContent xmlns:mc="http://schemas.openxmlformats.org/markup-compatibility/2006">
                <mc:Choice xmlns:v="urn:schemas-microsoft-com:vml" Requires="v">
                  <p:oleObj spid="_x0000_s22644" name="Equation" r:id="rId10" imgW="228600" imgH="215640" progId="Equation.3">
                    <p:embed/>
                  </p:oleObj>
                </mc:Choice>
                <mc:Fallback>
                  <p:oleObj name="Equation" r:id="rId10" imgW="228600" imgH="215640" progId="Equation.3">
                    <p:embed/>
                    <p:pic>
                      <p:nvPicPr>
                        <p:cNvPr id="0" name=""/>
                        <p:cNvPicPr>
                          <a:picLocks noChangeAspect="1" noChangeArrowheads="1"/>
                        </p:cNvPicPr>
                        <p:nvPr/>
                      </p:nvPicPr>
                      <p:blipFill>
                        <a:blip r:embed="rId11"/>
                        <a:srcRect/>
                        <a:stretch>
                          <a:fillRect/>
                        </a:stretch>
                      </p:blipFill>
                      <p:spPr bwMode="auto">
                        <a:xfrm>
                          <a:off x="1613" y="3586"/>
                          <a:ext cx="143" cy="134"/>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71" name="Text Box 15"/>
            <p:cNvSpPr txBox="1">
              <a:spLocks noChangeArrowheads="1"/>
            </p:cNvSpPr>
            <p:nvPr/>
          </p:nvSpPr>
          <p:spPr bwMode="auto">
            <a:xfrm rot="16200000">
              <a:off x="1721" y="3922"/>
              <a:ext cx="219"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1796" rIns="81646" bIns="40823"/>
            <a:lstStyle/>
            <a:p>
              <a:pPr defTabSz="407571" fontAlgn="base" hangingPunct="0">
                <a:lnSpc>
                  <a:spcPct val="94000"/>
                </a:lnSpc>
                <a:spcBef>
                  <a:spcPct val="0"/>
                </a:spcBef>
                <a:spcAft>
                  <a:spcPct val="0"/>
                </a:spcAft>
                <a:buClr>
                  <a:srgbClr val="000000"/>
                </a:buClr>
                <a:buSzPct val="100000"/>
              </a:pPr>
              <a:r>
                <a:rPr lang="en-CA" altLang="en-US" sz="1452">
                  <a:solidFill>
                    <a:srgbClr val="000000"/>
                  </a:solidFill>
                </a:rPr>
                <a:t>...</a:t>
              </a:r>
            </a:p>
          </p:txBody>
        </p:sp>
        <p:graphicFrame>
          <p:nvGraphicFramePr>
            <p:cNvPr id="19472" name="Object 16"/>
            <p:cNvGraphicFramePr>
              <a:graphicFrameLocks noChangeAspect="1"/>
            </p:cNvGraphicFramePr>
            <p:nvPr>
              <p:extLst/>
            </p:nvPr>
          </p:nvGraphicFramePr>
          <p:xfrm>
            <a:off x="3350" y="4356"/>
            <a:ext cx="248" cy="136"/>
          </p:xfrm>
          <a:graphic>
            <a:graphicData uri="http://schemas.openxmlformats.org/presentationml/2006/ole">
              <mc:AlternateContent xmlns:mc="http://schemas.openxmlformats.org/markup-compatibility/2006">
                <mc:Choice xmlns:v="urn:schemas-microsoft-com:vml" Requires="v">
                  <p:oleObj spid="_x0000_s22645" name="Equation" r:id="rId12" imgW="393480" imgH="215640" progId="Equation.3">
                    <p:embed/>
                  </p:oleObj>
                </mc:Choice>
                <mc:Fallback>
                  <p:oleObj name="Equation" r:id="rId12" imgW="393480" imgH="215640" progId="Equation.3">
                    <p:embed/>
                    <p:pic>
                      <p:nvPicPr>
                        <p:cNvPr id="0" name=""/>
                        <p:cNvPicPr>
                          <a:picLocks noChangeAspect="1" noChangeArrowheads="1"/>
                        </p:cNvPicPr>
                        <p:nvPr/>
                      </p:nvPicPr>
                      <p:blipFill>
                        <a:blip r:embed="rId13"/>
                        <a:srcRect/>
                        <a:stretch>
                          <a:fillRect/>
                        </a:stretch>
                      </p:blipFill>
                      <p:spPr bwMode="auto">
                        <a:xfrm>
                          <a:off x="3350" y="4356"/>
                          <a:ext cx="248" cy="136"/>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19473" name="Picture 1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546028" y="1569765"/>
            <a:ext cx="7131629" cy="1002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76" name="Rectangle 20"/>
          <p:cNvSpPr>
            <a:spLocks noChangeArrowheads="1"/>
          </p:cNvSpPr>
          <p:nvPr/>
        </p:nvSpPr>
        <p:spPr bwMode="auto">
          <a:xfrm>
            <a:off x="3726952" y="1594248"/>
            <a:ext cx="345636" cy="345636"/>
          </a:xfrm>
          <a:prstGeom prst="rect">
            <a:avLst/>
          </a:prstGeom>
          <a:noFill/>
          <a:ln w="3600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19477" name="Rectangle 21"/>
          <p:cNvSpPr>
            <a:spLocks noChangeArrowheads="1"/>
          </p:cNvSpPr>
          <p:nvPr/>
        </p:nvSpPr>
        <p:spPr bwMode="auto">
          <a:xfrm>
            <a:off x="5326960" y="1569766"/>
            <a:ext cx="430605" cy="400362"/>
          </a:xfrm>
          <a:prstGeom prst="rect">
            <a:avLst/>
          </a:prstGeom>
          <a:noFill/>
          <a:ln w="3600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19478" name="Rectangle 22"/>
          <p:cNvSpPr>
            <a:spLocks noChangeArrowheads="1"/>
          </p:cNvSpPr>
          <p:nvPr/>
        </p:nvSpPr>
        <p:spPr bwMode="auto">
          <a:xfrm>
            <a:off x="6578451" y="1602889"/>
            <a:ext cx="345636" cy="345636"/>
          </a:xfrm>
          <a:prstGeom prst="rect">
            <a:avLst/>
          </a:prstGeom>
          <a:noFill/>
          <a:ln w="3600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19479" name="Rectangle 23"/>
          <p:cNvSpPr>
            <a:spLocks noChangeArrowheads="1"/>
          </p:cNvSpPr>
          <p:nvPr/>
        </p:nvSpPr>
        <p:spPr bwMode="auto">
          <a:xfrm>
            <a:off x="8168378" y="1608650"/>
            <a:ext cx="345636" cy="345636"/>
          </a:xfrm>
          <a:prstGeom prst="rect">
            <a:avLst/>
          </a:prstGeom>
          <a:noFill/>
          <a:ln w="3600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19480" name="Text Box 24"/>
          <p:cNvSpPr txBox="1">
            <a:spLocks noChangeArrowheads="1"/>
          </p:cNvSpPr>
          <p:nvPr/>
        </p:nvSpPr>
        <p:spPr bwMode="auto">
          <a:xfrm>
            <a:off x="5302478" y="2649879"/>
            <a:ext cx="1663375" cy="393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7283" rIns="81646" bIns="40823"/>
          <a:lstStyle>
            <a:lvl1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9pPr>
          </a:lstStyle>
          <a:p>
            <a:pPr defTabSz="407571" fontAlgn="base" hangingPunct="0">
              <a:lnSpc>
                <a:spcPct val="94000"/>
              </a:lnSpc>
              <a:spcBef>
                <a:spcPct val="0"/>
              </a:spcBef>
              <a:spcAft>
                <a:spcPct val="0"/>
              </a:spcAft>
              <a:buClr>
                <a:srgbClr val="000000"/>
              </a:buClr>
              <a:buSzPct val="100000"/>
            </a:pPr>
            <a:r>
              <a:rPr lang="en-CA" altLang="en-US" sz="2177"/>
              <a:t>Exp[</a:t>
            </a:r>
            <a:r>
              <a:rPr lang="en-CA" altLang="en-US" sz="2177" i="1">
                <a:solidFill>
                  <a:srgbClr val="FF0000"/>
                </a:solidFill>
              </a:rPr>
              <a:t>T</a:t>
            </a:r>
            <a:r>
              <a:rPr lang="en-CA" altLang="en-US" sz="2177"/>
              <a:t>] = 6.4</a:t>
            </a:r>
          </a:p>
        </p:txBody>
      </p:sp>
      <mc:AlternateContent xmlns:mc="http://schemas.openxmlformats.org/markup-compatibility/2006" xmlns:a14="http://schemas.microsoft.com/office/drawing/2010/main">
        <mc:Choice Requires="a14">
          <p:sp>
            <p:nvSpPr>
              <p:cNvPr id="26" name="TextBox 25"/>
              <p:cNvSpPr txBox="1"/>
              <p:nvPr/>
            </p:nvSpPr>
            <p:spPr>
              <a:xfrm>
                <a:off x="2585604" y="3550747"/>
                <a:ext cx="3482428" cy="646331"/>
              </a:xfrm>
              <a:prstGeom prst="rect">
                <a:avLst/>
              </a:prstGeom>
              <a:noFill/>
            </p:spPr>
            <p:txBody>
              <a:bodyPr wrap="none" rtlCol="0">
                <a:spAutoFit/>
              </a:bodyPr>
              <a:lstStyle/>
              <a:p>
                <a:r>
                  <a:rPr lang="en-US" dirty="0" smtClean="0">
                    <a:solidFill>
                      <a:srgbClr val="000000"/>
                    </a:solidFill>
                  </a:rPr>
                  <a:t>Outcome 0: </a:t>
                </a:r>
                <a14:m>
                  <m:oMath xmlns:m="http://schemas.openxmlformats.org/officeDocument/2006/math" xmlns="">
                    <m:r>
                      <a:rPr lang="en-US" i="1" smtClean="0">
                        <a:solidFill>
                          <a:srgbClr val="000000"/>
                        </a:solidFill>
                        <a:latin typeface="Cambria Math" panose="02040503050406030204" pitchFamily="18" charset="0"/>
                      </a:rPr>
                      <m:t>𝑈</m:t>
                    </m:r>
                    <m:d>
                      <m:dPr>
                        <m:begChr m:val="|"/>
                        <m:endChr m:val="〉"/>
                        <m:ctrlPr>
                          <a:rPr lang="en-US" i="1" smtClean="0">
                            <a:solidFill>
                              <a:srgbClr val="000000"/>
                            </a:solidFill>
                            <a:latin typeface="Cambria Math" panose="02040503050406030204" pitchFamily="18" charset="0"/>
                          </a:rPr>
                        </m:ctrlPr>
                      </m:dPr>
                      <m:e>
                        <m:r>
                          <a:rPr lang="en-US" i="1" smtClean="0">
                            <a:solidFill>
                              <a:srgbClr val="000000"/>
                            </a:solidFill>
                            <a:latin typeface="Cambria Math" panose="02040503050406030204" pitchFamily="18" charset="0"/>
                          </a:rPr>
                          <m:t>𝜓</m:t>
                        </m:r>
                      </m:e>
                    </m:d>
                    <m:r>
                      <a:rPr lang="en-US" i="1" smtClean="0">
                        <a:solidFill>
                          <a:srgbClr val="000000"/>
                        </a:solidFill>
                        <a:latin typeface="Cambria Math" panose="02040503050406030204" pitchFamily="18" charset="0"/>
                      </a:rPr>
                      <m:t>    </m:t>
                    </m:r>
                    <m:func>
                      <m:funcPr>
                        <m:ctrlPr>
                          <a:rPr lang="en-US" i="1" smtClean="0">
                            <a:solidFill>
                              <a:srgbClr val="000000"/>
                            </a:solidFill>
                            <a:latin typeface="Cambria Math" panose="02040503050406030204" pitchFamily="18" charset="0"/>
                          </a:rPr>
                        </m:ctrlPr>
                      </m:funcPr>
                      <m:fName>
                        <m:r>
                          <m:rPr>
                            <m:sty m:val="p"/>
                          </m:rPr>
                          <a:rPr lang="en-US" smtClean="0">
                            <a:solidFill>
                              <a:srgbClr val="000000"/>
                            </a:solidFill>
                            <a:latin typeface="Cambria Math" panose="02040503050406030204" pitchFamily="18" charset="0"/>
                          </a:rPr>
                          <m:t>Pr</m:t>
                        </m:r>
                      </m:fName>
                      <m:e>
                        <m:d>
                          <m:dPr>
                            <m:begChr m:val="["/>
                            <m:endChr m:val="]"/>
                            <m:ctrlPr>
                              <a:rPr lang="en-US" i="1" smtClean="0">
                                <a:solidFill>
                                  <a:srgbClr val="000000"/>
                                </a:solidFill>
                                <a:latin typeface="Cambria Math" panose="02040503050406030204" pitchFamily="18" charset="0"/>
                              </a:rPr>
                            </m:ctrlPr>
                          </m:dPr>
                          <m:e>
                            <m:r>
                              <a:rPr lang="en-US" i="1" smtClean="0">
                                <a:solidFill>
                                  <a:srgbClr val="000000"/>
                                </a:solidFill>
                                <a:latin typeface="Cambria Math" panose="02040503050406030204" pitchFamily="18" charset="0"/>
                              </a:rPr>
                              <m:t>0</m:t>
                            </m:r>
                          </m:e>
                        </m:d>
                      </m:e>
                    </m:func>
                    <m:r>
                      <a:rPr lang="en-US" i="1" smtClean="0">
                        <a:solidFill>
                          <a:srgbClr val="000000"/>
                        </a:solidFill>
                        <a:latin typeface="Cambria Math" panose="02040503050406030204" pitchFamily="18" charset="0"/>
                      </a:rPr>
                      <m:t>=5/8</m:t>
                    </m:r>
                  </m:oMath>
                </a14:m>
                <a:endParaRPr lang="en-US" dirty="0" smtClean="0">
                  <a:solidFill>
                    <a:srgbClr val="000000"/>
                  </a:solidFill>
                </a:endParaRPr>
              </a:p>
              <a:p>
                <a:r>
                  <a:rPr lang="en-US" dirty="0">
                    <a:solidFill>
                      <a:srgbClr val="000000"/>
                    </a:solidFill>
                  </a:rPr>
                  <a:t>Outcome </a:t>
                </a:r>
                <a:r>
                  <a:rPr lang="en-US" dirty="0" smtClean="0">
                    <a:solidFill>
                      <a:srgbClr val="000000"/>
                    </a:solidFill>
                  </a:rPr>
                  <a:t>1: </a:t>
                </a:r>
                <a14:m>
                  <m:oMath xmlns:m="http://schemas.openxmlformats.org/officeDocument/2006/math" xmlns="">
                    <m:r>
                      <m:rPr>
                        <m:sty m:val="p"/>
                      </m:rPr>
                      <a:rPr lang="en-US" smtClean="0">
                        <a:solidFill>
                          <a:srgbClr val="000000"/>
                        </a:solidFill>
                        <a:latin typeface="Cambria Math" panose="02040503050406030204" pitchFamily="18" charset="0"/>
                      </a:rPr>
                      <m:t>Id</m:t>
                    </m:r>
                    <m:d>
                      <m:dPr>
                        <m:begChr m:val="|"/>
                        <m:endChr m:val="〉"/>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𝜓</m:t>
                        </m:r>
                      </m:e>
                    </m:d>
                    <m:r>
                      <a:rPr lang="en-US" i="1">
                        <a:solidFill>
                          <a:srgbClr val="000000"/>
                        </a:solidFill>
                        <a:latin typeface="Cambria Math" panose="02040503050406030204" pitchFamily="18" charset="0"/>
                      </a:rPr>
                      <m:t>    </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Pr</m:t>
                        </m:r>
                      </m:fName>
                      <m:e>
                        <m:d>
                          <m:dPr>
                            <m:begChr m:val="["/>
                            <m:endChr m:val="]"/>
                            <m:ctrlPr>
                              <a:rPr lang="en-US" i="1">
                                <a:solidFill>
                                  <a:srgbClr val="000000"/>
                                </a:solidFill>
                                <a:latin typeface="Cambria Math" panose="02040503050406030204" pitchFamily="18" charset="0"/>
                              </a:rPr>
                            </m:ctrlPr>
                          </m:dPr>
                          <m:e>
                            <m:r>
                              <a:rPr lang="en-US" i="1" smtClean="0">
                                <a:solidFill>
                                  <a:srgbClr val="000000"/>
                                </a:solidFill>
                                <a:latin typeface="Cambria Math" panose="02040503050406030204" pitchFamily="18" charset="0"/>
                              </a:rPr>
                              <m:t>1</m:t>
                            </m:r>
                          </m:e>
                        </m:d>
                      </m:e>
                    </m:func>
                    <m:r>
                      <a:rPr lang="en-US" i="1">
                        <a:solidFill>
                          <a:srgbClr val="000000"/>
                        </a:solidFill>
                        <a:latin typeface="Cambria Math" panose="02040503050406030204" pitchFamily="18" charset="0"/>
                      </a:rPr>
                      <m:t>=</m:t>
                    </m:r>
                    <m:r>
                      <a:rPr lang="en-US" i="1" smtClean="0">
                        <a:solidFill>
                          <a:srgbClr val="000000"/>
                        </a:solidFill>
                        <a:latin typeface="Cambria Math" panose="02040503050406030204" pitchFamily="18" charset="0"/>
                      </a:rPr>
                      <m:t>3</m:t>
                    </m:r>
                    <m:r>
                      <a:rPr lang="en-US" i="1">
                        <a:solidFill>
                          <a:srgbClr val="000000"/>
                        </a:solidFill>
                        <a:latin typeface="Cambria Math" panose="02040503050406030204" pitchFamily="18" charset="0"/>
                      </a:rPr>
                      <m:t>/8</m:t>
                    </m:r>
                  </m:oMath>
                </a14:m>
                <a:endParaRPr lang="en-US" dirty="0">
                  <a:solidFill>
                    <a:srgbClr val="000000"/>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585604" y="3550747"/>
                <a:ext cx="3482428" cy="646331"/>
              </a:xfrm>
              <a:prstGeom prst="rect">
                <a:avLst/>
              </a:prstGeom>
              <a:blipFill rotWithShape="0">
                <a:blip r:embed="rId15"/>
                <a:stretch>
                  <a:fillRect l="-1401" t="-4717" b="-14151"/>
                </a:stretch>
              </a:blipFill>
            </p:spPr>
            <p:txBody>
              <a:bodyPr/>
              <a:lstStyle/>
              <a:p>
                <a:r>
                  <a:rPr lang="en-US">
                    <a:noFill/>
                  </a:rPr>
                  <a:t> </a:t>
                </a:r>
              </a:p>
            </p:txBody>
          </p:sp>
        </mc:Fallback>
      </mc:AlternateContent>
      <p:sp>
        <p:nvSpPr>
          <p:cNvPr id="2" name="Footer Placeholder 1"/>
          <p:cNvSpPr>
            <a:spLocks noGrp="1"/>
          </p:cNvSpPr>
          <p:nvPr>
            <p:ph type="ftr" idx="11"/>
          </p:nvPr>
        </p:nvSpPr>
        <p:spPr/>
        <p:txBody>
          <a:bodyPr/>
          <a:lstStyle/>
          <a:p>
            <a:r>
              <a:rPr lang="en-CA" altLang="en-US" smtClean="0"/>
              <a:t>Microsoft Proprietary</a:t>
            </a:r>
            <a:endParaRPr lang="en-CA" altLang="en-US"/>
          </a:p>
        </p:txBody>
      </p:sp>
    </p:spTree>
    <p:extLst>
      <p:ext uri="{BB962C8B-B14F-4D97-AF65-F5344CB8AC3E}">
        <p14:creationId xmlns:p14="http://schemas.microsoft.com/office/powerpoint/2010/main" val="308879483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idx="4294967295"/>
          </p:nvPr>
        </p:nvSpPr>
        <p:spPr>
          <a:xfrm>
            <a:off x="1980049" y="273629"/>
            <a:ext cx="8229024" cy="1144921"/>
          </a:xfrm>
          <a:ln/>
        </p:spPr>
        <p:txBody>
          <a:bodyPr vert="horz" wrap="square" lIns="0" tIns="30176" rIns="0" bIns="0" numCol="1" anchor="ctr" anchorCtr="0" compatLnSpc="1">
            <a:prstTxWarp prst="textNoShape">
              <a:avLst/>
            </a:prstTxWarp>
          </a:bodyPr>
          <a:lstStyle/>
          <a:p>
            <a:pP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CA" altLang="en-US" sz="4400" dirty="0">
                <a:latin typeface="Calibri Light" panose="020F0302020204030204" pitchFamily="34" charset="0"/>
              </a:rPr>
              <a:t>Non-deterministic circuits</a:t>
            </a:r>
          </a:p>
        </p:txBody>
      </p:sp>
      <p:grpSp>
        <p:nvGrpSpPr>
          <p:cNvPr id="20482" name="Group 2"/>
          <p:cNvGrpSpPr>
            <a:grpSpLocks/>
          </p:cNvGrpSpPr>
          <p:nvPr/>
        </p:nvGrpSpPr>
        <p:grpSpPr bwMode="auto">
          <a:xfrm>
            <a:off x="3826323" y="5115419"/>
            <a:ext cx="4805784" cy="1349422"/>
            <a:chOff x="1599" y="3552"/>
            <a:chExt cx="3337" cy="937"/>
          </a:xfrm>
        </p:grpSpPr>
        <p:sp>
          <p:nvSpPr>
            <p:cNvPr id="20483" name="Line 3"/>
            <p:cNvSpPr>
              <a:spLocks noChangeShapeType="1"/>
            </p:cNvSpPr>
            <p:nvPr/>
          </p:nvSpPr>
          <p:spPr bwMode="auto">
            <a:xfrm flipV="1">
              <a:off x="1796" y="3659"/>
              <a:ext cx="1073" cy="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0484" name="Line 4"/>
            <p:cNvSpPr>
              <a:spLocks noChangeShapeType="1"/>
            </p:cNvSpPr>
            <p:nvPr/>
          </p:nvSpPr>
          <p:spPr bwMode="auto">
            <a:xfrm flipV="1">
              <a:off x="1796" y="3795"/>
              <a:ext cx="1073" cy="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0485" name="Line 5"/>
            <p:cNvSpPr>
              <a:spLocks noChangeShapeType="1"/>
            </p:cNvSpPr>
            <p:nvPr/>
          </p:nvSpPr>
          <p:spPr bwMode="auto">
            <a:xfrm flipV="1">
              <a:off x="1796" y="4249"/>
              <a:ext cx="1073" cy="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0486" name="Line 6"/>
            <p:cNvSpPr>
              <a:spLocks noChangeShapeType="1"/>
            </p:cNvSpPr>
            <p:nvPr/>
          </p:nvSpPr>
          <p:spPr bwMode="auto">
            <a:xfrm>
              <a:off x="1796" y="4414"/>
              <a:ext cx="1790" cy="1"/>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0487" name="Rectangle 7"/>
            <p:cNvSpPr>
              <a:spLocks noChangeArrowheads="1"/>
            </p:cNvSpPr>
            <p:nvPr/>
          </p:nvSpPr>
          <p:spPr bwMode="auto">
            <a:xfrm>
              <a:off x="1952" y="3552"/>
              <a:ext cx="785" cy="923"/>
            </a:xfrm>
            <a:prstGeom prst="rect">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0425" rIns="81646" bIns="40823" anchor="ctr"/>
            <a:lstStyle>
              <a:lvl1pPr>
                <a:tabLst>
                  <a:tab pos="449263" algn="l"/>
                  <a:tab pos="898525"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9pPr>
            </a:lstStyle>
            <a:p>
              <a:pPr algn="ctr" defTabSz="407571" fontAlgn="base" hangingPunct="0">
                <a:lnSpc>
                  <a:spcPct val="94000"/>
                </a:lnSpc>
                <a:spcBef>
                  <a:spcPct val="0"/>
                </a:spcBef>
                <a:spcAft>
                  <a:spcPct val="0"/>
                </a:spcAft>
                <a:buClr>
                  <a:srgbClr val="000000"/>
                </a:buClr>
                <a:buSzPct val="100000"/>
              </a:pPr>
              <a:r>
                <a:rPr lang="en-CA" altLang="en-US" sz="1270"/>
                <a:t>circuit</a:t>
              </a:r>
            </a:p>
          </p:txBody>
        </p:sp>
        <p:sp>
          <p:nvSpPr>
            <p:cNvPr id="20488" name="Rectangle 8"/>
            <p:cNvSpPr>
              <a:spLocks noChangeArrowheads="1"/>
            </p:cNvSpPr>
            <p:nvPr/>
          </p:nvSpPr>
          <p:spPr bwMode="auto">
            <a:xfrm>
              <a:off x="2821" y="3552"/>
              <a:ext cx="227" cy="785"/>
            </a:xfrm>
            <a:prstGeom prst="rect">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0489" name="Text Box 9"/>
            <p:cNvSpPr txBox="1">
              <a:spLocks noChangeArrowheads="1"/>
            </p:cNvSpPr>
            <p:nvPr/>
          </p:nvSpPr>
          <p:spPr bwMode="auto">
            <a:xfrm rot="16200000">
              <a:off x="2637" y="3845"/>
              <a:ext cx="550"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0425" rIns="81646" bIns="40823"/>
            <a:lstStyle>
              <a:lvl1pPr>
                <a:tabLst>
                  <a:tab pos="449263" algn="l"/>
                </a:tabLst>
                <a:defRPr sz="1400">
                  <a:solidFill>
                    <a:srgbClr val="000000"/>
                  </a:solidFill>
                  <a:latin typeface="Arial" panose="020B0604020202020204" pitchFamily="34" charset="0"/>
                  <a:ea typeface="Droid Sans" charset="0"/>
                  <a:cs typeface="Droid Sans" charset="0"/>
                </a:defRPr>
              </a:lvl1pPr>
              <a:lvl2pPr>
                <a:tabLst>
                  <a:tab pos="449263" algn="l"/>
                </a:tabLst>
                <a:defRPr sz="1400">
                  <a:solidFill>
                    <a:srgbClr val="000000"/>
                  </a:solidFill>
                  <a:latin typeface="Arial" panose="020B0604020202020204" pitchFamily="34" charset="0"/>
                  <a:ea typeface="Droid Sans" charset="0"/>
                  <a:cs typeface="Droid Sans" charset="0"/>
                </a:defRPr>
              </a:lvl2pPr>
              <a:lvl3pPr>
                <a:tabLst>
                  <a:tab pos="449263" algn="l"/>
                </a:tabLst>
                <a:defRPr sz="1400">
                  <a:solidFill>
                    <a:srgbClr val="000000"/>
                  </a:solidFill>
                  <a:latin typeface="Arial" panose="020B0604020202020204" pitchFamily="34" charset="0"/>
                  <a:ea typeface="Droid Sans" charset="0"/>
                  <a:cs typeface="Droid Sans" charset="0"/>
                </a:defRPr>
              </a:lvl3pPr>
              <a:lvl4pPr>
                <a:tabLst>
                  <a:tab pos="449263" algn="l"/>
                </a:tabLst>
                <a:defRPr sz="1400">
                  <a:solidFill>
                    <a:srgbClr val="000000"/>
                  </a:solidFill>
                  <a:latin typeface="Arial" panose="020B0604020202020204" pitchFamily="34" charset="0"/>
                  <a:ea typeface="Droid Sans" charset="0"/>
                  <a:cs typeface="Droid Sans" charset="0"/>
                </a:defRPr>
              </a:lvl4pPr>
              <a:lvl5pPr>
                <a:tabLst>
                  <a:tab pos="449263"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9pPr>
            </a:lstStyle>
            <a:p>
              <a:pPr defTabSz="407571" fontAlgn="base" hangingPunct="0">
                <a:lnSpc>
                  <a:spcPct val="94000"/>
                </a:lnSpc>
                <a:spcBef>
                  <a:spcPct val="0"/>
                </a:spcBef>
                <a:spcAft>
                  <a:spcPct val="0"/>
                </a:spcAft>
                <a:buClr>
                  <a:srgbClr val="000000"/>
                </a:buClr>
                <a:buSzPct val="100000"/>
              </a:pPr>
              <a:r>
                <a:rPr lang="en-CA" altLang="en-US" sz="1270"/>
                <a:t>measure</a:t>
              </a:r>
            </a:p>
          </p:txBody>
        </p:sp>
        <p:graphicFrame>
          <p:nvGraphicFramePr>
            <p:cNvPr id="20490" name="Object 10"/>
            <p:cNvGraphicFramePr>
              <a:graphicFrameLocks noChangeAspect="1"/>
            </p:cNvGraphicFramePr>
            <p:nvPr>
              <p:extLst/>
            </p:nvPr>
          </p:nvGraphicFramePr>
          <p:xfrm>
            <a:off x="1599" y="4353"/>
            <a:ext cx="151" cy="136"/>
          </p:xfrm>
          <a:graphic>
            <a:graphicData uri="http://schemas.openxmlformats.org/presentationml/2006/ole">
              <mc:AlternateContent xmlns:mc="http://schemas.openxmlformats.org/markup-compatibility/2006">
                <mc:Choice xmlns:v="urn:schemas-microsoft-com:vml" Requires="v">
                  <p:oleObj spid="_x0000_s23709" name="Equation" r:id="rId4" imgW="241200" imgH="215640" progId="Equation.3">
                    <p:embed/>
                  </p:oleObj>
                </mc:Choice>
                <mc:Fallback>
                  <p:oleObj name="Equation" r:id="rId4" imgW="241200" imgH="215640" progId="Equation.3">
                    <p:embed/>
                    <p:pic>
                      <p:nvPicPr>
                        <p:cNvPr id="0" name=""/>
                        <p:cNvPicPr>
                          <a:picLocks noChangeAspect="1" noChangeArrowheads="1"/>
                        </p:cNvPicPr>
                        <p:nvPr/>
                      </p:nvPicPr>
                      <p:blipFill>
                        <a:blip r:embed="rId5"/>
                        <a:srcRect/>
                        <a:stretch>
                          <a:fillRect/>
                        </a:stretch>
                      </p:blipFill>
                      <p:spPr bwMode="auto">
                        <a:xfrm>
                          <a:off x="1599" y="4353"/>
                          <a:ext cx="151" cy="136"/>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1" name="Object 11"/>
            <p:cNvGraphicFramePr>
              <a:graphicFrameLocks noChangeAspect="1"/>
            </p:cNvGraphicFramePr>
            <p:nvPr>
              <p:extLst/>
            </p:nvPr>
          </p:nvGraphicFramePr>
          <p:xfrm>
            <a:off x="1613" y="4174"/>
            <a:ext cx="143" cy="136"/>
          </p:xfrm>
          <a:graphic>
            <a:graphicData uri="http://schemas.openxmlformats.org/presentationml/2006/ole">
              <mc:AlternateContent xmlns:mc="http://schemas.openxmlformats.org/markup-compatibility/2006">
                <mc:Choice xmlns:v="urn:schemas-microsoft-com:vml" Requires="v">
                  <p:oleObj spid="_x0000_s23710" name="Equation" r:id="rId6" imgW="228600" imgH="215640" progId="Equation.3">
                    <p:embed/>
                  </p:oleObj>
                </mc:Choice>
                <mc:Fallback>
                  <p:oleObj name="Equation" r:id="rId6" imgW="228600" imgH="215640" progId="Equation.3">
                    <p:embed/>
                    <p:pic>
                      <p:nvPicPr>
                        <p:cNvPr id="0" name=""/>
                        <p:cNvPicPr>
                          <a:picLocks noChangeAspect="1" noChangeArrowheads="1"/>
                        </p:cNvPicPr>
                        <p:nvPr/>
                      </p:nvPicPr>
                      <p:blipFill>
                        <a:blip r:embed="rId7"/>
                        <a:srcRect/>
                        <a:stretch>
                          <a:fillRect/>
                        </a:stretch>
                      </p:blipFill>
                      <p:spPr bwMode="auto">
                        <a:xfrm>
                          <a:off x="1613" y="4174"/>
                          <a:ext cx="143" cy="136"/>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2" name="Object 12"/>
            <p:cNvGraphicFramePr>
              <a:graphicFrameLocks noChangeAspect="1"/>
            </p:cNvGraphicFramePr>
            <p:nvPr>
              <p:extLst/>
            </p:nvPr>
          </p:nvGraphicFramePr>
          <p:xfrm>
            <a:off x="1613" y="3743"/>
            <a:ext cx="143" cy="134"/>
          </p:xfrm>
          <a:graphic>
            <a:graphicData uri="http://schemas.openxmlformats.org/presentationml/2006/ole">
              <mc:AlternateContent xmlns:mc="http://schemas.openxmlformats.org/markup-compatibility/2006">
                <mc:Choice xmlns:v="urn:schemas-microsoft-com:vml" Requires="v">
                  <p:oleObj spid="_x0000_s23711" name="Equation" r:id="rId8" imgW="228600" imgH="215640" progId="Equation.3">
                    <p:embed/>
                  </p:oleObj>
                </mc:Choice>
                <mc:Fallback>
                  <p:oleObj name="Equation" r:id="rId8" imgW="228600" imgH="215640" progId="Equation.3">
                    <p:embed/>
                    <p:pic>
                      <p:nvPicPr>
                        <p:cNvPr id="0" name=""/>
                        <p:cNvPicPr>
                          <a:picLocks noChangeAspect="1" noChangeArrowheads="1"/>
                        </p:cNvPicPr>
                        <p:nvPr/>
                      </p:nvPicPr>
                      <p:blipFill>
                        <a:blip r:embed="rId9"/>
                        <a:srcRect/>
                        <a:stretch>
                          <a:fillRect/>
                        </a:stretch>
                      </p:blipFill>
                      <p:spPr bwMode="auto">
                        <a:xfrm>
                          <a:off x="1613" y="3743"/>
                          <a:ext cx="143" cy="134"/>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3" name="Object 13"/>
            <p:cNvGraphicFramePr>
              <a:graphicFrameLocks noChangeAspect="1"/>
            </p:cNvGraphicFramePr>
            <p:nvPr>
              <p:extLst/>
            </p:nvPr>
          </p:nvGraphicFramePr>
          <p:xfrm>
            <a:off x="1613" y="3586"/>
            <a:ext cx="143" cy="134"/>
          </p:xfrm>
          <a:graphic>
            <a:graphicData uri="http://schemas.openxmlformats.org/presentationml/2006/ole">
              <mc:AlternateContent xmlns:mc="http://schemas.openxmlformats.org/markup-compatibility/2006">
                <mc:Choice xmlns:v="urn:schemas-microsoft-com:vml" Requires="v">
                  <p:oleObj spid="_x0000_s23712" name="Equation" r:id="rId10" imgW="228600" imgH="215640" progId="Equation.3">
                    <p:embed/>
                  </p:oleObj>
                </mc:Choice>
                <mc:Fallback>
                  <p:oleObj name="Equation" r:id="rId10" imgW="228600" imgH="215640" progId="Equation.3">
                    <p:embed/>
                    <p:pic>
                      <p:nvPicPr>
                        <p:cNvPr id="0" name=""/>
                        <p:cNvPicPr>
                          <a:picLocks noChangeAspect="1" noChangeArrowheads="1"/>
                        </p:cNvPicPr>
                        <p:nvPr/>
                      </p:nvPicPr>
                      <p:blipFill>
                        <a:blip r:embed="rId11"/>
                        <a:srcRect/>
                        <a:stretch>
                          <a:fillRect/>
                        </a:stretch>
                      </p:blipFill>
                      <p:spPr bwMode="auto">
                        <a:xfrm>
                          <a:off x="1613" y="3586"/>
                          <a:ext cx="143" cy="134"/>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94" name="Text Box 14"/>
            <p:cNvSpPr txBox="1">
              <a:spLocks noChangeArrowheads="1"/>
            </p:cNvSpPr>
            <p:nvPr/>
          </p:nvSpPr>
          <p:spPr bwMode="auto">
            <a:xfrm rot="16200000">
              <a:off x="1721" y="3922"/>
              <a:ext cx="219"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1796" rIns="81646" bIns="40823"/>
            <a:lstStyle/>
            <a:p>
              <a:pPr defTabSz="407571" fontAlgn="base" hangingPunct="0">
                <a:lnSpc>
                  <a:spcPct val="94000"/>
                </a:lnSpc>
                <a:spcBef>
                  <a:spcPct val="0"/>
                </a:spcBef>
                <a:spcAft>
                  <a:spcPct val="0"/>
                </a:spcAft>
                <a:buClr>
                  <a:srgbClr val="000000"/>
                </a:buClr>
                <a:buSzPct val="100000"/>
              </a:pPr>
              <a:r>
                <a:rPr lang="en-CA" altLang="en-US" sz="1452">
                  <a:solidFill>
                    <a:srgbClr val="000000"/>
                  </a:solidFill>
                </a:rPr>
                <a:t>...</a:t>
              </a:r>
            </a:p>
          </p:txBody>
        </p:sp>
        <p:sp>
          <p:nvSpPr>
            <p:cNvPr id="20495" name="Line 15"/>
            <p:cNvSpPr>
              <a:spLocks noChangeShapeType="1"/>
            </p:cNvSpPr>
            <p:nvPr/>
          </p:nvSpPr>
          <p:spPr bwMode="auto">
            <a:xfrm flipV="1">
              <a:off x="3587" y="3659"/>
              <a:ext cx="1073" cy="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0496" name="Line 16"/>
            <p:cNvSpPr>
              <a:spLocks noChangeShapeType="1"/>
            </p:cNvSpPr>
            <p:nvPr/>
          </p:nvSpPr>
          <p:spPr bwMode="auto">
            <a:xfrm flipV="1">
              <a:off x="3587" y="3795"/>
              <a:ext cx="1073" cy="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0497" name="Line 17"/>
            <p:cNvSpPr>
              <a:spLocks noChangeShapeType="1"/>
            </p:cNvSpPr>
            <p:nvPr/>
          </p:nvSpPr>
          <p:spPr bwMode="auto">
            <a:xfrm flipV="1">
              <a:off x="3587" y="4249"/>
              <a:ext cx="1073" cy="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0498" name="Line 18"/>
            <p:cNvSpPr>
              <a:spLocks noChangeShapeType="1"/>
            </p:cNvSpPr>
            <p:nvPr/>
          </p:nvSpPr>
          <p:spPr bwMode="auto">
            <a:xfrm>
              <a:off x="3587" y="4414"/>
              <a:ext cx="1349" cy="1"/>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0499" name="Rectangle 19"/>
            <p:cNvSpPr>
              <a:spLocks noChangeArrowheads="1"/>
            </p:cNvSpPr>
            <p:nvPr/>
          </p:nvSpPr>
          <p:spPr bwMode="auto">
            <a:xfrm>
              <a:off x="3743" y="3552"/>
              <a:ext cx="785" cy="923"/>
            </a:xfrm>
            <a:prstGeom prst="rect">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0425" rIns="81646" bIns="40823" anchor="ctr"/>
            <a:lstStyle>
              <a:lvl1pPr>
                <a:tabLst>
                  <a:tab pos="449263" algn="l"/>
                  <a:tab pos="898525"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9pPr>
            </a:lstStyle>
            <a:p>
              <a:pPr algn="ctr" defTabSz="407571" fontAlgn="base" hangingPunct="0">
                <a:lnSpc>
                  <a:spcPct val="94000"/>
                </a:lnSpc>
                <a:spcBef>
                  <a:spcPct val="0"/>
                </a:spcBef>
                <a:spcAft>
                  <a:spcPct val="0"/>
                </a:spcAft>
                <a:buClr>
                  <a:srgbClr val="000000"/>
                </a:buClr>
                <a:buSzPct val="100000"/>
              </a:pPr>
              <a:r>
                <a:rPr lang="en-CA" altLang="en-US" sz="1270"/>
                <a:t>circuit</a:t>
              </a:r>
            </a:p>
          </p:txBody>
        </p:sp>
        <p:sp>
          <p:nvSpPr>
            <p:cNvPr id="20500" name="Rectangle 20"/>
            <p:cNvSpPr>
              <a:spLocks noChangeArrowheads="1"/>
            </p:cNvSpPr>
            <p:nvPr/>
          </p:nvSpPr>
          <p:spPr bwMode="auto">
            <a:xfrm>
              <a:off x="4613" y="3552"/>
              <a:ext cx="227" cy="785"/>
            </a:xfrm>
            <a:prstGeom prst="rect">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0501" name="Text Box 21"/>
            <p:cNvSpPr txBox="1">
              <a:spLocks noChangeArrowheads="1"/>
            </p:cNvSpPr>
            <p:nvPr/>
          </p:nvSpPr>
          <p:spPr bwMode="auto">
            <a:xfrm rot="16200000">
              <a:off x="4429" y="3845"/>
              <a:ext cx="550"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0425" rIns="81646" bIns="40823"/>
            <a:lstStyle>
              <a:lvl1pPr>
                <a:tabLst>
                  <a:tab pos="449263" algn="l"/>
                </a:tabLst>
                <a:defRPr sz="1400">
                  <a:solidFill>
                    <a:srgbClr val="000000"/>
                  </a:solidFill>
                  <a:latin typeface="Arial" panose="020B0604020202020204" pitchFamily="34" charset="0"/>
                  <a:ea typeface="Droid Sans" charset="0"/>
                  <a:cs typeface="Droid Sans" charset="0"/>
                </a:defRPr>
              </a:lvl1pPr>
              <a:lvl2pPr>
                <a:tabLst>
                  <a:tab pos="449263" algn="l"/>
                </a:tabLst>
                <a:defRPr sz="1400">
                  <a:solidFill>
                    <a:srgbClr val="000000"/>
                  </a:solidFill>
                  <a:latin typeface="Arial" panose="020B0604020202020204" pitchFamily="34" charset="0"/>
                  <a:ea typeface="Droid Sans" charset="0"/>
                  <a:cs typeface="Droid Sans" charset="0"/>
                </a:defRPr>
              </a:lvl2pPr>
              <a:lvl3pPr>
                <a:tabLst>
                  <a:tab pos="449263" algn="l"/>
                </a:tabLst>
                <a:defRPr sz="1400">
                  <a:solidFill>
                    <a:srgbClr val="000000"/>
                  </a:solidFill>
                  <a:latin typeface="Arial" panose="020B0604020202020204" pitchFamily="34" charset="0"/>
                  <a:ea typeface="Droid Sans" charset="0"/>
                  <a:cs typeface="Droid Sans" charset="0"/>
                </a:defRPr>
              </a:lvl3pPr>
              <a:lvl4pPr>
                <a:tabLst>
                  <a:tab pos="449263" algn="l"/>
                </a:tabLst>
                <a:defRPr sz="1400">
                  <a:solidFill>
                    <a:srgbClr val="000000"/>
                  </a:solidFill>
                  <a:latin typeface="Arial" panose="020B0604020202020204" pitchFamily="34" charset="0"/>
                  <a:ea typeface="Droid Sans" charset="0"/>
                  <a:cs typeface="Droid Sans" charset="0"/>
                </a:defRPr>
              </a:lvl4pPr>
              <a:lvl5pPr>
                <a:tabLst>
                  <a:tab pos="449263"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9pPr>
            </a:lstStyle>
            <a:p>
              <a:pPr defTabSz="407571" fontAlgn="base" hangingPunct="0">
                <a:lnSpc>
                  <a:spcPct val="94000"/>
                </a:lnSpc>
                <a:spcBef>
                  <a:spcPct val="0"/>
                </a:spcBef>
                <a:spcAft>
                  <a:spcPct val="0"/>
                </a:spcAft>
                <a:buClr>
                  <a:srgbClr val="000000"/>
                </a:buClr>
                <a:buSzPct val="100000"/>
              </a:pPr>
              <a:r>
                <a:rPr lang="en-CA" altLang="en-US" sz="1270"/>
                <a:t>measure</a:t>
              </a:r>
            </a:p>
          </p:txBody>
        </p:sp>
        <p:graphicFrame>
          <p:nvGraphicFramePr>
            <p:cNvPr id="20502" name="Object 22"/>
            <p:cNvGraphicFramePr>
              <a:graphicFrameLocks noChangeAspect="1"/>
            </p:cNvGraphicFramePr>
            <p:nvPr>
              <p:extLst/>
            </p:nvPr>
          </p:nvGraphicFramePr>
          <p:xfrm>
            <a:off x="3403" y="4174"/>
            <a:ext cx="144" cy="136"/>
          </p:xfrm>
          <a:graphic>
            <a:graphicData uri="http://schemas.openxmlformats.org/presentationml/2006/ole">
              <mc:AlternateContent xmlns:mc="http://schemas.openxmlformats.org/markup-compatibility/2006">
                <mc:Choice xmlns:v="urn:schemas-microsoft-com:vml" Requires="v">
                  <p:oleObj spid="_x0000_s23713" name="Equation" r:id="rId12" imgW="228600" imgH="215640" progId="Equation.3">
                    <p:embed/>
                  </p:oleObj>
                </mc:Choice>
                <mc:Fallback>
                  <p:oleObj name="Equation" r:id="rId12" imgW="228600" imgH="215640" progId="Equation.3">
                    <p:embed/>
                    <p:pic>
                      <p:nvPicPr>
                        <p:cNvPr id="0" name=""/>
                        <p:cNvPicPr>
                          <a:picLocks noChangeAspect="1" noChangeArrowheads="1"/>
                        </p:cNvPicPr>
                        <p:nvPr/>
                      </p:nvPicPr>
                      <p:blipFill>
                        <a:blip r:embed="rId13"/>
                        <a:srcRect/>
                        <a:stretch>
                          <a:fillRect/>
                        </a:stretch>
                      </p:blipFill>
                      <p:spPr bwMode="auto">
                        <a:xfrm>
                          <a:off x="3403" y="4174"/>
                          <a:ext cx="144" cy="136"/>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03" name="Object 23"/>
            <p:cNvGraphicFramePr>
              <a:graphicFrameLocks noChangeAspect="1"/>
            </p:cNvGraphicFramePr>
            <p:nvPr>
              <p:extLst/>
            </p:nvPr>
          </p:nvGraphicFramePr>
          <p:xfrm>
            <a:off x="3403" y="3743"/>
            <a:ext cx="144" cy="134"/>
          </p:xfrm>
          <a:graphic>
            <a:graphicData uri="http://schemas.openxmlformats.org/presentationml/2006/ole">
              <mc:AlternateContent xmlns:mc="http://schemas.openxmlformats.org/markup-compatibility/2006">
                <mc:Choice xmlns:v="urn:schemas-microsoft-com:vml" Requires="v">
                  <p:oleObj spid="_x0000_s23714" name="Equation" r:id="rId14" imgW="228600" imgH="215640" progId="Equation.3">
                    <p:embed/>
                  </p:oleObj>
                </mc:Choice>
                <mc:Fallback>
                  <p:oleObj name="Equation" r:id="rId14" imgW="228600" imgH="215640" progId="Equation.3">
                    <p:embed/>
                    <p:pic>
                      <p:nvPicPr>
                        <p:cNvPr id="0" name=""/>
                        <p:cNvPicPr>
                          <a:picLocks noChangeAspect="1" noChangeArrowheads="1"/>
                        </p:cNvPicPr>
                        <p:nvPr/>
                      </p:nvPicPr>
                      <p:blipFill>
                        <a:blip r:embed="rId15"/>
                        <a:srcRect/>
                        <a:stretch>
                          <a:fillRect/>
                        </a:stretch>
                      </p:blipFill>
                      <p:spPr bwMode="auto">
                        <a:xfrm>
                          <a:off x="3403" y="3743"/>
                          <a:ext cx="144" cy="134"/>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04" name="Object 24"/>
            <p:cNvGraphicFramePr>
              <a:graphicFrameLocks noChangeAspect="1"/>
            </p:cNvGraphicFramePr>
            <p:nvPr>
              <p:extLst/>
            </p:nvPr>
          </p:nvGraphicFramePr>
          <p:xfrm>
            <a:off x="3403" y="3586"/>
            <a:ext cx="144" cy="134"/>
          </p:xfrm>
          <a:graphic>
            <a:graphicData uri="http://schemas.openxmlformats.org/presentationml/2006/ole">
              <mc:AlternateContent xmlns:mc="http://schemas.openxmlformats.org/markup-compatibility/2006">
                <mc:Choice xmlns:v="urn:schemas-microsoft-com:vml" Requires="v">
                  <p:oleObj spid="_x0000_s23715" name="Equation" r:id="rId16" imgW="228600" imgH="215640" progId="Equation.3">
                    <p:embed/>
                  </p:oleObj>
                </mc:Choice>
                <mc:Fallback>
                  <p:oleObj name="Equation" r:id="rId16" imgW="228600" imgH="215640" progId="Equation.3">
                    <p:embed/>
                    <p:pic>
                      <p:nvPicPr>
                        <p:cNvPr id="0" name=""/>
                        <p:cNvPicPr>
                          <a:picLocks noChangeAspect="1" noChangeArrowheads="1"/>
                        </p:cNvPicPr>
                        <p:nvPr/>
                      </p:nvPicPr>
                      <p:blipFill>
                        <a:blip r:embed="rId17"/>
                        <a:srcRect/>
                        <a:stretch>
                          <a:fillRect/>
                        </a:stretch>
                      </p:blipFill>
                      <p:spPr bwMode="auto">
                        <a:xfrm>
                          <a:off x="3403" y="3586"/>
                          <a:ext cx="144" cy="134"/>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05" name="Text Box 25"/>
            <p:cNvSpPr txBox="1">
              <a:spLocks noChangeArrowheads="1"/>
            </p:cNvSpPr>
            <p:nvPr/>
          </p:nvSpPr>
          <p:spPr bwMode="auto">
            <a:xfrm rot="16200000">
              <a:off x="3512" y="3922"/>
              <a:ext cx="219"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1796" rIns="81646" bIns="40823"/>
            <a:lstStyle/>
            <a:p>
              <a:pPr defTabSz="407571" fontAlgn="base" hangingPunct="0">
                <a:lnSpc>
                  <a:spcPct val="94000"/>
                </a:lnSpc>
                <a:spcBef>
                  <a:spcPct val="0"/>
                </a:spcBef>
                <a:spcAft>
                  <a:spcPct val="0"/>
                </a:spcAft>
                <a:buClr>
                  <a:srgbClr val="000000"/>
                </a:buClr>
                <a:buSzPct val="100000"/>
              </a:pPr>
              <a:r>
                <a:rPr lang="en-CA" altLang="en-US" sz="1452">
                  <a:solidFill>
                    <a:srgbClr val="000000"/>
                  </a:solidFill>
                </a:rPr>
                <a:t>...</a:t>
              </a:r>
            </a:p>
          </p:txBody>
        </p:sp>
      </p:grpSp>
      <p:sp>
        <p:nvSpPr>
          <p:cNvPr id="20506" name="Text Box 26"/>
          <p:cNvSpPr txBox="1">
            <a:spLocks noChangeArrowheads="1"/>
          </p:cNvSpPr>
          <p:nvPr/>
        </p:nvSpPr>
        <p:spPr bwMode="auto">
          <a:xfrm>
            <a:off x="4700494" y="4504794"/>
            <a:ext cx="3070402" cy="4176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8655" rIns="81646" bIns="40823"/>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defTabSz="407571" fontAlgn="base" hangingPunct="0">
              <a:lnSpc>
                <a:spcPct val="94000"/>
              </a:lnSpc>
              <a:spcBef>
                <a:spcPct val="0"/>
              </a:spcBef>
              <a:spcAft>
                <a:spcPct val="0"/>
              </a:spcAft>
              <a:buClr>
                <a:srgbClr val="000000"/>
              </a:buClr>
              <a:buSzPct val="100000"/>
            </a:pPr>
            <a:r>
              <a:rPr lang="en-CA" altLang="en-US" sz="2359" dirty="0">
                <a:latin typeface="Calibri" panose="020F0502020204030204" pitchFamily="34" charset="0"/>
              </a:rPr>
              <a:t>Repeat-Until-Success</a:t>
            </a:r>
          </a:p>
        </p:txBody>
      </p:sp>
      <p:pic>
        <p:nvPicPr>
          <p:cNvPr id="20507" name="Picture 2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546028" y="1569765"/>
            <a:ext cx="7131629" cy="1002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510" name="Rectangle 30"/>
          <p:cNvSpPr>
            <a:spLocks noChangeArrowheads="1"/>
          </p:cNvSpPr>
          <p:nvPr/>
        </p:nvSpPr>
        <p:spPr bwMode="auto">
          <a:xfrm>
            <a:off x="3726952" y="1594248"/>
            <a:ext cx="345636" cy="345636"/>
          </a:xfrm>
          <a:prstGeom prst="rect">
            <a:avLst/>
          </a:prstGeom>
          <a:noFill/>
          <a:ln w="3600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0511" name="Rectangle 31"/>
          <p:cNvSpPr>
            <a:spLocks noChangeArrowheads="1"/>
          </p:cNvSpPr>
          <p:nvPr/>
        </p:nvSpPr>
        <p:spPr bwMode="auto">
          <a:xfrm>
            <a:off x="5326960" y="1569766"/>
            <a:ext cx="430605" cy="400362"/>
          </a:xfrm>
          <a:prstGeom prst="rect">
            <a:avLst/>
          </a:prstGeom>
          <a:noFill/>
          <a:ln w="3600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0512" name="Rectangle 32"/>
          <p:cNvSpPr>
            <a:spLocks noChangeArrowheads="1"/>
          </p:cNvSpPr>
          <p:nvPr/>
        </p:nvSpPr>
        <p:spPr bwMode="auto">
          <a:xfrm>
            <a:off x="6578451" y="1602889"/>
            <a:ext cx="345636" cy="345636"/>
          </a:xfrm>
          <a:prstGeom prst="rect">
            <a:avLst/>
          </a:prstGeom>
          <a:noFill/>
          <a:ln w="3600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0513" name="Rectangle 33"/>
          <p:cNvSpPr>
            <a:spLocks noChangeArrowheads="1"/>
          </p:cNvSpPr>
          <p:nvPr/>
        </p:nvSpPr>
        <p:spPr bwMode="auto">
          <a:xfrm>
            <a:off x="8168378" y="1608650"/>
            <a:ext cx="345636" cy="345636"/>
          </a:xfrm>
          <a:prstGeom prst="rect">
            <a:avLst/>
          </a:prstGeom>
          <a:noFill/>
          <a:ln w="3600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0514" name="Text Box 34"/>
          <p:cNvSpPr txBox="1">
            <a:spLocks noChangeArrowheads="1"/>
          </p:cNvSpPr>
          <p:nvPr/>
        </p:nvSpPr>
        <p:spPr bwMode="auto">
          <a:xfrm>
            <a:off x="5302478" y="2649879"/>
            <a:ext cx="1663375" cy="393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7283" rIns="81646" bIns="40823"/>
          <a:lstStyle>
            <a:lvl1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9pPr>
          </a:lstStyle>
          <a:p>
            <a:pPr defTabSz="407571" fontAlgn="base" hangingPunct="0">
              <a:lnSpc>
                <a:spcPct val="94000"/>
              </a:lnSpc>
              <a:spcBef>
                <a:spcPct val="0"/>
              </a:spcBef>
              <a:spcAft>
                <a:spcPct val="0"/>
              </a:spcAft>
              <a:buClr>
                <a:srgbClr val="000000"/>
              </a:buClr>
              <a:buSzPct val="100000"/>
            </a:pPr>
            <a:r>
              <a:rPr lang="en-CA" altLang="en-US" sz="2177"/>
              <a:t>Exp[</a:t>
            </a:r>
            <a:r>
              <a:rPr lang="en-CA" altLang="en-US" sz="2177" i="1">
                <a:solidFill>
                  <a:srgbClr val="FF0000"/>
                </a:solidFill>
              </a:rPr>
              <a:t>T</a:t>
            </a:r>
            <a:r>
              <a:rPr lang="en-CA" altLang="en-US" sz="2177"/>
              <a:t>] = 6.4</a:t>
            </a:r>
          </a:p>
        </p:txBody>
      </p:sp>
      <mc:AlternateContent xmlns:mc="http://schemas.openxmlformats.org/markup-compatibility/2006" xmlns:a14="http://schemas.microsoft.com/office/drawing/2010/main">
        <mc:Choice Requires="a14">
          <p:sp>
            <p:nvSpPr>
              <p:cNvPr id="36" name="TextBox 35"/>
              <p:cNvSpPr txBox="1"/>
              <p:nvPr/>
            </p:nvSpPr>
            <p:spPr>
              <a:xfrm>
                <a:off x="2585604" y="3550747"/>
                <a:ext cx="3482428" cy="646331"/>
              </a:xfrm>
              <a:prstGeom prst="rect">
                <a:avLst/>
              </a:prstGeom>
              <a:noFill/>
            </p:spPr>
            <p:txBody>
              <a:bodyPr wrap="none" rtlCol="0">
                <a:spAutoFit/>
              </a:bodyPr>
              <a:lstStyle/>
              <a:p>
                <a:r>
                  <a:rPr lang="en-US" dirty="0" smtClean="0">
                    <a:solidFill>
                      <a:srgbClr val="000000"/>
                    </a:solidFill>
                  </a:rPr>
                  <a:t>Outcome 0: </a:t>
                </a:r>
                <a14:m>
                  <m:oMath xmlns:m="http://schemas.openxmlformats.org/officeDocument/2006/math" xmlns="">
                    <m:r>
                      <a:rPr lang="en-US" i="1" smtClean="0">
                        <a:solidFill>
                          <a:srgbClr val="000000"/>
                        </a:solidFill>
                        <a:latin typeface="Cambria Math" panose="02040503050406030204" pitchFamily="18" charset="0"/>
                      </a:rPr>
                      <m:t>𝑈</m:t>
                    </m:r>
                    <m:d>
                      <m:dPr>
                        <m:begChr m:val="|"/>
                        <m:endChr m:val="〉"/>
                        <m:ctrlPr>
                          <a:rPr lang="en-US" i="1" smtClean="0">
                            <a:solidFill>
                              <a:srgbClr val="000000"/>
                            </a:solidFill>
                            <a:latin typeface="Cambria Math" panose="02040503050406030204" pitchFamily="18" charset="0"/>
                          </a:rPr>
                        </m:ctrlPr>
                      </m:dPr>
                      <m:e>
                        <m:r>
                          <a:rPr lang="en-US" i="1" smtClean="0">
                            <a:solidFill>
                              <a:srgbClr val="000000"/>
                            </a:solidFill>
                            <a:latin typeface="Cambria Math" panose="02040503050406030204" pitchFamily="18" charset="0"/>
                          </a:rPr>
                          <m:t>𝜓</m:t>
                        </m:r>
                      </m:e>
                    </m:d>
                    <m:r>
                      <a:rPr lang="en-US" i="1" smtClean="0">
                        <a:solidFill>
                          <a:srgbClr val="000000"/>
                        </a:solidFill>
                        <a:latin typeface="Cambria Math" panose="02040503050406030204" pitchFamily="18" charset="0"/>
                      </a:rPr>
                      <m:t>    </m:t>
                    </m:r>
                    <m:func>
                      <m:funcPr>
                        <m:ctrlPr>
                          <a:rPr lang="en-US" i="1" smtClean="0">
                            <a:solidFill>
                              <a:srgbClr val="000000"/>
                            </a:solidFill>
                            <a:latin typeface="Cambria Math" panose="02040503050406030204" pitchFamily="18" charset="0"/>
                          </a:rPr>
                        </m:ctrlPr>
                      </m:funcPr>
                      <m:fName>
                        <m:r>
                          <m:rPr>
                            <m:sty m:val="p"/>
                          </m:rPr>
                          <a:rPr lang="en-US" smtClean="0">
                            <a:solidFill>
                              <a:srgbClr val="000000"/>
                            </a:solidFill>
                            <a:latin typeface="Cambria Math" panose="02040503050406030204" pitchFamily="18" charset="0"/>
                          </a:rPr>
                          <m:t>Pr</m:t>
                        </m:r>
                      </m:fName>
                      <m:e>
                        <m:d>
                          <m:dPr>
                            <m:begChr m:val="["/>
                            <m:endChr m:val="]"/>
                            <m:ctrlPr>
                              <a:rPr lang="en-US" i="1" smtClean="0">
                                <a:solidFill>
                                  <a:srgbClr val="000000"/>
                                </a:solidFill>
                                <a:latin typeface="Cambria Math" panose="02040503050406030204" pitchFamily="18" charset="0"/>
                              </a:rPr>
                            </m:ctrlPr>
                          </m:dPr>
                          <m:e>
                            <m:r>
                              <a:rPr lang="en-US" i="1" smtClean="0">
                                <a:solidFill>
                                  <a:srgbClr val="000000"/>
                                </a:solidFill>
                                <a:latin typeface="Cambria Math" panose="02040503050406030204" pitchFamily="18" charset="0"/>
                              </a:rPr>
                              <m:t>0</m:t>
                            </m:r>
                          </m:e>
                        </m:d>
                      </m:e>
                    </m:func>
                    <m:r>
                      <a:rPr lang="en-US" i="1" smtClean="0">
                        <a:solidFill>
                          <a:srgbClr val="000000"/>
                        </a:solidFill>
                        <a:latin typeface="Cambria Math" panose="02040503050406030204" pitchFamily="18" charset="0"/>
                      </a:rPr>
                      <m:t>=5/8</m:t>
                    </m:r>
                  </m:oMath>
                </a14:m>
                <a:endParaRPr lang="en-US" dirty="0" smtClean="0">
                  <a:solidFill>
                    <a:srgbClr val="000000"/>
                  </a:solidFill>
                </a:endParaRPr>
              </a:p>
              <a:p>
                <a:r>
                  <a:rPr lang="en-US" dirty="0">
                    <a:solidFill>
                      <a:srgbClr val="000000"/>
                    </a:solidFill>
                  </a:rPr>
                  <a:t>Outcome </a:t>
                </a:r>
                <a:r>
                  <a:rPr lang="en-US" dirty="0" smtClean="0">
                    <a:solidFill>
                      <a:srgbClr val="000000"/>
                    </a:solidFill>
                  </a:rPr>
                  <a:t>1: </a:t>
                </a:r>
                <a14:m>
                  <m:oMath xmlns:m="http://schemas.openxmlformats.org/officeDocument/2006/math" xmlns="">
                    <m:r>
                      <m:rPr>
                        <m:sty m:val="p"/>
                      </m:rPr>
                      <a:rPr lang="en-US" smtClean="0">
                        <a:solidFill>
                          <a:srgbClr val="000000"/>
                        </a:solidFill>
                        <a:latin typeface="Cambria Math" panose="02040503050406030204" pitchFamily="18" charset="0"/>
                      </a:rPr>
                      <m:t>Id</m:t>
                    </m:r>
                    <m:d>
                      <m:dPr>
                        <m:begChr m:val="|"/>
                        <m:endChr m:val="〉"/>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𝜓</m:t>
                        </m:r>
                      </m:e>
                    </m:d>
                    <m:r>
                      <a:rPr lang="en-US" i="1">
                        <a:solidFill>
                          <a:srgbClr val="000000"/>
                        </a:solidFill>
                        <a:latin typeface="Cambria Math" panose="02040503050406030204" pitchFamily="18" charset="0"/>
                      </a:rPr>
                      <m:t>    </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Pr</m:t>
                        </m:r>
                      </m:fName>
                      <m:e>
                        <m:d>
                          <m:dPr>
                            <m:begChr m:val="["/>
                            <m:endChr m:val="]"/>
                            <m:ctrlPr>
                              <a:rPr lang="en-US" i="1">
                                <a:solidFill>
                                  <a:srgbClr val="000000"/>
                                </a:solidFill>
                                <a:latin typeface="Cambria Math" panose="02040503050406030204" pitchFamily="18" charset="0"/>
                              </a:rPr>
                            </m:ctrlPr>
                          </m:dPr>
                          <m:e>
                            <m:r>
                              <a:rPr lang="en-US" i="1" smtClean="0">
                                <a:solidFill>
                                  <a:srgbClr val="000000"/>
                                </a:solidFill>
                                <a:latin typeface="Cambria Math" panose="02040503050406030204" pitchFamily="18" charset="0"/>
                              </a:rPr>
                              <m:t>1</m:t>
                            </m:r>
                          </m:e>
                        </m:d>
                      </m:e>
                    </m:func>
                    <m:r>
                      <a:rPr lang="en-US" i="1">
                        <a:solidFill>
                          <a:srgbClr val="000000"/>
                        </a:solidFill>
                        <a:latin typeface="Cambria Math" panose="02040503050406030204" pitchFamily="18" charset="0"/>
                      </a:rPr>
                      <m:t>=</m:t>
                    </m:r>
                    <m:r>
                      <a:rPr lang="en-US" i="1" smtClean="0">
                        <a:solidFill>
                          <a:srgbClr val="000000"/>
                        </a:solidFill>
                        <a:latin typeface="Cambria Math" panose="02040503050406030204" pitchFamily="18" charset="0"/>
                      </a:rPr>
                      <m:t>3</m:t>
                    </m:r>
                    <m:r>
                      <a:rPr lang="en-US" i="1">
                        <a:solidFill>
                          <a:srgbClr val="000000"/>
                        </a:solidFill>
                        <a:latin typeface="Cambria Math" panose="02040503050406030204" pitchFamily="18" charset="0"/>
                      </a:rPr>
                      <m:t>/8</m:t>
                    </m:r>
                  </m:oMath>
                </a14:m>
                <a:endParaRPr lang="en-US" dirty="0">
                  <a:solidFill>
                    <a:srgbClr val="000000"/>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2585604" y="3550747"/>
                <a:ext cx="3482428" cy="646331"/>
              </a:xfrm>
              <a:prstGeom prst="rect">
                <a:avLst/>
              </a:prstGeom>
              <a:blipFill rotWithShape="0">
                <a:blip r:embed="rId19"/>
                <a:stretch>
                  <a:fillRect l="-1401" t="-4717" b="-14151"/>
                </a:stretch>
              </a:blipFill>
            </p:spPr>
            <p:txBody>
              <a:bodyPr/>
              <a:lstStyle/>
              <a:p>
                <a:r>
                  <a:rPr lang="en-US">
                    <a:noFill/>
                  </a:rPr>
                  <a:t> </a:t>
                </a:r>
              </a:p>
            </p:txBody>
          </p:sp>
        </mc:Fallback>
      </mc:AlternateContent>
      <p:sp>
        <p:nvSpPr>
          <p:cNvPr id="2" name="Footer Placeholder 1"/>
          <p:cNvSpPr>
            <a:spLocks noGrp="1"/>
          </p:cNvSpPr>
          <p:nvPr>
            <p:ph type="ftr" idx="11"/>
          </p:nvPr>
        </p:nvSpPr>
        <p:spPr/>
        <p:txBody>
          <a:bodyPr/>
          <a:lstStyle/>
          <a:p>
            <a:r>
              <a:rPr lang="en-CA" altLang="en-US" smtClean="0"/>
              <a:t>Microsoft Proprietary</a:t>
            </a:r>
            <a:endParaRPr lang="en-CA" altLang="en-US"/>
          </a:p>
        </p:txBody>
      </p:sp>
    </p:spTree>
    <p:extLst>
      <p:ext uri="{BB962C8B-B14F-4D97-AF65-F5344CB8AC3E}">
        <p14:creationId xmlns:p14="http://schemas.microsoft.com/office/powerpoint/2010/main" val="422752942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idx="4294967295"/>
          </p:nvPr>
        </p:nvSpPr>
        <p:spPr>
          <a:xfrm>
            <a:off x="1980049" y="273629"/>
            <a:ext cx="8229024" cy="1144921"/>
          </a:xfrm>
          <a:ln/>
        </p:spPr>
        <p:txBody>
          <a:bodyPr vert="horz" wrap="square" lIns="0" tIns="30176" rIns="0" bIns="0" numCol="1" anchor="ctr" anchorCtr="0" compatLnSpc="1">
            <a:prstTxWarp prst="textNoShape">
              <a:avLst/>
            </a:prstTxWarp>
          </a:bodyPr>
          <a:lstStyle/>
          <a:p>
            <a:pP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CA" altLang="en-US" sz="4400" dirty="0">
                <a:latin typeface="Calibri Light" panose="020F0302020204030204" pitchFamily="34" charset="0"/>
              </a:rPr>
              <a:t>Non-deterministic circuits</a:t>
            </a:r>
          </a:p>
        </p:txBody>
      </p:sp>
      <p:grpSp>
        <p:nvGrpSpPr>
          <p:cNvPr id="21506" name="Group 2"/>
          <p:cNvGrpSpPr>
            <a:grpSpLocks/>
          </p:cNvGrpSpPr>
          <p:nvPr/>
        </p:nvGrpSpPr>
        <p:grpSpPr bwMode="auto">
          <a:xfrm>
            <a:off x="3826323" y="5115417"/>
            <a:ext cx="4805784" cy="1424310"/>
            <a:chOff x="1599" y="3552"/>
            <a:chExt cx="3337" cy="989"/>
          </a:xfrm>
        </p:grpSpPr>
        <p:sp>
          <p:nvSpPr>
            <p:cNvPr id="21507" name="Line 3"/>
            <p:cNvSpPr>
              <a:spLocks noChangeShapeType="1"/>
            </p:cNvSpPr>
            <p:nvPr/>
          </p:nvSpPr>
          <p:spPr bwMode="auto">
            <a:xfrm flipV="1">
              <a:off x="1796" y="3659"/>
              <a:ext cx="1073" cy="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1508" name="Line 4"/>
            <p:cNvSpPr>
              <a:spLocks noChangeShapeType="1"/>
            </p:cNvSpPr>
            <p:nvPr/>
          </p:nvSpPr>
          <p:spPr bwMode="auto">
            <a:xfrm flipV="1">
              <a:off x="1796" y="3795"/>
              <a:ext cx="1073" cy="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1509" name="Line 5"/>
            <p:cNvSpPr>
              <a:spLocks noChangeShapeType="1"/>
            </p:cNvSpPr>
            <p:nvPr/>
          </p:nvSpPr>
          <p:spPr bwMode="auto">
            <a:xfrm flipV="1">
              <a:off x="1796" y="4249"/>
              <a:ext cx="1073" cy="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1510" name="Line 6"/>
            <p:cNvSpPr>
              <a:spLocks noChangeShapeType="1"/>
            </p:cNvSpPr>
            <p:nvPr/>
          </p:nvSpPr>
          <p:spPr bwMode="auto">
            <a:xfrm>
              <a:off x="1796" y="4414"/>
              <a:ext cx="1790" cy="1"/>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1511" name="Rectangle 7"/>
            <p:cNvSpPr>
              <a:spLocks noChangeArrowheads="1"/>
            </p:cNvSpPr>
            <p:nvPr/>
          </p:nvSpPr>
          <p:spPr bwMode="auto">
            <a:xfrm>
              <a:off x="1952" y="3552"/>
              <a:ext cx="785" cy="923"/>
            </a:xfrm>
            <a:prstGeom prst="rect">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0425" rIns="81646" bIns="40823" anchor="ctr"/>
            <a:lstStyle>
              <a:lvl1pPr>
                <a:tabLst>
                  <a:tab pos="449263" algn="l"/>
                  <a:tab pos="898525"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9pPr>
            </a:lstStyle>
            <a:p>
              <a:pPr algn="ctr" defTabSz="407571" fontAlgn="base" hangingPunct="0">
                <a:lnSpc>
                  <a:spcPct val="94000"/>
                </a:lnSpc>
                <a:spcBef>
                  <a:spcPct val="0"/>
                </a:spcBef>
                <a:spcAft>
                  <a:spcPct val="0"/>
                </a:spcAft>
                <a:buClr>
                  <a:srgbClr val="000000"/>
                </a:buClr>
                <a:buSzPct val="100000"/>
              </a:pPr>
              <a:r>
                <a:rPr lang="en-CA" altLang="en-US" sz="1270"/>
                <a:t>circuit</a:t>
              </a:r>
            </a:p>
          </p:txBody>
        </p:sp>
        <p:sp>
          <p:nvSpPr>
            <p:cNvPr id="21512" name="Rectangle 8"/>
            <p:cNvSpPr>
              <a:spLocks noChangeArrowheads="1"/>
            </p:cNvSpPr>
            <p:nvPr/>
          </p:nvSpPr>
          <p:spPr bwMode="auto">
            <a:xfrm>
              <a:off x="2821" y="3552"/>
              <a:ext cx="227" cy="785"/>
            </a:xfrm>
            <a:prstGeom prst="rect">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1513" name="Text Box 9"/>
            <p:cNvSpPr txBox="1">
              <a:spLocks noChangeArrowheads="1"/>
            </p:cNvSpPr>
            <p:nvPr/>
          </p:nvSpPr>
          <p:spPr bwMode="auto">
            <a:xfrm rot="16200000">
              <a:off x="2637" y="3845"/>
              <a:ext cx="550"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0425" rIns="81646" bIns="40823"/>
            <a:lstStyle>
              <a:lvl1pPr>
                <a:tabLst>
                  <a:tab pos="449263" algn="l"/>
                </a:tabLst>
                <a:defRPr sz="1400">
                  <a:solidFill>
                    <a:srgbClr val="000000"/>
                  </a:solidFill>
                  <a:latin typeface="Arial" panose="020B0604020202020204" pitchFamily="34" charset="0"/>
                  <a:ea typeface="Droid Sans" charset="0"/>
                  <a:cs typeface="Droid Sans" charset="0"/>
                </a:defRPr>
              </a:lvl1pPr>
              <a:lvl2pPr>
                <a:tabLst>
                  <a:tab pos="449263" algn="l"/>
                </a:tabLst>
                <a:defRPr sz="1400">
                  <a:solidFill>
                    <a:srgbClr val="000000"/>
                  </a:solidFill>
                  <a:latin typeface="Arial" panose="020B0604020202020204" pitchFamily="34" charset="0"/>
                  <a:ea typeface="Droid Sans" charset="0"/>
                  <a:cs typeface="Droid Sans" charset="0"/>
                </a:defRPr>
              </a:lvl2pPr>
              <a:lvl3pPr>
                <a:tabLst>
                  <a:tab pos="449263" algn="l"/>
                </a:tabLst>
                <a:defRPr sz="1400">
                  <a:solidFill>
                    <a:srgbClr val="000000"/>
                  </a:solidFill>
                  <a:latin typeface="Arial" panose="020B0604020202020204" pitchFamily="34" charset="0"/>
                  <a:ea typeface="Droid Sans" charset="0"/>
                  <a:cs typeface="Droid Sans" charset="0"/>
                </a:defRPr>
              </a:lvl3pPr>
              <a:lvl4pPr>
                <a:tabLst>
                  <a:tab pos="449263" algn="l"/>
                </a:tabLst>
                <a:defRPr sz="1400">
                  <a:solidFill>
                    <a:srgbClr val="000000"/>
                  </a:solidFill>
                  <a:latin typeface="Arial" panose="020B0604020202020204" pitchFamily="34" charset="0"/>
                  <a:ea typeface="Droid Sans" charset="0"/>
                  <a:cs typeface="Droid Sans" charset="0"/>
                </a:defRPr>
              </a:lvl4pPr>
              <a:lvl5pPr>
                <a:tabLst>
                  <a:tab pos="449263"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9pPr>
            </a:lstStyle>
            <a:p>
              <a:pPr defTabSz="407571" fontAlgn="base" hangingPunct="0">
                <a:lnSpc>
                  <a:spcPct val="94000"/>
                </a:lnSpc>
                <a:spcBef>
                  <a:spcPct val="0"/>
                </a:spcBef>
                <a:spcAft>
                  <a:spcPct val="0"/>
                </a:spcAft>
                <a:buClr>
                  <a:srgbClr val="000000"/>
                </a:buClr>
                <a:buSzPct val="100000"/>
              </a:pPr>
              <a:r>
                <a:rPr lang="en-CA" altLang="en-US" sz="1270"/>
                <a:t>measure</a:t>
              </a:r>
            </a:p>
          </p:txBody>
        </p:sp>
        <p:graphicFrame>
          <p:nvGraphicFramePr>
            <p:cNvPr id="21514" name="Object 10"/>
            <p:cNvGraphicFramePr>
              <a:graphicFrameLocks noChangeAspect="1"/>
            </p:cNvGraphicFramePr>
            <p:nvPr>
              <p:extLst/>
            </p:nvPr>
          </p:nvGraphicFramePr>
          <p:xfrm>
            <a:off x="1599" y="4353"/>
            <a:ext cx="151" cy="136"/>
          </p:xfrm>
          <a:graphic>
            <a:graphicData uri="http://schemas.openxmlformats.org/presentationml/2006/ole">
              <mc:AlternateContent xmlns:mc="http://schemas.openxmlformats.org/markup-compatibility/2006">
                <mc:Choice xmlns:v="urn:schemas-microsoft-com:vml" Requires="v">
                  <p:oleObj spid="_x0000_s24733" name="Equation" r:id="rId4" imgW="241200" imgH="215640" progId="Equation.3">
                    <p:embed/>
                  </p:oleObj>
                </mc:Choice>
                <mc:Fallback>
                  <p:oleObj name="Equation" r:id="rId4" imgW="241200" imgH="215640" progId="Equation.3">
                    <p:embed/>
                    <p:pic>
                      <p:nvPicPr>
                        <p:cNvPr id="0" name=""/>
                        <p:cNvPicPr>
                          <a:picLocks noChangeAspect="1" noChangeArrowheads="1"/>
                        </p:cNvPicPr>
                        <p:nvPr/>
                      </p:nvPicPr>
                      <p:blipFill>
                        <a:blip r:embed="rId5"/>
                        <a:srcRect/>
                        <a:stretch>
                          <a:fillRect/>
                        </a:stretch>
                      </p:blipFill>
                      <p:spPr bwMode="auto">
                        <a:xfrm>
                          <a:off x="1599" y="4353"/>
                          <a:ext cx="151" cy="136"/>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5" name="Object 11"/>
            <p:cNvGraphicFramePr>
              <a:graphicFrameLocks noChangeAspect="1"/>
            </p:cNvGraphicFramePr>
            <p:nvPr>
              <p:extLst/>
            </p:nvPr>
          </p:nvGraphicFramePr>
          <p:xfrm>
            <a:off x="1613" y="4174"/>
            <a:ext cx="143" cy="136"/>
          </p:xfrm>
          <a:graphic>
            <a:graphicData uri="http://schemas.openxmlformats.org/presentationml/2006/ole">
              <mc:AlternateContent xmlns:mc="http://schemas.openxmlformats.org/markup-compatibility/2006">
                <mc:Choice xmlns:v="urn:schemas-microsoft-com:vml" Requires="v">
                  <p:oleObj spid="_x0000_s24734" name="Equation" r:id="rId6" imgW="228600" imgH="215640" progId="Equation.3">
                    <p:embed/>
                  </p:oleObj>
                </mc:Choice>
                <mc:Fallback>
                  <p:oleObj name="Equation" r:id="rId6" imgW="228600" imgH="215640" progId="Equation.3">
                    <p:embed/>
                    <p:pic>
                      <p:nvPicPr>
                        <p:cNvPr id="0" name=""/>
                        <p:cNvPicPr>
                          <a:picLocks noChangeAspect="1" noChangeArrowheads="1"/>
                        </p:cNvPicPr>
                        <p:nvPr/>
                      </p:nvPicPr>
                      <p:blipFill>
                        <a:blip r:embed="rId7"/>
                        <a:srcRect/>
                        <a:stretch>
                          <a:fillRect/>
                        </a:stretch>
                      </p:blipFill>
                      <p:spPr bwMode="auto">
                        <a:xfrm>
                          <a:off x="1613" y="4174"/>
                          <a:ext cx="143" cy="136"/>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6" name="Object 12"/>
            <p:cNvGraphicFramePr>
              <a:graphicFrameLocks noChangeAspect="1"/>
            </p:cNvGraphicFramePr>
            <p:nvPr>
              <p:extLst/>
            </p:nvPr>
          </p:nvGraphicFramePr>
          <p:xfrm>
            <a:off x="1613" y="3743"/>
            <a:ext cx="143" cy="134"/>
          </p:xfrm>
          <a:graphic>
            <a:graphicData uri="http://schemas.openxmlformats.org/presentationml/2006/ole">
              <mc:AlternateContent xmlns:mc="http://schemas.openxmlformats.org/markup-compatibility/2006">
                <mc:Choice xmlns:v="urn:schemas-microsoft-com:vml" Requires="v">
                  <p:oleObj spid="_x0000_s24735" name="Equation" r:id="rId8" imgW="228600" imgH="215640" progId="Equation.3">
                    <p:embed/>
                  </p:oleObj>
                </mc:Choice>
                <mc:Fallback>
                  <p:oleObj name="Equation" r:id="rId8" imgW="228600" imgH="215640" progId="Equation.3">
                    <p:embed/>
                    <p:pic>
                      <p:nvPicPr>
                        <p:cNvPr id="0" name=""/>
                        <p:cNvPicPr>
                          <a:picLocks noChangeAspect="1" noChangeArrowheads="1"/>
                        </p:cNvPicPr>
                        <p:nvPr/>
                      </p:nvPicPr>
                      <p:blipFill>
                        <a:blip r:embed="rId9"/>
                        <a:srcRect/>
                        <a:stretch>
                          <a:fillRect/>
                        </a:stretch>
                      </p:blipFill>
                      <p:spPr bwMode="auto">
                        <a:xfrm>
                          <a:off x="1613" y="3743"/>
                          <a:ext cx="143" cy="134"/>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7" name="Object 13"/>
            <p:cNvGraphicFramePr>
              <a:graphicFrameLocks noChangeAspect="1"/>
            </p:cNvGraphicFramePr>
            <p:nvPr>
              <p:extLst/>
            </p:nvPr>
          </p:nvGraphicFramePr>
          <p:xfrm>
            <a:off x="1613" y="3586"/>
            <a:ext cx="143" cy="134"/>
          </p:xfrm>
          <a:graphic>
            <a:graphicData uri="http://schemas.openxmlformats.org/presentationml/2006/ole">
              <mc:AlternateContent xmlns:mc="http://schemas.openxmlformats.org/markup-compatibility/2006">
                <mc:Choice xmlns:v="urn:schemas-microsoft-com:vml" Requires="v">
                  <p:oleObj spid="_x0000_s24736" name="Equation" r:id="rId10" imgW="228600" imgH="215640" progId="Equation.3">
                    <p:embed/>
                  </p:oleObj>
                </mc:Choice>
                <mc:Fallback>
                  <p:oleObj name="Equation" r:id="rId10" imgW="228600" imgH="215640" progId="Equation.3">
                    <p:embed/>
                    <p:pic>
                      <p:nvPicPr>
                        <p:cNvPr id="0" name=""/>
                        <p:cNvPicPr>
                          <a:picLocks noChangeAspect="1" noChangeArrowheads="1"/>
                        </p:cNvPicPr>
                        <p:nvPr/>
                      </p:nvPicPr>
                      <p:blipFill>
                        <a:blip r:embed="rId11"/>
                        <a:srcRect/>
                        <a:stretch>
                          <a:fillRect/>
                        </a:stretch>
                      </p:blipFill>
                      <p:spPr bwMode="auto">
                        <a:xfrm>
                          <a:off x="1613" y="3586"/>
                          <a:ext cx="143" cy="134"/>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18" name="Text Box 14"/>
            <p:cNvSpPr txBox="1">
              <a:spLocks noChangeArrowheads="1"/>
            </p:cNvSpPr>
            <p:nvPr/>
          </p:nvSpPr>
          <p:spPr bwMode="auto">
            <a:xfrm rot="16200000">
              <a:off x="1721" y="3922"/>
              <a:ext cx="219"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1796" rIns="81646" bIns="40823"/>
            <a:lstStyle/>
            <a:p>
              <a:pPr defTabSz="407571" fontAlgn="base" hangingPunct="0">
                <a:lnSpc>
                  <a:spcPct val="94000"/>
                </a:lnSpc>
                <a:spcBef>
                  <a:spcPct val="0"/>
                </a:spcBef>
                <a:spcAft>
                  <a:spcPct val="0"/>
                </a:spcAft>
                <a:buClr>
                  <a:srgbClr val="000000"/>
                </a:buClr>
                <a:buSzPct val="100000"/>
              </a:pPr>
              <a:r>
                <a:rPr lang="en-CA" altLang="en-US" sz="1452">
                  <a:solidFill>
                    <a:srgbClr val="000000"/>
                  </a:solidFill>
                </a:rPr>
                <a:t>...</a:t>
              </a:r>
            </a:p>
          </p:txBody>
        </p:sp>
        <p:sp>
          <p:nvSpPr>
            <p:cNvPr id="21519" name="Line 15"/>
            <p:cNvSpPr>
              <a:spLocks noChangeShapeType="1"/>
            </p:cNvSpPr>
            <p:nvPr/>
          </p:nvSpPr>
          <p:spPr bwMode="auto">
            <a:xfrm flipV="1">
              <a:off x="3587" y="3659"/>
              <a:ext cx="1073" cy="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1520" name="Line 16"/>
            <p:cNvSpPr>
              <a:spLocks noChangeShapeType="1"/>
            </p:cNvSpPr>
            <p:nvPr/>
          </p:nvSpPr>
          <p:spPr bwMode="auto">
            <a:xfrm flipV="1">
              <a:off x="3587" y="3795"/>
              <a:ext cx="1073" cy="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1521" name="Line 17"/>
            <p:cNvSpPr>
              <a:spLocks noChangeShapeType="1"/>
            </p:cNvSpPr>
            <p:nvPr/>
          </p:nvSpPr>
          <p:spPr bwMode="auto">
            <a:xfrm flipV="1">
              <a:off x="3587" y="4249"/>
              <a:ext cx="1073" cy="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1522" name="Line 18"/>
            <p:cNvSpPr>
              <a:spLocks noChangeShapeType="1"/>
            </p:cNvSpPr>
            <p:nvPr/>
          </p:nvSpPr>
          <p:spPr bwMode="auto">
            <a:xfrm>
              <a:off x="3587" y="4414"/>
              <a:ext cx="1349" cy="1"/>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1523" name="Rectangle 19"/>
            <p:cNvSpPr>
              <a:spLocks noChangeArrowheads="1"/>
            </p:cNvSpPr>
            <p:nvPr/>
          </p:nvSpPr>
          <p:spPr bwMode="auto">
            <a:xfrm>
              <a:off x="3743" y="3552"/>
              <a:ext cx="785" cy="923"/>
            </a:xfrm>
            <a:prstGeom prst="rect">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0425" rIns="81646" bIns="40823" anchor="ctr"/>
            <a:lstStyle>
              <a:lvl1pPr>
                <a:tabLst>
                  <a:tab pos="449263" algn="l"/>
                  <a:tab pos="898525"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9pPr>
            </a:lstStyle>
            <a:p>
              <a:pPr algn="ctr" defTabSz="407571" fontAlgn="base" hangingPunct="0">
                <a:lnSpc>
                  <a:spcPct val="94000"/>
                </a:lnSpc>
                <a:spcBef>
                  <a:spcPct val="0"/>
                </a:spcBef>
                <a:spcAft>
                  <a:spcPct val="0"/>
                </a:spcAft>
                <a:buClr>
                  <a:srgbClr val="000000"/>
                </a:buClr>
                <a:buSzPct val="100000"/>
              </a:pPr>
              <a:r>
                <a:rPr lang="en-CA" altLang="en-US" sz="1270"/>
                <a:t>circuit</a:t>
              </a:r>
            </a:p>
          </p:txBody>
        </p:sp>
        <p:sp>
          <p:nvSpPr>
            <p:cNvPr id="21524" name="Rectangle 20"/>
            <p:cNvSpPr>
              <a:spLocks noChangeArrowheads="1"/>
            </p:cNvSpPr>
            <p:nvPr/>
          </p:nvSpPr>
          <p:spPr bwMode="auto">
            <a:xfrm>
              <a:off x="4613" y="3552"/>
              <a:ext cx="227" cy="785"/>
            </a:xfrm>
            <a:prstGeom prst="rect">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1525" name="Text Box 21"/>
            <p:cNvSpPr txBox="1">
              <a:spLocks noChangeArrowheads="1"/>
            </p:cNvSpPr>
            <p:nvPr/>
          </p:nvSpPr>
          <p:spPr bwMode="auto">
            <a:xfrm rot="16200000">
              <a:off x="4429" y="3845"/>
              <a:ext cx="550"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0425" rIns="81646" bIns="40823"/>
            <a:lstStyle>
              <a:lvl1pPr>
                <a:tabLst>
                  <a:tab pos="449263" algn="l"/>
                </a:tabLst>
                <a:defRPr sz="1400">
                  <a:solidFill>
                    <a:srgbClr val="000000"/>
                  </a:solidFill>
                  <a:latin typeface="Arial" panose="020B0604020202020204" pitchFamily="34" charset="0"/>
                  <a:ea typeface="Droid Sans" charset="0"/>
                  <a:cs typeface="Droid Sans" charset="0"/>
                </a:defRPr>
              </a:lvl1pPr>
              <a:lvl2pPr>
                <a:tabLst>
                  <a:tab pos="449263" algn="l"/>
                </a:tabLst>
                <a:defRPr sz="1400">
                  <a:solidFill>
                    <a:srgbClr val="000000"/>
                  </a:solidFill>
                  <a:latin typeface="Arial" panose="020B0604020202020204" pitchFamily="34" charset="0"/>
                  <a:ea typeface="Droid Sans" charset="0"/>
                  <a:cs typeface="Droid Sans" charset="0"/>
                </a:defRPr>
              </a:lvl2pPr>
              <a:lvl3pPr>
                <a:tabLst>
                  <a:tab pos="449263" algn="l"/>
                </a:tabLst>
                <a:defRPr sz="1400">
                  <a:solidFill>
                    <a:srgbClr val="000000"/>
                  </a:solidFill>
                  <a:latin typeface="Arial" panose="020B0604020202020204" pitchFamily="34" charset="0"/>
                  <a:ea typeface="Droid Sans" charset="0"/>
                  <a:cs typeface="Droid Sans" charset="0"/>
                </a:defRPr>
              </a:lvl3pPr>
              <a:lvl4pPr>
                <a:tabLst>
                  <a:tab pos="449263" algn="l"/>
                </a:tabLst>
                <a:defRPr sz="1400">
                  <a:solidFill>
                    <a:srgbClr val="000000"/>
                  </a:solidFill>
                  <a:latin typeface="Arial" panose="020B0604020202020204" pitchFamily="34" charset="0"/>
                  <a:ea typeface="Droid Sans" charset="0"/>
                  <a:cs typeface="Droid Sans" charset="0"/>
                </a:defRPr>
              </a:lvl4pPr>
              <a:lvl5pPr>
                <a:tabLst>
                  <a:tab pos="449263"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9pPr>
            </a:lstStyle>
            <a:p>
              <a:pPr defTabSz="407571" fontAlgn="base" hangingPunct="0">
                <a:lnSpc>
                  <a:spcPct val="94000"/>
                </a:lnSpc>
                <a:spcBef>
                  <a:spcPct val="0"/>
                </a:spcBef>
                <a:spcAft>
                  <a:spcPct val="0"/>
                </a:spcAft>
                <a:buClr>
                  <a:srgbClr val="000000"/>
                </a:buClr>
                <a:buSzPct val="100000"/>
              </a:pPr>
              <a:r>
                <a:rPr lang="en-CA" altLang="en-US" sz="1270"/>
                <a:t>measure</a:t>
              </a:r>
            </a:p>
          </p:txBody>
        </p:sp>
        <p:graphicFrame>
          <p:nvGraphicFramePr>
            <p:cNvPr id="21526" name="Object 22"/>
            <p:cNvGraphicFramePr>
              <a:graphicFrameLocks noChangeAspect="1"/>
            </p:cNvGraphicFramePr>
            <p:nvPr>
              <p:extLst/>
            </p:nvPr>
          </p:nvGraphicFramePr>
          <p:xfrm>
            <a:off x="3403" y="4174"/>
            <a:ext cx="144" cy="136"/>
          </p:xfrm>
          <a:graphic>
            <a:graphicData uri="http://schemas.openxmlformats.org/presentationml/2006/ole">
              <mc:AlternateContent xmlns:mc="http://schemas.openxmlformats.org/markup-compatibility/2006">
                <mc:Choice xmlns:v="urn:schemas-microsoft-com:vml" Requires="v">
                  <p:oleObj spid="_x0000_s24737" name="Equation" r:id="rId12" imgW="228600" imgH="215640" progId="Equation.3">
                    <p:embed/>
                  </p:oleObj>
                </mc:Choice>
                <mc:Fallback>
                  <p:oleObj name="Equation" r:id="rId12" imgW="228600" imgH="215640" progId="Equation.3">
                    <p:embed/>
                    <p:pic>
                      <p:nvPicPr>
                        <p:cNvPr id="0" name=""/>
                        <p:cNvPicPr>
                          <a:picLocks noChangeAspect="1" noChangeArrowheads="1"/>
                        </p:cNvPicPr>
                        <p:nvPr/>
                      </p:nvPicPr>
                      <p:blipFill>
                        <a:blip r:embed="rId13"/>
                        <a:srcRect/>
                        <a:stretch>
                          <a:fillRect/>
                        </a:stretch>
                      </p:blipFill>
                      <p:spPr bwMode="auto">
                        <a:xfrm>
                          <a:off x="3403" y="4174"/>
                          <a:ext cx="144" cy="136"/>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27" name="Object 23"/>
            <p:cNvGraphicFramePr>
              <a:graphicFrameLocks noChangeAspect="1"/>
            </p:cNvGraphicFramePr>
            <p:nvPr>
              <p:extLst/>
            </p:nvPr>
          </p:nvGraphicFramePr>
          <p:xfrm>
            <a:off x="3403" y="3743"/>
            <a:ext cx="144" cy="134"/>
          </p:xfrm>
          <a:graphic>
            <a:graphicData uri="http://schemas.openxmlformats.org/presentationml/2006/ole">
              <mc:AlternateContent xmlns:mc="http://schemas.openxmlformats.org/markup-compatibility/2006">
                <mc:Choice xmlns:v="urn:schemas-microsoft-com:vml" Requires="v">
                  <p:oleObj spid="_x0000_s24738" name="Equation" r:id="rId14" imgW="228600" imgH="215640" progId="Equation.3">
                    <p:embed/>
                  </p:oleObj>
                </mc:Choice>
                <mc:Fallback>
                  <p:oleObj name="Equation" r:id="rId14" imgW="228600" imgH="215640" progId="Equation.3">
                    <p:embed/>
                    <p:pic>
                      <p:nvPicPr>
                        <p:cNvPr id="0" name=""/>
                        <p:cNvPicPr>
                          <a:picLocks noChangeAspect="1" noChangeArrowheads="1"/>
                        </p:cNvPicPr>
                        <p:nvPr/>
                      </p:nvPicPr>
                      <p:blipFill>
                        <a:blip r:embed="rId15"/>
                        <a:srcRect/>
                        <a:stretch>
                          <a:fillRect/>
                        </a:stretch>
                      </p:blipFill>
                      <p:spPr bwMode="auto">
                        <a:xfrm>
                          <a:off x="3403" y="3743"/>
                          <a:ext cx="144" cy="134"/>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28" name="Object 24"/>
            <p:cNvGraphicFramePr>
              <a:graphicFrameLocks noChangeAspect="1"/>
            </p:cNvGraphicFramePr>
            <p:nvPr>
              <p:extLst/>
            </p:nvPr>
          </p:nvGraphicFramePr>
          <p:xfrm>
            <a:off x="3403" y="3586"/>
            <a:ext cx="144" cy="134"/>
          </p:xfrm>
          <a:graphic>
            <a:graphicData uri="http://schemas.openxmlformats.org/presentationml/2006/ole">
              <mc:AlternateContent xmlns:mc="http://schemas.openxmlformats.org/markup-compatibility/2006">
                <mc:Choice xmlns:v="urn:schemas-microsoft-com:vml" Requires="v">
                  <p:oleObj spid="_x0000_s24739" name="Equation" r:id="rId16" imgW="228600" imgH="215640" progId="Equation.3">
                    <p:embed/>
                  </p:oleObj>
                </mc:Choice>
                <mc:Fallback>
                  <p:oleObj name="Equation" r:id="rId16" imgW="228600" imgH="215640" progId="Equation.3">
                    <p:embed/>
                    <p:pic>
                      <p:nvPicPr>
                        <p:cNvPr id="0" name=""/>
                        <p:cNvPicPr>
                          <a:picLocks noChangeAspect="1" noChangeArrowheads="1"/>
                        </p:cNvPicPr>
                        <p:nvPr/>
                      </p:nvPicPr>
                      <p:blipFill>
                        <a:blip r:embed="rId17"/>
                        <a:srcRect/>
                        <a:stretch>
                          <a:fillRect/>
                        </a:stretch>
                      </p:blipFill>
                      <p:spPr bwMode="auto">
                        <a:xfrm>
                          <a:off x="3403" y="3586"/>
                          <a:ext cx="144" cy="134"/>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29" name="Text Box 25"/>
            <p:cNvSpPr txBox="1">
              <a:spLocks noChangeArrowheads="1"/>
            </p:cNvSpPr>
            <p:nvPr/>
          </p:nvSpPr>
          <p:spPr bwMode="auto">
            <a:xfrm rot="16200000">
              <a:off x="3512" y="3922"/>
              <a:ext cx="219"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1796" rIns="81646" bIns="40823"/>
            <a:lstStyle/>
            <a:p>
              <a:pPr defTabSz="407571" fontAlgn="base" hangingPunct="0">
                <a:lnSpc>
                  <a:spcPct val="94000"/>
                </a:lnSpc>
                <a:spcBef>
                  <a:spcPct val="0"/>
                </a:spcBef>
                <a:spcAft>
                  <a:spcPct val="0"/>
                </a:spcAft>
                <a:buClr>
                  <a:srgbClr val="000000"/>
                </a:buClr>
                <a:buSzPct val="100000"/>
              </a:pPr>
              <a:r>
                <a:rPr lang="en-CA" altLang="en-US" sz="1452">
                  <a:solidFill>
                    <a:srgbClr val="000000"/>
                  </a:solidFill>
                </a:rPr>
                <a:t>...</a:t>
              </a:r>
            </a:p>
          </p:txBody>
        </p:sp>
        <p:sp>
          <p:nvSpPr>
            <p:cNvPr id="21530" name="Rectangle 26"/>
            <p:cNvSpPr>
              <a:spLocks noChangeArrowheads="1"/>
            </p:cNvSpPr>
            <p:nvPr/>
          </p:nvSpPr>
          <p:spPr bwMode="auto">
            <a:xfrm>
              <a:off x="3097" y="4302"/>
              <a:ext cx="275" cy="239"/>
            </a:xfrm>
            <a:prstGeom prst="rect">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0425" rIns="81646" bIns="40823" anchor="ctr"/>
            <a:lstStyle/>
            <a:p>
              <a:pPr algn="ctr" defTabSz="407571" fontAlgn="base" hangingPunct="0">
                <a:lnSpc>
                  <a:spcPct val="94000"/>
                </a:lnSpc>
                <a:spcBef>
                  <a:spcPct val="0"/>
                </a:spcBef>
                <a:spcAft>
                  <a:spcPct val="0"/>
                </a:spcAft>
                <a:buClr>
                  <a:srgbClr val="000000"/>
                </a:buClr>
                <a:buSzPct val="100000"/>
              </a:pPr>
              <a:r>
                <a:rPr lang="en-CA" altLang="en-US" sz="1270" i="1">
                  <a:solidFill>
                    <a:srgbClr val="000000"/>
                  </a:solidFill>
                </a:rPr>
                <a:t>R</a:t>
              </a:r>
            </a:p>
          </p:txBody>
        </p:sp>
      </p:grpSp>
      <p:sp>
        <p:nvSpPr>
          <p:cNvPr id="21531" name="Text Box 27"/>
          <p:cNvSpPr txBox="1">
            <a:spLocks noChangeArrowheads="1"/>
          </p:cNvSpPr>
          <p:nvPr/>
        </p:nvSpPr>
        <p:spPr bwMode="auto">
          <a:xfrm>
            <a:off x="4700494" y="4504794"/>
            <a:ext cx="3070402" cy="4176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8655" rIns="81646" bIns="40823"/>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defTabSz="407571" fontAlgn="base" hangingPunct="0">
              <a:lnSpc>
                <a:spcPct val="94000"/>
              </a:lnSpc>
              <a:spcBef>
                <a:spcPct val="0"/>
              </a:spcBef>
              <a:spcAft>
                <a:spcPct val="0"/>
              </a:spcAft>
              <a:buClr>
                <a:srgbClr val="000000"/>
              </a:buClr>
              <a:buSzPct val="100000"/>
            </a:pPr>
            <a:r>
              <a:rPr lang="en-CA" altLang="en-US" sz="2359" dirty="0">
                <a:latin typeface="Calibri" panose="020F0502020204030204" pitchFamily="34" charset="0"/>
              </a:rPr>
              <a:t>Repeat-Until-Success</a:t>
            </a:r>
          </a:p>
        </p:txBody>
      </p:sp>
      <p:pic>
        <p:nvPicPr>
          <p:cNvPr id="21532" name="Picture 28"/>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546028" y="1569765"/>
            <a:ext cx="7131629" cy="1002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35" name="Rectangle 31"/>
          <p:cNvSpPr>
            <a:spLocks noChangeArrowheads="1"/>
          </p:cNvSpPr>
          <p:nvPr/>
        </p:nvSpPr>
        <p:spPr bwMode="auto">
          <a:xfrm>
            <a:off x="3726952" y="1594248"/>
            <a:ext cx="345636" cy="345636"/>
          </a:xfrm>
          <a:prstGeom prst="rect">
            <a:avLst/>
          </a:prstGeom>
          <a:noFill/>
          <a:ln w="3600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1536" name="Rectangle 32"/>
          <p:cNvSpPr>
            <a:spLocks noChangeArrowheads="1"/>
          </p:cNvSpPr>
          <p:nvPr/>
        </p:nvSpPr>
        <p:spPr bwMode="auto">
          <a:xfrm>
            <a:off x="5326960" y="1569766"/>
            <a:ext cx="430605" cy="400362"/>
          </a:xfrm>
          <a:prstGeom prst="rect">
            <a:avLst/>
          </a:prstGeom>
          <a:noFill/>
          <a:ln w="3600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1537" name="Rectangle 33"/>
          <p:cNvSpPr>
            <a:spLocks noChangeArrowheads="1"/>
          </p:cNvSpPr>
          <p:nvPr/>
        </p:nvSpPr>
        <p:spPr bwMode="auto">
          <a:xfrm>
            <a:off x="6578451" y="1602889"/>
            <a:ext cx="345636" cy="345636"/>
          </a:xfrm>
          <a:prstGeom prst="rect">
            <a:avLst/>
          </a:prstGeom>
          <a:noFill/>
          <a:ln w="3600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1538" name="Rectangle 34"/>
          <p:cNvSpPr>
            <a:spLocks noChangeArrowheads="1"/>
          </p:cNvSpPr>
          <p:nvPr/>
        </p:nvSpPr>
        <p:spPr bwMode="auto">
          <a:xfrm>
            <a:off x="8168378" y="1608650"/>
            <a:ext cx="345636" cy="345636"/>
          </a:xfrm>
          <a:prstGeom prst="rect">
            <a:avLst/>
          </a:prstGeom>
          <a:noFill/>
          <a:ln w="3600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1539" name="Text Box 35"/>
          <p:cNvSpPr txBox="1">
            <a:spLocks noChangeArrowheads="1"/>
          </p:cNvSpPr>
          <p:nvPr/>
        </p:nvSpPr>
        <p:spPr bwMode="auto">
          <a:xfrm>
            <a:off x="5302478" y="2649879"/>
            <a:ext cx="1663375" cy="393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7283" rIns="81646" bIns="40823"/>
          <a:lstStyle>
            <a:lvl1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sz="1400">
                <a:solidFill>
                  <a:srgbClr val="000000"/>
                </a:solidFill>
                <a:latin typeface="Arial" panose="020B0604020202020204" pitchFamily="34" charset="0"/>
                <a:ea typeface="Droid Sans" charset="0"/>
                <a:cs typeface="Droid Sans" charset="0"/>
              </a:defRPr>
            </a:lvl9pPr>
          </a:lstStyle>
          <a:p>
            <a:pPr defTabSz="407571" fontAlgn="base" hangingPunct="0">
              <a:lnSpc>
                <a:spcPct val="94000"/>
              </a:lnSpc>
              <a:spcBef>
                <a:spcPct val="0"/>
              </a:spcBef>
              <a:spcAft>
                <a:spcPct val="0"/>
              </a:spcAft>
              <a:buClr>
                <a:srgbClr val="000000"/>
              </a:buClr>
              <a:buSzPct val="100000"/>
            </a:pPr>
            <a:r>
              <a:rPr lang="en-CA" altLang="en-US" sz="2177"/>
              <a:t>Exp[</a:t>
            </a:r>
            <a:r>
              <a:rPr lang="en-CA" altLang="en-US" sz="2177" i="1">
                <a:solidFill>
                  <a:srgbClr val="FF0000"/>
                </a:solidFill>
              </a:rPr>
              <a:t>T</a:t>
            </a:r>
            <a:r>
              <a:rPr lang="en-CA" altLang="en-US" sz="2177"/>
              <a:t>] = 6.4</a:t>
            </a:r>
          </a:p>
        </p:txBody>
      </p:sp>
      <mc:AlternateContent xmlns:mc="http://schemas.openxmlformats.org/markup-compatibility/2006" xmlns:a14="http://schemas.microsoft.com/office/drawing/2010/main">
        <mc:Choice Requires="a14">
          <p:sp>
            <p:nvSpPr>
              <p:cNvPr id="37" name="TextBox 36"/>
              <p:cNvSpPr txBox="1"/>
              <p:nvPr/>
            </p:nvSpPr>
            <p:spPr>
              <a:xfrm>
                <a:off x="2585604" y="3550747"/>
                <a:ext cx="3482428" cy="646331"/>
              </a:xfrm>
              <a:prstGeom prst="rect">
                <a:avLst/>
              </a:prstGeom>
              <a:noFill/>
            </p:spPr>
            <p:txBody>
              <a:bodyPr wrap="none" rtlCol="0">
                <a:spAutoFit/>
              </a:bodyPr>
              <a:lstStyle/>
              <a:p>
                <a:r>
                  <a:rPr lang="en-US" dirty="0" smtClean="0">
                    <a:solidFill>
                      <a:srgbClr val="000000"/>
                    </a:solidFill>
                  </a:rPr>
                  <a:t>Outcome 0: </a:t>
                </a:r>
                <a14:m>
                  <m:oMath xmlns:m="http://schemas.openxmlformats.org/officeDocument/2006/math" xmlns="">
                    <m:r>
                      <a:rPr lang="en-US" i="1" smtClean="0">
                        <a:solidFill>
                          <a:srgbClr val="000000"/>
                        </a:solidFill>
                        <a:latin typeface="Cambria Math" panose="02040503050406030204" pitchFamily="18" charset="0"/>
                      </a:rPr>
                      <m:t>𝑈</m:t>
                    </m:r>
                    <m:d>
                      <m:dPr>
                        <m:begChr m:val="|"/>
                        <m:endChr m:val="〉"/>
                        <m:ctrlPr>
                          <a:rPr lang="en-US" i="1" smtClean="0">
                            <a:solidFill>
                              <a:srgbClr val="000000"/>
                            </a:solidFill>
                            <a:latin typeface="Cambria Math" panose="02040503050406030204" pitchFamily="18" charset="0"/>
                          </a:rPr>
                        </m:ctrlPr>
                      </m:dPr>
                      <m:e>
                        <m:r>
                          <a:rPr lang="en-US" i="1" smtClean="0">
                            <a:solidFill>
                              <a:srgbClr val="000000"/>
                            </a:solidFill>
                            <a:latin typeface="Cambria Math" panose="02040503050406030204" pitchFamily="18" charset="0"/>
                          </a:rPr>
                          <m:t>𝜓</m:t>
                        </m:r>
                      </m:e>
                    </m:d>
                    <m:r>
                      <a:rPr lang="en-US" i="1" smtClean="0">
                        <a:solidFill>
                          <a:srgbClr val="000000"/>
                        </a:solidFill>
                        <a:latin typeface="Cambria Math" panose="02040503050406030204" pitchFamily="18" charset="0"/>
                      </a:rPr>
                      <m:t>    </m:t>
                    </m:r>
                    <m:func>
                      <m:funcPr>
                        <m:ctrlPr>
                          <a:rPr lang="en-US" i="1" smtClean="0">
                            <a:solidFill>
                              <a:srgbClr val="000000"/>
                            </a:solidFill>
                            <a:latin typeface="Cambria Math" panose="02040503050406030204" pitchFamily="18" charset="0"/>
                          </a:rPr>
                        </m:ctrlPr>
                      </m:funcPr>
                      <m:fName>
                        <m:r>
                          <m:rPr>
                            <m:sty m:val="p"/>
                          </m:rPr>
                          <a:rPr lang="en-US" smtClean="0">
                            <a:solidFill>
                              <a:srgbClr val="000000"/>
                            </a:solidFill>
                            <a:latin typeface="Cambria Math" panose="02040503050406030204" pitchFamily="18" charset="0"/>
                          </a:rPr>
                          <m:t>Pr</m:t>
                        </m:r>
                      </m:fName>
                      <m:e>
                        <m:d>
                          <m:dPr>
                            <m:begChr m:val="["/>
                            <m:endChr m:val="]"/>
                            <m:ctrlPr>
                              <a:rPr lang="en-US" i="1" smtClean="0">
                                <a:solidFill>
                                  <a:srgbClr val="000000"/>
                                </a:solidFill>
                                <a:latin typeface="Cambria Math" panose="02040503050406030204" pitchFamily="18" charset="0"/>
                              </a:rPr>
                            </m:ctrlPr>
                          </m:dPr>
                          <m:e>
                            <m:r>
                              <a:rPr lang="en-US" i="1" smtClean="0">
                                <a:solidFill>
                                  <a:srgbClr val="000000"/>
                                </a:solidFill>
                                <a:latin typeface="Cambria Math" panose="02040503050406030204" pitchFamily="18" charset="0"/>
                              </a:rPr>
                              <m:t>0</m:t>
                            </m:r>
                          </m:e>
                        </m:d>
                      </m:e>
                    </m:func>
                    <m:r>
                      <a:rPr lang="en-US" i="1" smtClean="0">
                        <a:solidFill>
                          <a:srgbClr val="000000"/>
                        </a:solidFill>
                        <a:latin typeface="Cambria Math" panose="02040503050406030204" pitchFamily="18" charset="0"/>
                      </a:rPr>
                      <m:t>=5/8</m:t>
                    </m:r>
                  </m:oMath>
                </a14:m>
                <a:endParaRPr lang="en-US" dirty="0" smtClean="0">
                  <a:solidFill>
                    <a:srgbClr val="000000"/>
                  </a:solidFill>
                </a:endParaRPr>
              </a:p>
              <a:p>
                <a:r>
                  <a:rPr lang="en-US" dirty="0">
                    <a:solidFill>
                      <a:srgbClr val="000000"/>
                    </a:solidFill>
                  </a:rPr>
                  <a:t>Outcome </a:t>
                </a:r>
                <a:r>
                  <a:rPr lang="en-US" dirty="0" smtClean="0">
                    <a:solidFill>
                      <a:srgbClr val="000000"/>
                    </a:solidFill>
                  </a:rPr>
                  <a:t>1: </a:t>
                </a:r>
                <a14:m>
                  <m:oMath xmlns:m="http://schemas.openxmlformats.org/officeDocument/2006/math" xmlns="">
                    <m:r>
                      <m:rPr>
                        <m:sty m:val="p"/>
                      </m:rPr>
                      <a:rPr lang="en-US" smtClean="0">
                        <a:solidFill>
                          <a:srgbClr val="000000"/>
                        </a:solidFill>
                        <a:latin typeface="Cambria Math" panose="02040503050406030204" pitchFamily="18" charset="0"/>
                      </a:rPr>
                      <m:t>Id</m:t>
                    </m:r>
                    <m:d>
                      <m:dPr>
                        <m:begChr m:val="|"/>
                        <m:endChr m:val="〉"/>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𝜓</m:t>
                        </m:r>
                      </m:e>
                    </m:d>
                    <m:r>
                      <a:rPr lang="en-US" i="1">
                        <a:solidFill>
                          <a:srgbClr val="000000"/>
                        </a:solidFill>
                        <a:latin typeface="Cambria Math" panose="02040503050406030204" pitchFamily="18" charset="0"/>
                      </a:rPr>
                      <m:t>    </m:t>
                    </m:r>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Pr</m:t>
                        </m:r>
                      </m:fName>
                      <m:e>
                        <m:d>
                          <m:dPr>
                            <m:begChr m:val="["/>
                            <m:endChr m:val="]"/>
                            <m:ctrlPr>
                              <a:rPr lang="en-US" i="1">
                                <a:solidFill>
                                  <a:srgbClr val="000000"/>
                                </a:solidFill>
                                <a:latin typeface="Cambria Math" panose="02040503050406030204" pitchFamily="18" charset="0"/>
                              </a:rPr>
                            </m:ctrlPr>
                          </m:dPr>
                          <m:e>
                            <m:r>
                              <a:rPr lang="en-US" i="1" smtClean="0">
                                <a:solidFill>
                                  <a:srgbClr val="000000"/>
                                </a:solidFill>
                                <a:latin typeface="Cambria Math" panose="02040503050406030204" pitchFamily="18" charset="0"/>
                              </a:rPr>
                              <m:t>1</m:t>
                            </m:r>
                          </m:e>
                        </m:d>
                      </m:e>
                    </m:func>
                    <m:r>
                      <a:rPr lang="en-US" i="1">
                        <a:solidFill>
                          <a:srgbClr val="000000"/>
                        </a:solidFill>
                        <a:latin typeface="Cambria Math" panose="02040503050406030204" pitchFamily="18" charset="0"/>
                      </a:rPr>
                      <m:t>=</m:t>
                    </m:r>
                    <m:r>
                      <a:rPr lang="en-US" i="1" smtClean="0">
                        <a:solidFill>
                          <a:srgbClr val="000000"/>
                        </a:solidFill>
                        <a:latin typeface="Cambria Math" panose="02040503050406030204" pitchFamily="18" charset="0"/>
                      </a:rPr>
                      <m:t>3</m:t>
                    </m:r>
                    <m:r>
                      <a:rPr lang="en-US" i="1">
                        <a:solidFill>
                          <a:srgbClr val="000000"/>
                        </a:solidFill>
                        <a:latin typeface="Cambria Math" panose="02040503050406030204" pitchFamily="18" charset="0"/>
                      </a:rPr>
                      <m:t>/8</m:t>
                    </m:r>
                  </m:oMath>
                </a14:m>
                <a:endParaRPr lang="en-US" dirty="0">
                  <a:solidFill>
                    <a:srgbClr val="000000"/>
                  </a:solidFill>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2585604" y="3550747"/>
                <a:ext cx="3482428" cy="646331"/>
              </a:xfrm>
              <a:prstGeom prst="rect">
                <a:avLst/>
              </a:prstGeom>
              <a:blipFill rotWithShape="0">
                <a:blip r:embed="rId19"/>
                <a:stretch>
                  <a:fillRect l="-1401" t="-4717" b="-14151"/>
                </a:stretch>
              </a:blipFill>
            </p:spPr>
            <p:txBody>
              <a:bodyPr/>
              <a:lstStyle/>
              <a:p>
                <a:r>
                  <a:rPr lang="en-US">
                    <a:noFill/>
                  </a:rPr>
                  <a:t> </a:t>
                </a:r>
              </a:p>
            </p:txBody>
          </p:sp>
        </mc:Fallback>
      </mc:AlternateContent>
      <p:sp>
        <p:nvSpPr>
          <p:cNvPr id="2" name="Footer Placeholder 1"/>
          <p:cNvSpPr>
            <a:spLocks noGrp="1"/>
          </p:cNvSpPr>
          <p:nvPr>
            <p:ph type="ftr" idx="11"/>
          </p:nvPr>
        </p:nvSpPr>
        <p:spPr/>
        <p:txBody>
          <a:bodyPr/>
          <a:lstStyle/>
          <a:p>
            <a:r>
              <a:rPr lang="en-CA" altLang="en-US" smtClean="0"/>
              <a:t>Microsoft Proprietary</a:t>
            </a:r>
            <a:endParaRPr lang="en-CA" altLang="en-US"/>
          </a:p>
        </p:txBody>
      </p:sp>
    </p:spTree>
    <p:extLst>
      <p:ext uri="{BB962C8B-B14F-4D97-AF65-F5344CB8AC3E}">
        <p14:creationId xmlns:p14="http://schemas.microsoft.com/office/powerpoint/2010/main" val="316372877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AutoShape 1"/>
          <p:cNvSpPr>
            <a:spLocks noChangeArrowheads="1"/>
          </p:cNvSpPr>
          <p:nvPr/>
        </p:nvSpPr>
        <p:spPr bwMode="auto">
          <a:xfrm>
            <a:off x="1664155" y="1615194"/>
            <a:ext cx="9185072" cy="2128874"/>
          </a:xfrm>
          <a:prstGeom prst="roundRect">
            <a:avLst>
              <a:gd name="adj" fmla="val 16667"/>
            </a:avLst>
          </a:prstGeom>
          <a:solidFill>
            <a:srgbClr val="FFFFFF"/>
          </a:solidFill>
          <a:ln w="9525" cap="flat">
            <a:solidFill>
              <a:srgbClr val="808080"/>
            </a:solidFill>
            <a:round/>
            <a:headEnd/>
            <a:tailEnd/>
          </a:ln>
          <a:effectLst>
            <a:outerShdw dist="101823" dir="2700000" algn="ctr" rotWithShape="0">
              <a:srgbClr val="808080"/>
            </a:outerShdw>
          </a:effec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2530" name="Rectangle 2"/>
          <p:cNvSpPr>
            <a:spLocks noGrp="1" noChangeArrowheads="1"/>
          </p:cNvSpPr>
          <p:nvPr>
            <p:ph type="title" idx="4294967295"/>
          </p:nvPr>
        </p:nvSpPr>
        <p:spPr>
          <a:xfrm>
            <a:off x="1980049" y="273629"/>
            <a:ext cx="8229024" cy="1144921"/>
          </a:xfrm>
          <a:ln/>
        </p:spPr>
        <p:txBody>
          <a:bodyPr vert="horz" wrap="square" lIns="0" tIns="30176" rIns="0" bIns="0" numCol="1" anchor="ctr" anchorCtr="0" compatLnSpc="1">
            <a:prstTxWarp prst="textNoShape">
              <a:avLst/>
            </a:prstTxWarp>
          </a:bodyPr>
          <a:lstStyle/>
          <a:p>
            <a:pP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CA" altLang="en-US" sz="4400" dirty="0">
                <a:latin typeface="Calibri Light" panose="020F0302020204030204" pitchFamily="34" charset="0"/>
              </a:rPr>
              <a:t>Repeat-Until-Success circuits</a:t>
            </a:r>
          </a:p>
        </p:txBody>
      </p:sp>
      <p:grpSp>
        <p:nvGrpSpPr>
          <p:cNvPr id="22531" name="Group 3"/>
          <p:cNvGrpSpPr>
            <a:grpSpLocks/>
          </p:cNvGrpSpPr>
          <p:nvPr/>
        </p:nvGrpSpPr>
        <p:grpSpPr bwMode="auto">
          <a:xfrm>
            <a:off x="3826323" y="5115417"/>
            <a:ext cx="4805784" cy="1424310"/>
            <a:chOff x="1599" y="3552"/>
            <a:chExt cx="3337" cy="989"/>
          </a:xfrm>
        </p:grpSpPr>
        <p:sp>
          <p:nvSpPr>
            <p:cNvPr id="22532" name="Line 4"/>
            <p:cNvSpPr>
              <a:spLocks noChangeShapeType="1"/>
            </p:cNvSpPr>
            <p:nvPr/>
          </p:nvSpPr>
          <p:spPr bwMode="auto">
            <a:xfrm flipV="1">
              <a:off x="1796" y="3659"/>
              <a:ext cx="1073" cy="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2533" name="Line 5"/>
            <p:cNvSpPr>
              <a:spLocks noChangeShapeType="1"/>
            </p:cNvSpPr>
            <p:nvPr/>
          </p:nvSpPr>
          <p:spPr bwMode="auto">
            <a:xfrm flipV="1">
              <a:off x="1796" y="3795"/>
              <a:ext cx="1073" cy="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2534" name="Line 6"/>
            <p:cNvSpPr>
              <a:spLocks noChangeShapeType="1"/>
            </p:cNvSpPr>
            <p:nvPr/>
          </p:nvSpPr>
          <p:spPr bwMode="auto">
            <a:xfrm flipV="1">
              <a:off x="1796" y="4249"/>
              <a:ext cx="1073" cy="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2535" name="Line 7"/>
            <p:cNvSpPr>
              <a:spLocks noChangeShapeType="1"/>
            </p:cNvSpPr>
            <p:nvPr/>
          </p:nvSpPr>
          <p:spPr bwMode="auto">
            <a:xfrm>
              <a:off x="1796" y="4414"/>
              <a:ext cx="1790" cy="1"/>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2536" name="Rectangle 8"/>
            <p:cNvSpPr>
              <a:spLocks noChangeArrowheads="1"/>
            </p:cNvSpPr>
            <p:nvPr/>
          </p:nvSpPr>
          <p:spPr bwMode="auto">
            <a:xfrm>
              <a:off x="1952" y="3552"/>
              <a:ext cx="785" cy="923"/>
            </a:xfrm>
            <a:prstGeom prst="rect">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0425" rIns="81646" bIns="40823" anchor="ctr"/>
            <a:lstStyle>
              <a:lvl1pPr>
                <a:tabLst>
                  <a:tab pos="449263" algn="l"/>
                  <a:tab pos="898525"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9pPr>
            </a:lstStyle>
            <a:p>
              <a:pPr algn="ctr" defTabSz="407571" fontAlgn="base" hangingPunct="0">
                <a:lnSpc>
                  <a:spcPct val="94000"/>
                </a:lnSpc>
                <a:spcBef>
                  <a:spcPct val="0"/>
                </a:spcBef>
                <a:spcAft>
                  <a:spcPct val="0"/>
                </a:spcAft>
                <a:buClr>
                  <a:srgbClr val="000000"/>
                </a:buClr>
                <a:buSzPct val="100000"/>
              </a:pPr>
              <a:r>
                <a:rPr lang="en-CA" altLang="en-US" sz="1270"/>
                <a:t>circuit</a:t>
              </a:r>
            </a:p>
          </p:txBody>
        </p:sp>
        <p:sp>
          <p:nvSpPr>
            <p:cNvPr id="22537" name="Rectangle 9"/>
            <p:cNvSpPr>
              <a:spLocks noChangeArrowheads="1"/>
            </p:cNvSpPr>
            <p:nvPr/>
          </p:nvSpPr>
          <p:spPr bwMode="auto">
            <a:xfrm>
              <a:off x="2821" y="3552"/>
              <a:ext cx="227" cy="785"/>
            </a:xfrm>
            <a:prstGeom prst="rect">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2538" name="Text Box 10"/>
            <p:cNvSpPr txBox="1">
              <a:spLocks noChangeArrowheads="1"/>
            </p:cNvSpPr>
            <p:nvPr/>
          </p:nvSpPr>
          <p:spPr bwMode="auto">
            <a:xfrm rot="16200000">
              <a:off x="2637" y="3845"/>
              <a:ext cx="550"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0425" rIns="81646" bIns="40823"/>
            <a:lstStyle>
              <a:lvl1pPr>
                <a:tabLst>
                  <a:tab pos="449263" algn="l"/>
                </a:tabLst>
                <a:defRPr sz="1400">
                  <a:solidFill>
                    <a:srgbClr val="000000"/>
                  </a:solidFill>
                  <a:latin typeface="Arial" panose="020B0604020202020204" pitchFamily="34" charset="0"/>
                  <a:ea typeface="Droid Sans" charset="0"/>
                  <a:cs typeface="Droid Sans" charset="0"/>
                </a:defRPr>
              </a:lvl1pPr>
              <a:lvl2pPr>
                <a:tabLst>
                  <a:tab pos="449263" algn="l"/>
                </a:tabLst>
                <a:defRPr sz="1400">
                  <a:solidFill>
                    <a:srgbClr val="000000"/>
                  </a:solidFill>
                  <a:latin typeface="Arial" panose="020B0604020202020204" pitchFamily="34" charset="0"/>
                  <a:ea typeface="Droid Sans" charset="0"/>
                  <a:cs typeface="Droid Sans" charset="0"/>
                </a:defRPr>
              </a:lvl2pPr>
              <a:lvl3pPr>
                <a:tabLst>
                  <a:tab pos="449263" algn="l"/>
                </a:tabLst>
                <a:defRPr sz="1400">
                  <a:solidFill>
                    <a:srgbClr val="000000"/>
                  </a:solidFill>
                  <a:latin typeface="Arial" panose="020B0604020202020204" pitchFamily="34" charset="0"/>
                  <a:ea typeface="Droid Sans" charset="0"/>
                  <a:cs typeface="Droid Sans" charset="0"/>
                </a:defRPr>
              </a:lvl3pPr>
              <a:lvl4pPr>
                <a:tabLst>
                  <a:tab pos="449263" algn="l"/>
                </a:tabLst>
                <a:defRPr sz="1400">
                  <a:solidFill>
                    <a:srgbClr val="000000"/>
                  </a:solidFill>
                  <a:latin typeface="Arial" panose="020B0604020202020204" pitchFamily="34" charset="0"/>
                  <a:ea typeface="Droid Sans" charset="0"/>
                  <a:cs typeface="Droid Sans" charset="0"/>
                </a:defRPr>
              </a:lvl4pPr>
              <a:lvl5pPr>
                <a:tabLst>
                  <a:tab pos="449263"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9pPr>
            </a:lstStyle>
            <a:p>
              <a:pPr defTabSz="407571" fontAlgn="base" hangingPunct="0">
                <a:lnSpc>
                  <a:spcPct val="94000"/>
                </a:lnSpc>
                <a:spcBef>
                  <a:spcPct val="0"/>
                </a:spcBef>
                <a:spcAft>
                  <a:spcPct val="0"/>
                </a:spcAft>
                <a:buClr>
                  <a:srgbClr val="000000"/>
                </a:buClr>
                <a:buSzPct val="100000"/>
              </a:pPr>
              <a:r>
                <a:rPr lang="en-CA" altLang="en-US" sz="1270"/>
                <a:t>measure</a:t>
              </a:r>
            </a:p>
          </p:txBody>
        </p:sp>
        <p:graphicFrame>
          <p:nvGraphicFramePr>
            <p:cNvPr id="22539" name="Object 11"/>
            <p:cNvGraphicFramePr>
              <a:graphicFrameLocks noChangeAspect="1"/>
            </p:cNvGraphicFramePr>
            <p:nvPr>
              <p:extLst/>
            </p:nvPr>
          </p:nvGraphicFramePr>
          <p:xfrm>
            <a:off x="1599" y="4353"/>
            <a:ext cx="151" cy="136"/>
          </p:xfrm>
          <a:graphic>
            <a:graphicData uri="http://schemas.openxmlformats.org/presentationml/2006/ole">
              <mc:AlternateContent xmlns:mc="http://schemas.openxmlformats.org/markup-compatibility/2006">
                <mc:Choice xmlns:v="urn:schemas-microsoft-com:vml" Requires="v">
                  <p:oleObj spid="_x0000_s25757" name="Equation" r:id="rId4" imgW="241200" imgH="215640" progId="Equation.3">
                    <p:embed/>
                  </p:oleObj>
                </mc:Choice>
                <mc:Fallback>
                  <p:oleObj name="Equation" r:id="rId4" imgW="241200" imgH="215640" progId="Equation.3">
                    <p:embed/>
                    <p:pic>
                      <p:nvPicPr>
                        <p:cNvPr id="0" name=""/>
                        <p:cNvPicPr>
                          <a:picLocks noChangeAspect="1" noChangeArrowheads="1"/>
                        </p:cNvPicPr>
                        <p:nvPr/>
                      </p:nvPicPr>
                      <p:blipFill>
                        <a:blip r:embed="rId5"/>
                        <a:srcRect/>
                        <a:stretch>
                          <a:fillRect/>
                        </a:stretch>
                      </p:blipFill>
                      <p:spPr bwMode="auto">
                        <a:xfrm>
                          <a:off x="1599" y="4353"/>
                          <a:ext cx="151" cy="136"/>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40" name="Object 12"/>
            <p:cNvGraphicFramePr>
              <a:graphicFrameLocks noChangeAspect="1"/>
            </p:cNvGraphicFramePr>
            <p:nvPr>
              <p:extLst/>
            </p:nvPr>
          </p:nvGraphicFramePr>
          <p:xfrm>
            <a:off x="1613" y="4174"/>
            <a:ext cx="143" cy="136"/>
          </p:xfrm>
          <a:graphic>
            <a:graphicData uri="http://schemas.openxmlformats.org/presentationml/2006/ole">
              <mc:AlternateContent xmlns:mc="http://schemas.openxmlformats.org/markup-compatibility/2006">
                <mc:Choice xmlns:v="urn:schemas-microsoft-com:vml" Requires="v">
                  <p:oleObj spid="_x0000_s25758" name="Equation" r:id="rId6" imgW="228600" imgH="215640" progId="Equation.3">
                    <p:embed/>
                  </p:oleObj>
                </mc:Choice>
                <mc:Fallback>
                  <p:oleObj name="Equation" r:id="rId6" imgW="228600" imgH="215640" progId="Equation.3">
                    <p:embed/>
                    <p:pic>
                      <p:nvPicPr>
                        <p:cNvPr id="0" name=""/>
                        <p:cNvPicPr>
                          <a:picLocks noChangeAspect="1" noChangeArrowheads="1"/>
                        </p:cNvPicPr>
                        <p:nvPr/>
                      </p:nvPicPr>
                      <p:blipFill>
                        <a:blip r:embed="rId7"/>
                        <a:srcRect/>
                        <a:stretch>
                          <a:fillRect/>
                        </a:stretch>
                      </p:blipFill>
                      <p:spPr bwMode="auto">
                        <a:xfrm>
                          <a:off x="1613" y="4174"/>
                          <a:ext cx="143" cy="136"/>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41" name="Object 13"/>
            <p:cNvGraphicFramePr>
              <a:graphicFrameLocks noChangeAspect="1"/>
            </p:cNvGraphicFramePr>
            <p:nvPr>
              <p:extLst/>
            </p:nvPr>
          </p:nvGraphicFramePr>
          <p:xfrm>
            <a:off x="1613" y="3743"/>
            <a:ext cx="143" cy="134"/>
          </p:xfrm>
          <a:graphic>
            <a:graphicData uri="http://schemas.openxmlformats.org/presentationml/2006/ole">
              <mc:AlternateContent xmlns:mc="http://schemas.openxmlformats.org/markup-compatibility/2006">
                <mc:Choice xmlns:v="urn:schemas-microsoft-com:vml" Requires="v">
                  <p:oleObj spid="_x0000_s25759" name="Equation" r:id="rId8" imgW="228600" imgH="215640" progId="Equation.3">
                    <p:embed/>
                  </p:oleObj>
                </mc:Choice>
                <mc:Fallback>
                  <p:oleObj name="Equation" r:id="rId8" imgW="228600" imgH="215640" progId="Equation.3">
                    <p:embed/>
                    <p:pic>
                      <p:nvPicPr>
                        <p:cNvPr id="0" name=""/>
                        <p:cNvPicPr>
                          <a:picLocks noChangeAspect="1" noChangeArrowheads="1"/>
                        </p:cNvPicPr>
                        <p:nvPr/>
                      </p:nvPicPr>
                      <p:blipFill>
                        <a:blip r:embed="rId9"/>
                        <a:srcRect/>
                        <a:stretch>
                          <a:fillRect/>
                        </a:stretch>
                      </p:blipFill>
                      <p:spPr bwMode="auto">
                        <a:xfrm>
                          <a:off x="1613" y="3743"/>
                          <a:ext cx="143" cy="134"/>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42" name="Object 14"/>
            <p:cNvGraphicFramePr>
              <a:graphicFrameLocks noChangeAspect="1"/>
            </p:cNvGraphicFramePr>
            <p:nvPr>
              <p:extLst/>
            </p:nvPr>
          </p:nvGraphicFramePr>
          <p:xfrm>
            <a:off x="1613" y="3586"/>
            <a:ext cx="143" cy="134"/>
          </p:xfrm>
          <a:graphic>
            <a:graphicData uri="http://schemas.openxmlformats.org/presentationml/2006/ole">
              <mc:AlternateContent xmlns:mc="http://schemas.openxmlformats.org/markup-compatibility/2006">
                <mc:Choice xmlns:v="urn:schemas-microsoft-com:vml" Requires="v">
                  <p:oleObj spid="_x0000_s25760" name="Equation" r:id="rId10" imgW="228600" imgH="215640" progId="Equation.3">
                    <p:embed/>
                  </p:oleObj>
                </mc:Choice>
                <mc:Fallback>
                  <p:oleObj name="Equation" r:id="rId10" imgW="228600" imgH="215640" progId="Equation.3">
                    <p:embed/>
                    <p:pic>
                      <p:nvPicPr>
                        <p:cNvPr id="0" name=""/>
                        <p:cNvPicPr>
                          <a:picLocks noChangeAspect="1" noChangeArrowheads="1"/>
                        </p:cNvPicPr>
                        <p:nvPr/>
                      </p:nvPicPr>
                      <p:blipFill>
                        <a:blip r:embed="rId11"/>
                        <a:srcRect/>
                        <a:stretch>
                          <a:fillRect/>
                        </a:stretch>
                      </p:blipFill>
                      <p:spPr bwMode="auto">
                        <a:xfrm>
                          <a:off x="1613" y="3586"/>
                          <a:ext cx="143" cy="134"/>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43" name="Text Box 15"/>
            <p:cNvSpPr txBox="1">
              <a:spLocks noChangeArrowheads="1"/>
            </p:cNvSpPr>
            <p:nvPr/>
          </p:nvSpPr>
          <p:spPr bwMode="auto">
            <a:xfrm rot="16200000">
              <a:off x="1721" y="3922"/>
              <a:ext cx="219"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1796" rIns="81646" bIns="40823"/>
            <a:lstStyle/>
            <a:p>
              <a:pPr defTabSz="407571" fontAlgn="base" hangingPunct="0">
                <a:lnSpc>
                  <a:spcPct val="94000"/>
                </a:lnSpc>
                <a:spcBef>
                  <a:spcPct val="0"/>
                </a:spcBef>
                <a:spcAft>
                  <a:spcPct val="0"/>
                </a:spcAft>
                <a:buClr>
                  <a:srgbClr val="000000"/>
                </a:buClr>
                <a:buSzPct val="100000"/>
              </a:pPr>
              <a:r>
                <a:rPr lang="en-CA" altLang="en-US" sz="1452">
                  <a:solidFill>
                    <a:srgbClr val="000000"/>
                  </a:solidFill>
                </a:rPr>
                <a:t>...</a:t>
              </a:r>
            </a:p>
          </p:txBody>
        </p:sp>
        <p:sp>
          <p:nvSpPr>
            <p:cNvPr id="22544" name="Line 16"/>
            <p:cNvSpPr>
              <a:spLocks noChangeShapeType="1"/>
            </p:cNvSpPr>
            <p:nvPr/>
          </p:nvSpPr>
          <p:spPr bwMode="auto">
            <a:xfrm flipV="1">
              <a:off x="3587" y="3659"/>
              <a:ext cx="1073" cy="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2545" name="Line 17"/>
            <p:cNvSpPr>
              <a:spLocks noChangeShapeType="1"/>
            </p:cNvSpPr>
            <p:nvPr/>
          </p:nvSpPr>
          <p:spPr bwMode="auto">
            <a:xfrm flipV="1">
              <a:off x="3587" y="3795"/>
              <a:ext cx="1073" cy="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2546" name="Line 18"/>
            <p:cNvSpPr>
              <a:spLocks noChangeShapeType="1"/>
            </p:cNvSpPr>
            <p:nvPr/>
          </p:nvSpPr>
          <p:spPr bwMode="auto">
            <a:xfrm flipV="1">
              <a:off x="3587" y="4249"/>
              <a:ext cx="1073" cy="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2547" name="Line 19"/>
            <p:cNvSpPr>
              <a:spLocks noChangeShapeType="1"/>
            </p:cNvSpPr>
            <p:nvPr/>
          </p:nvSpPr>
          <p:spPr bwMode="auto">
            <a:xfrm>
              <a:off x="3587" y="4414"/>
              <a:ext cx="1349" cy="1"/>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2548" name="Rectangle 20"/>
            <p:cNvSpPr>
              <a:spLocks noChangeArrowheads="1"/>
            </p:cNvSpPr>
            <p:nvPr/>
          </p:nvSpPr>
          <p:spPr bwMode="auto">
            <a:xfrm>
              <a:off x="3743" y="3552"/>
              <a:ext cx="785" cy="923"/>
            </a:xfrm>
            <a:prstGeom prst="rect">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0425" rIns="81646" bIns="40823" anchor="ctr"/>
            <a:lstStyle>
              <a:lvl1pPr>
                <a:tabLst>
                  <a:tab pos="449263" algn="l"/>
                  <a:tab pos="898525"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9pPr>
            </a:lstStyle>
            <a:p>
              <a:pPr algn="ctr" defTabSz="407571" fontAlgn="base" hangingPunct="0">
                <a:lnSpc>
                  <a:spcPct val="94000"/>
                </a:lnSpc>
                <a:spcBef>
                  <a:spcPct val="0"/>
                </a:spcBef>
                <a:spcAft>
                  <a:spcPct val="0"/>
                </a:spcAft>
                <a:buClr>
                  <a:srgbClr val="000000"/>
                </a:buClr>
                <a:buSzPct val="100000"/>
              </a:pPr>
              <a:r>
                <a:rPr lang="en-CA" altLang="en-US" sz="1270"/>
                <a:t>circuit</a:t>
              </a:r>
            </a:p>
          </p:txBody>
        </p:sp>
        <p:sp>
          <p:nvSpPr>
            <p:cNvPr id="22549" name="Rectangle 21"/>
            <p:cNvSpPr>
              <a:spLocks noChangeArrowheads="1"/>
            </p:cNvSpPr>
            <p:nvPr/>
          </p:nvSpPr>
          <p:spPr bwMode="auto">
            <a:xfrm>
              <a:off x="4613" y="3552"/>
              <a:ext cx="227" cy="785"/>
            </a:xfrm>
            <a:prstGeom prst="rect">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2550" name="Text Box 22"/>
            <p:cNvSpPr txBox="1">
              <a:spLocks noChangeArrowheads="1"/>
            </p:cNvSpPr>
            <p:nvPr/>
          </p:nvSpPr>
          <p:spPr bwMode="auto">
            <a:xfrm rot="16200000">
              <a:off x="4429" y="3845"/>
              <a:ext cx="550"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0425" rIns="81646" bIns="40823"/>
            <a:lstStyle>
              <a:lvl1pPr>
                <a:tabLst>
                  <a:tab pos="449263" algn="l"/>
                </a:tabLst>
                <a:defRPr sz="1400">
                  <a:solidFill>
                    <a:srgbClr val="000000"/>
                  </a:solidFill>
                  <a:latin typeface="Arial" panose="020B0604020202020204" pitchFamily="34" charset="0"/>
                  <a:ea typeface="Droid Sans" charset="0"/>
                  <a:cs typeface="Droid Sans" charset="0"/>
                </a:defRPr>
              </a:lvl1pPr>
              <a:lvl2pPr>
                <a:tabLst>
                  <a:tab pos="449263" algn="l"/>
                </a:tabLst>
                <a:defRPr sz="1400">
                  <a:solidFill>
                    <a:srgbClr val="000000"/>
                  </a:solidFill>
                  <a:latin typeface="Arial" panose="020B0604020202020204" pitchFamily="34" charset="0"/>
                  <a:ea typeface="Droid Sans" charset="0"/>
                  <a:cs typeface="Droid Sans" charset="0"/>
                </a:defRPr>
              </a:lvl2pPr>
              <a:lvl3pPr>
                <a:tabLst>
                  <a:tab pos="449263" algn="l"/>
                </a:tabLst>
                <a:defRPr sz="1400">
                  <a:solidFill>
                    <a:srgbClr val="000000"/>
                  </a:solidFill>
                  <a:latin typeface="Arial" panose="020B0604020202020204" pitchFamily="34" charset="0"/>
                  <a:ea typeface="Droid Sans" charset="0"/>
                  <a:cs typeface="Droid Sans" charset="0"/>
                </a:defRPr>
              </a:lvl3pPr>
              <a:lvl4pPr>
                <a:tabLst>
                  <a:tab pos="449263" algn="l"/>
                </a:tabLst>
                <a:defRPr sz="1400">
                  <a:solidFill>
                    <a:srgbClr val="000000"/>
                  </a:solidFill>
                  <a:latin typeface="Arial" panose="020B0604020202020204" pitchFamily="34" charset="0"/>
                  <a:ea typeface="Droid Sans" charset="0"/>
                  <a:cs typeface="Droid Sans" charset="0"/>
                </a:defRPr>
              </a:lvl4pPr>
              <a:lvl5pPr>
                <a:tabLst>
                  <a:tab pos="449263"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9pPr>
            </a:lstStyle>
            <a:p>
              <a:pPr defTabSz="407571" fontAlgn="base" hangingPunct="0">
                <a:lnSpc>
                  <a:spcPct val="94000"/>
                </a:lnSpc>
                <a:spcBef>
                  <a:spcPct val="0"/>
                </a:spcBef>
                <a:spcAft>
                  <a:spcPct val="0"/>
                </a:spcAft>
                <a:buClr>
                  <a:srgbClr val="000000"/>
                </a:buClr>
                <a:buSzPct val="100000"/>
              </a:pPr>
              <a:r>
                <a:rPr lang="en-CA" altLang="en-US" sz="1270"/>
                <a:t>measure</a:t>
              </a:r>
            </a:p>
          </p:txBody>
        </p:sp>
        <p:graphicFrame>
          <p:nvGraphicFramePr>
            <p:cNvPr id="22551" name="Object 23"/>
            <p:cNvGraphicFramePr>
              <a:graphicFrameLocks noChangeAspect="1"/>
            </p:cNvGraphicFramePr>
            <p:nvPr>
              <p:extLst/>
            </p:nvPr>
          </p:nvGraphicFramePr>
          <p:xfrm>
            <a:off x="3403" y="4174"/>
            <a:ext cx="144" cy="136"/>
          </p:xfrm>
          <a:graphic>
            <a:graphicData uri="http://schemas.openxmlformats.org/presentationml/2006/ole">
              <mc:AlternateContent xmlns:mc="http://schemas.openxmlformats.org/markup-compatibility/2006">
                <mc:Choice xmlns:v="urn:schemas-microsoft-com:vml" Requires="v">
                  <p:oleObj spid="_x0000_s25761" name="Equation" r:id="rId12" imgW="228600" imgH="215640" progId="Equation.3">
                    <p:embed/>
                  </p:oleObj>
                </mc:Choice>
                <mc:Fallback>
                  <p:oleObj name="Equation" r:id="rId12" imgW="228600" imgH="215640" progId="Equation.3">
                    <p:embed/>
                    <p:pic>
                      <p:nvPicPr>
                        <p:cNvPr id="0" name=""/>
                        <p:cNvPicPr>
                          <a:picLocks noChangeAspect="1" noChangeArrowheads="1"/>
                        </p:cNvPicPr>
                        <p:nvPr/>
                      </p:nvPicPr>
                      <p:blipFill>
                        <a:blip r:embed="rId13"/>
                        <a:srcRect/>
                        <a:stretch>
                          <a:fillRect/>
                        </a:stretch>
                      </p:blipFill>
                      <p:spPr bwMode="auto">
                        <a:xfrm>
                          <a:off x="3403" y="4174"/>
                          <a:ext cx="144" cy="136"/>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52" name="Object 24"/>
            <p:cNvGraphicFramePr>
              <a:graphicFrameLocks noChangeAspect="1"/>
            </p:cNvGraphicFramePr>
            <p:nvPr>
              <p:extLst/>
            </p:nvPr>
          </p:nvGraphicFramePr>
          <p:xfrm>
            <a:off x="3403" y="3743"/>
            <a:ext cx="144" cy="134"/>
          </p:xfrm>
          <a:graphic>
            <a:graphicData uri="http://schemas.openxmlformats.org/presentationml/2006/ole">
              <mc:AlternateContent xmlns:mc="http://schemas.openxmlformats.org/markup-compatibility/2006">
                <mc:Choice xmlns:v="urn:schemas-microsoft-com:vml" Requires="v">
                  <p:oleObj spid="_x0000_s25762" name="Equation" r:id="rId14" imgW="228600" imgH="215640" progId="Equation.3">
                    <p:embed/>
                  </p:oleObj>
                </mc:Choice>
                <mc:Fallback>
                  <p:oleObj name="Equation" r:id="rId14" imgW="228600" imgH="215640" progId="Equation.3">
                    <p:embed/>
                    <p:pic>
                      <p:nvPicPr>
                        <p:cNvPr id="0" name=""/>
                        <p:cNvPicPr>
                          <a:picLocks noChangeAspect="1" noChangeArrowheads="1"/>
                        </p:cNvPicPr>
                        <p:nvPr/>
                      </p:nvPicPr>
                      <p:blipFill>
                        <a:blip r:embed="rId15"/>
                        <a:srcRect/>
                        <a:stretch>
                          <a:fillRect/>
                        </a:stretch>
                      </p:blipFill>
                      <p:spPr bwMode="auto">
                        <a:xfrm>
                          <a:off x="3403" y="3743"/>
                          <a:ext cx="144" cy="134"/>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53" name="Object 25"/>
            <p:cNvGraphicFramePr>
              <a:graphicFrameLocks noChangeAspect="1"/>
            </p:cNvGraphicFramePr>
            <p:nvPr>
              <p:extLst/>
            </p:nvPr>
          </p:nvGraphicFramePr>
          <p:xfrm>
            <a:off x="3403" y="3586"/>
            <a:ext cx="144" cy="134"/>
          </p:xfrm>
          <a:graphic>
            <a:graphicData uri="http://schemas.openxmlformats.org/presentationml/2006/ole">
              <mc:AlternateContent xmlns:mc="http://schemas.openxmlformats.org/markup-compatibility/2006">
                <mc:Choice xmlns:v="urn:schemas-microsoft-com:vml" Requires="v">
                  <p:oleObj spid="_x0000_s25763" name="Equation" r:id="rId16" imgW="228600" imgH="215640" progId="Equation.3">
                    <p:embed/>
                  </p:oleObj>
                </mc:Choice>
                <mc:Fallback>
                  <p:oleObj name="Equation" r:id="rId16" imgW="228600" imgH="215640" progId="Equation.3">
                    <p:embed/>
                    <p:pic>
                      <p:nvPicPr>
                        <p:cNvPr id="0" name=""/>
                        <p:cNvPicPr>
                          <a:picLocks noChangeAspect="1" noChangeArrowheads="1"/>
                        </p:cNvPicPr>
                        <p:nvPr/>
                      </p:nvPicPr>
                      <p:blipFill>
                        <a:blip r:embed="rId17"/>
                        <a:srcRect/>
                        <a:stretch>
                          <a:fillRect/>
                        </a:stretch>
                      </p:blipFill>
                      <p:spPr bwMode="auto">
                        <a:xfrm>
                          <a:off x="3403" y="3586"/>
                          <a:ext cx="144" cy="134"/>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54" name="Text Box 26"/>
            <p:cNvSpPr txBox="1">
              <a:spLocks noChangeArrowheads="1"/>
            </p:cNvSpPr>
            <p:nvPr/>
          </p:nvSpPr>
          <p:spPr bwMode="auto">
            <a:xfrm rot="16200000">
              <a:off x="3512" y="3922"/>
              <a:ext cx="219"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1796" rIns="81646" bIns="40823"/>
            <a:lstStyle/>
            <a:p>
              <a:pPr defTabSz="407571" fontAlgn="base" hangingPunct="0">
                <a:lnSpc>
                  <a:spcPct val="94000"/>
                </a:lnSpc>
                <a:spcBef>
                  <a:spcPct val="0"/>
                </a:spcBef>
                <a:spcAft>
                  <a:spcPct val="0"/>
                </a:spcAft>
                <a:buClr>
                  <a:srgbClr val="000000"/>
                </a:buClr>
                <a:buSzPct val="100000"/>
              </a:pPr>
              <a:r>
                <a:rPr lang="en-CA" altLang="en-US" sz="1452">
                  <a:solidFill>
                    <a:srgbClr val="000000"/>
                  </a:solidFill>
                </a:rPr>
                <a:t>...</a:t>
              </a:r>
            </a:p>
          </p:txBody>
        </p:sp>
        <p:sp>
          <p:nvSpPr>
            <p:cNvPr id="22555" name="Rectangle 27"/>
            <p:cNvSpPr>
              <a:spLocks noChangeArrowheads="1"/>
            </p:cNvSpPr>
            <p:nvPr/>
          </p:nvSpPr>
          <p:spPr bwMode="auto">
            <a:xfrm>
              <a:off x="3097" y="4302"/>
              <a:ext cx="275" cy="239"/>
            </a:xfrm>
            <a:prstGeom prst="rect">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0425" rIns="81646" bIns="40823" anchor="ctr"/>
            <a:lstStyle/>
            <a:p>
              <a:pPr algn="ctr" defTabSz="407571" fontAlgn="base" hangingPunct="0">
                <a:lnSpc>
                  <a:spcPct val="94000"/>
                </a:lnSpc>
                <a:spcBef>
                  <a:spcPct val="0"/>
                </a:spcBef>
                <a:spcAft>
                  <a:spcPct val="0"/>
                </a:spcAft>
                <a:buClr>
                  <a:srgbClr val="000000"/>
                </a:buClr>
                <a:buSzPct val="100000"/>
              </a:pPr>
              <a:r>
                <a:rPr lang="en-CA" altLang="en-US" sz="1270" i="1">
                  <a:solidFill>
                    <a:srgbClr val="000000"/>
                  </a:solidFill>
                </a:rPr>
                <a:t>R</a:t>
              </a:r>
            </a:p>
          </p:txBody>
        </p:sp>
      </p:grpSp>
      <p:sp>
        <p:nvSpPr>
          <p:cNvPr id="22556" name="Text Box 28"/>
          <p:cNvSpPr txBox="1">
            <a:spLocks noChangeArrowheads="1"/>
          </p:cNvSpPr>
          <p:nvPr/>
        </p:nvSpPr>
        <p:spPr bwMode="auto">
          <a:xfrm>
            <a:off x="4700494" y="4504794"/>
            <a:ext cx="3070402" cy="4176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8655" rIns="81646" bIns="40823"/>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defTabSz="407571" fontAlgn="base" hangingPunct="0">
              <a:lnSpc>
                <a:spcPct val="94000"/>
              </a:lnSpc>
              <a:spcBef>
                <a:spcPct val="0"/>
              </a:spcBef>
              <a:spcAft>
                <a:spcPct val="0"/>
              </a:spcAft>
              <a:buClr>
                <a:srgbClr val="000000"/>
              </a:buClr>
              <a:buSzPct val="100000"/>
            </a:pPr>
            <a:r>
              <a:rPr lang="en-CA" altLang="en-US" sz="2359" dirty="0">
                <a:latin typeface="Calibri" panose="020F0502020204030204" pitchFamily="34" charset="0"/>
              </a:rPr>
              <a:t>Repeat-Until-Success</a:t>
            </a:r>
          </a:p>
        </p:txBody>
      </p:sp>
      <p:sp>
        <p:nvSpPr>
          <p:cNvPr id="22557" name="Text Box 29"/>
          <p:cNvSpPr txBox="1">
            <a:spLocks noChangeArrowheads="1"/>
          </p:cNvSpPr>
          <p:nvPr/>
        </p:nvSpPr>
        <p:spPr bwMode="auto">
          <a:xfrm>
            <a:off x="1908558" y="2413526"/>
            <a:ext cx="8619415" cy="5679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65512" rIns="81646" bIns="40823"/>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sz="1400">
                <a:solidFill>
                  <a:srgbClr val="000000"/>
                </a:solidFill>
                <a:latin typeface="Arial" panose="020B0604020202020204" pitchFamily="34" charset="0"/>
                <a:ea typeface="Droid Sans" charset="0"/>
                <a:cs typeface="Droid Sans" charset="0"/>
              </a:defRPr>
            </a:lvl9pPr>
          </a:lstStyle>
          <a:p>
            <a:pPr defTabSz="407571" fontAlgn="base" hangingPunct="0">
              <a:lnSpc>
                <a:spcPct val="94000"/>
              </a:lnSpc>
              <a:spcBef>
                <a:spcPct val="0"/>
              </a:spcBef>
              <a:spcAft>
                <a:spcPct val="0"/>
              </a:spcAft>
              <a:buClr>
                <a:srgbClr val="000000"/>
              </a:buClr>
              <a:buSzPct val="100000"/>
            </a:pPr>
            <a:r>
              <a:rPr lang="en-CA" altLang="en-US" sz="3266" dirty="0"/>
              <a:t>How </a:t>
            </a:r>
            <a:r>
              <a:rPr lang="en-CA" altLang="en-US" sz="3266" dirty="0" smtClean="0"/>
              <a:t>can we efficiently construct RUS </a:t>
            </a:r>
            <a:r>
              <a:rPr lang="en-CA" altLang="en-US" sz="3266" dirty="0"/>
              <a:t>circuits</a:t>
            </a:r>
            <a:r>
              <a:rPr lang="en-CA" altLang="en-US" sz="3266" dirty="0" smtClean="0"/>
              <a:t>?</a:t>
            </a:r>
          </a:p>
        </p:txBody>
      </p:sp>
      <p:sp>
        <p:nvSpPr>
          <p:cNvPr id="2" name="Footer Placeholder 1"/>
          <p:cNvSpPr>
            <a:spLocks noGrp="1"/>
          </p:cNvSpPr>
          <p:nvPr>
            <p:ph type="ftr" idx="11"/>
          </p:nvPr>
        </p:nvSpPr>
        <p:spPr/>
        <p:txBody>
          <a:bodyPr/>
          <a:lstStyle/>
          <a:p>
            <a:r>
              <a:rPr lang="en-CA" altLang="en-US" smtClean="0"/>
              <a:t>Microsoft Proprietary</a:t>
            </a:r>
            <a:endParaRPr lang="en-CA" altLang="en-US"/>
          </a:p>
        </p:txBody>
      </p:sp>
    </p:spTree>
    <p:extLst>
      <p:ext uri="{BB962C8B-B14F-4D97-AF65-F5344CB8AC3E}">
        <p14:creationId xmlns:p14="http://schemas.microsoft.com/office/powerpoint/2010/main" val="211709204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AutoShape 1"/>
          <p:cNvSpPr>
            <a:spLocks noChangeArrowheads="1"/>
          </p:cNvSpPr>
          <p:nvPr/>
        </p:nvSpPr>
        <p:spPr bwMode="auto">
          <a:xfrm>
            <a:off x="1664155" y="1615194"/>
            <a:ext cx="9185072" cy="2128874"/>
          </a:xfrm>
          <a:prstGeom prst="roundRect">
            <a:avLst>
              <a:gd name="adj" fmla="val 16667"/>
            </a:avLst>
          </a:prstGeom>
          <a:solidFill>
            <a:srgbClr val="FFFFFF"/>
          </a:solidFill>
          <a:ln w="9525" cap="flat">
            <a:solidFill>
              <a:srgbClr val="808080"/>
            </a:solidFill>
            <a:round/>
            <a:headEnd/>
            <a:tailEnd/>
          </a:ln>
          <a:effectLst>
            <a:outerShdw dist="101823" dir="2700000" algn="ctr" rotWithShape="0">
              <a:srgbClr val="808080"/>
            </a:outerShdw>
          </a:effec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2530" name="Rectangle 2"/>
          <p:cNvSpPr>
            <a:spLocks noGrp="1" noChangeArrowheads="1"/>
          </p:cNvSpPr>
          <p:nvPr>
            <p:ph type="title" idx="4294967295"/>
          </p:nvPr>
        </p:nvSpPr>
        <p:spPr>
          <a:xfrm>
            <a:off x="1980049" y="273629"/>
            <a:ext cx="8229024" cy="1144921"/>
          </a:xfrm>
          <a:ln/>
        </p:spPr>
        <p:txBody>
          <a:bodyPr vert="horz" wrap="square" lIns="0" tIns="30176" rIns="0" bIns="0" numCol="1" anchor="ctr" anchorCtr="0" compatLnSpc="1">
            <a:prstTxWarp prst="textNoShape">
              <a:avLst/>
            </a:prstTxWarp>
          </a:bodyPr>
          <a:lstStyle/>
          <a:p>
            <a:pPr>
              <a:tabLst>
                <a:tab pos="407571" algn="l"/>
                <a:tab pos="815142" algn="l"/>
                <a:tab pos="1222713" algn="l"/>
                <a:tab pos="1630284" algn="l"/>
                <a:tab pos="2037855" algn="l"/>
                <a:tab pos="2445426" algn="l"/>
                <a:tab pos="2852997" algn="l"/>
                <a:tab pos="3260568" algn="l"/>
                <a:tab pos="3668139" algn="l"/>
                <a:tab pos="4075709" algn="l"/>
                <a:tab pos="4483281" algn="l"/>
                <a:tab pos="4890851" algn="l"/>
                <a:tab pos="5298423" algn="l"/>
                <a:tab pos="5705993" algn="l"/>
                <a:tab pos="6113565" algn="l"/>
                <a:tab pos="6521135" algn="l"/>
                <a:tab pos="6928706" algn="l"/>
                <a:tab pos="7336277" algn="l"/>
                <a:tab pos="7743848" algn="l"/>
                <a:tab pos="8151419" algn="l"/>
              </a:tabLst>
            </a:pPr>
            <a:r>
              <a:rPr lang="en-CA" altLang="en-US" sz="4400" dirty="0">
                <a:latin typeface="Calibri Light" panose="020F0302020204030204" pitchFamily="34" charset="0"/>
              </a:rPr>
              <a:t>Repeat-Until-Success circuits</a:t>
            </a:r>
          </a:p>
        </p:txBody>
      </p:sp>
      <p:grpSp>
        <p:nvGrpSpPr>
          <p:cNvPr id="22531" name="Group 3"/>
          <p:cNvGrpSpPr>
            <a:grpSpLocks/>
          </p:cNvGrpSpPr>
          <p:nvPr/>
        </p:nvGrpSpPr>
        <p:grpSpPr bwMode="auto">
          <a:xfrm>
            <a:off x="3826323" y="5115417"/>
            <a:ext cx="4805784" cy="1424310"/>
            <a:chOff x="1599" y="3552"/>
            <a:chExt cx="3337" cy="989"/>
          </a:xfrm>
        </p:grpSpPr>
        <p:sp>
          <p:nvSpPr>
            <p:cNvPr id="22532" name="Line 4"/>
            <p:cNvSpPr>
              <a:spLocks noChangeShapeType="1"/>
            </p:cNvSpPr>
            <p:nvPr/>
          </p:nvSpPr>
          <p:spPr bwMode="auto">
            <a:xfrm flipV="1">
              <a:off x="1796" y="3659"/>
              <a:ext cx="1073" cy="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2533" name="Line 5"/>
            <p:cNvSpPr>
              <a:spLocks noChangeShapeType="1"/>
            </p:cNvSpPr>
            <p:nvPr/>
          </p:nvSpPr>
          <p:spPr bwMode="auto">
            <a:xfrm flipV="1">
              <a:off x="1796" y="3795"/>
              <a:ext cx="1073" cy="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2534" name="Line 6"/>
            <p:cNvSpPr>
              <a:spLocks noChangeShapeType="1"/>
            </p:cNvSpPr>
            <p:nvPr/>
          </p:nvSpPr>
          <p:spPr bwMode="auto">
            <a:xfrm flipV="1">
              <a:off x="1796" y="4249"/>
              <a:ext cx="1073" cy="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2535" name="Line 7"/>
            <p:cNvSpPr>
              <a:spLocks noChangeShapeType="1"/>
            </p:cNvSpPr>
            <p:nvPr/>
          </p:nvSpPr>
          <p:spPr bwMode="auto">
            <a:xfrm>
              <a:off x="1796" y="4414"/>
              <a:ext cx="1790" cy="1"/>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2536" name="Rectangle 8"/>
            <p:cNvSpPr>
              <a:spLocks noChangeArrowheads="1"/>
            </p:cNvSpPr>
            <p:nvPr/>
          </p:nvSpPr>
          <p:spPr bwMode="auto">
            <a:xfrm>
              <a:off x="1952" y="3552"/>
              <a:ext cx="785" cy="923"/>
            </a:xfrm>
            <a:prstGeom prst="rect">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0425" rIns="81646" bIns="40823" anchor="ctr"/>
            <a:lstStyle>
              <a:lvl1pPr>
                <a:tabLst>
                  <a:tab pos="449263" algn="l"/>
                  <a:tab pos="898525"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9pPr>
            </a:lstStyle>
            <a:p>
              <a:pPr algn="ctr" defTabSz="407571" fontAlgn="base" hangingPunct="0">
                <a:lnSpc>
                  <a:spcPct val="94000"/>
                </a:lnSpc>
                <a:spcBef>
                  <a:spcPct val="0"/>
                </a:spcBef>
                <a:spcAft>
                  <a:spcPct val="0"/>
                </a:spcAft>
                <a:buClr>
                  <a:srgbClr val="000000"/>
                </a:buClr>
                <a:buSzPct val="100000"/>
              </a:pPr>
              <a:r>
                <a:rPr lang="en-CA" altLang="en-US" sz="1270"/>
                <a:t>circuit</a:t>
              </a:r>
            </a:p>
          </p:txBody>
        </p:sp>
        <p:sp>
          <p:nvSpPr>
            <p:cNvPr id="22537" name="Rectangle 9"/>
            <p:cNvSpPr>
              <a:spLocks noChangeArrowheads="1"/>
            </p:cNvSpPr>
            <p:nvPr/>
          </p:nvSpPr>
          <p:spPr bwMode="auto">
            <a:xfrm>
              <a:off x="2821" y="3552"/>
              <a:ext cx="227" cy="785"/>
            </a:xfrm>
            <a:prstGeom prst="rect">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2538" name="Text Box 10"/>
            <p:cNvSpPr txBox="1">
              <a:spLocks noChangeArrowheads="1"/>
            </p:cNvSpPr>
            <p:nvPr/>
          </p:nvSpPr>
          <p:spPr bwMode="auto">
            <a:xfrm rot="16200000">
              <a:off x="2637" y="3845"/>
              <a:ext cx="550"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0425" rIns="81646" bIns="40823"/>
            <a:lstStyle>
              <a:lvl1pPr>
                <a:tabLst>
                  <a:tab pos="449263" algn="l"/>
                </a:tabLst>
                <a:defRPr sz="1400">
                  <a:solidFill>
                    <a:srgbClr val="000000"/>
                  </a:solidFill>
                  <a:latin typeface="Arial" panose="020B0604020202020204" pitchFamily="34" charset="0"/>
                  <a:ea typeface="Droid Sans" charset="0"/>
                  <a:cs typeface="Droid Sans" charset="0"/>
                </a:defRPr>
              </a:lvl1pPr>
              <a:lvl2pPr>
                <a:tabLst>
                  <a:tab pos="449263" algn="l"/>
                </a:tabLst>
                <a:defRPr sz="1400">
                  <a:solidFill>
                    <a:srgbClr val="000000"/>
                  </a:solidFill>
                  <a:latin typeface="Arial" panose="020B0604020202020204" pitchFamily="34" charset="0"/>
                  <a:ea typeface="Droid Sans" charset="0"/>
                  <a:cs typeface="Droid Sans" charset="0"/>
                </a:defRPr>
              </a:lvl2pPr>
              <a:lvl3pPr>
                <a:tabLst>
                  <a:tab pos="449263" algn="l"/>
                </a:tabLst>
                <a:defRPr sz="1400">
                  <a:solidFill>
                    <a:srgbClr val="000000"/>
                  </a:solidFill>
                  <a:latin typeface="Arial" panose="020B0604020202020204" pitchFamily="34" charset="0"/>
                  <a:ea typeface="Droid Sans" charset="0"/>
                  <a:cs typeface="Droid Sans" charset="0"/>
                </a:defRPr>
              </a:lvl3pPr>
              <a:lvl4pPr>
                <a:tabLst>
                  <a:tab pos="449263" algn="l"/>
                </a:tabLst>
                <a:defRPr sz="1400">
                  <a:solidFill>
                    <a:srgbClr val="000000"/>
                  </a:solidFill>
                  <a:latin typeface="Arial" panose="020B0604020202020204" pitchFamily="34" charset="0"/>
                  <a:ea typeface="Droid Sans" charset="0"/>
                  <a:cs typeface="Droid Sans" charset="0"/>
                </a:defRPr>
              </a:lvl4pPr>
              <a:lvl5pPr>
                <a:tabLst>
                  <a:tab pos="449263"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9pPr>
            </a:lstStyle>
            <a:p>
              <a:pPr defTabSz="407571" fontAlgn="base" hangingPunct="0">
                <a:lnSpc>
                  <a:spcPct val="94000"/>
                </a:lnSpc>
                <a:spcBef>
                  <a:spcPct val="0"/>
                </a:spcBef>
                <a:spcAft>
                  <a:spcPct val="0"/>
                </a:spcAft>
                <a:buClr>
                  <a:srgbClr val="000000"/>
                </a:buClr>
                <a:buSzPct val="100000"/>
              </a:pPr>
              <a:r>
                <a:rPr lang="en-CA" altLang="en-US" sz="1270"/>
                <a:t>measure</a:t>
              </a:r>
            </a:p>
          </p:txBody>
        </p:sp>
        <p:graphicFrame>
          <p:nvGraphicFramePr>
            <p:cNvPr id="22539" name="Object 11"/>
            <p:cNvGraphicFramePr>
              <a:graphicFrameLocks noChangeAspect="1"/>
            </p:cNvGraphicFramePr>
            <p:nvPr>
              <p:extLst/>
            </p:nvPr>
          </p:nvGraphicFramePr>
          <p:xfrm>
            <a:off x="1599" y="4353"/>
            <a:ext cx="151" cy="136"/>
          </p:xfrm>
          <a:graphic>
            <a:graphicData uri="http://schemas.openxmlformats.org/presentationml/2006/ole">
              <mc:AlternateContent xmlns:mc="http://schemas.openxmlformats.org/markup-compatibility/2006">
                <mc:Choice xmlns:v="urn:schemas-microsoft-com:vml" Requires="v">
                  <p:oleObj spid="_x0000_s26781" name="Equation" r:id="rId4" imgW="241200" imgH="215640" progId="Equation.3">
                    <p:embed/>
                  </p:oleObj>
                </mc:Choice>
                <mc:Fallback>
                  <p:oleObj name="Equation" r:id="rId4" imgW="241200" imgH="215640" progId="Equation.3">
                    <p:embed/>
                    <p:pic>
                      <p:nvPicPr>
                        <p:cNvPr id="0" name=""/>
                        <p:cNvPicPr>
                          <a:picLocks noChangeAspect="1" noChangeArrowheads="1"/>
                        </p:cNvPicPr>
                        <p:nvPr/>
                      </p:nvPicPr>
                      <p:blipFill>
                        <a:blip r:embed="rId5"/>
                        <a:srcRect/>
                        <a:stretch>
                          <a:fillRect/>
                        </a:stretch>
                      </p:blipFill>
                      <p:spPr bwMode="auto">
                        <a:xfrm>
                          <a:off x="1599" y="4353"/>
                          <a:ext cx="151" cy="136"/>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40" name="Object 12"/>
            <p:cNvGraphicFramePr>
              <a:graphicFrameLocks noChangeAspect="1"/>
            </p:cNvGraphicFramePr>
            <p:nvPr>
              <p:extLst/>
            </p:nvPr>
          </p:nvGraphicFramePr>
          <p:xfrm>
            <a:off x="1613" y="4174"/>
            <a:ext cx="143" cy="136"/>
          </p:xfrm>
          <a:graphic>
            <a:graphicData uri="http://schemas.openxmlformats.org/presentationml/2006/ole">
              <mc:AlternateContent xmlns:mc="http://schemas.openxmlformats.org/markup-compatibility/2006">
                <mc:Choice xmlns:v="urn:schemas-microsoft-com:vml" Requires="v">
                  <p:oleObj spid="_x0000_s26782" name="Equation" r:id="rId6" imgW="228600" imgH="215640" progId="Equation.3">
                    <p:embed/>
                  </p:oleObj>
                </mc:Choice>
                <mc:Fallback>
                  <p:oleObj name="Equation" r:id="rId6" imgW="228600" imgH="215640" progId="Equation.3">
                    <p:embed/>
                    <p:pic>
                      <p:nvPicPr>
                        <p:cNvPr id="0" name=""/>
                        <p:cNvPicPr>
                          <a:picLocks noChangeAspect="1" noChangeArrowheads="1"/>
                        </p:cNvPicPr>
                        <p:nvPr/>
                      </p:nvPicPr>
                      <p:blipFill>
                        <a:blip r:embed="rId7"/>
                        <a:srcRect/>
                        <a:stretch>
                          <a:fillRect/>
                        </a:stretch>
                      </p:blipFill>
                      <p:spPr bwMode="auto">
                        <a:xfrm>
                          <a:off x="1613" y="4174"/>
                          <a:ext cx="143" cy="136"/>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41" name="Object 13"/>
            <p:cNvGraphicFramePr>
              <a:graphicFrameLocks noChangeAspect="1"/>
            </p:cNvGraphicFramePr>
            <p:nvPr>
              <p:extLst/>
            </p:nvPr>
          </p:nvGraphicFramePr>
          <p:xfrm>
            <a:off x="1613" y="3743"/>
            <a:ext cx="143" cy="134"/>
          </p:xfrm>
          <a:graphic>
            <a:graphicData uri="http://schemas.openxmlformats.org/presentationml/2006/ole">
              <mc:AlternateContent xmlns:mc="http://schemas.openxmlformats.org/markup-compatibility/2006">
                <mc:Choice xmlns:v="urn:schemas-microsoft-com:vml" Requires="v">
                  <p:oleObj spid="_x0000_s26783" name="Equation" r:id="rId8" imgW="228600" imgH="215640" progId="Equation.3">
                    <p:embed/>
                  </p:oleObj>
                </mc:Choice>
                <mc:Fallback>
                  <p:oleObj name="Equation" r:id="rId8" imgW="228600" imgH="215640" progId="Equation.3">
                    <p:embed/>
                    <p:pic>
                      <p:nvPicPr>
                        <p:cNvPr id="0" name=""/>
                        <p:cNvPicPr>
                          <a:picLocks noChangeAspect="1" noChangeArrowheads="1"/>
                        </p:cNvPicPr>
                        <p:nvPr/>
                      </p:nvPicPr>
                      <p:blipFill>
                        <a:blip r:embed="rId9"/>
                        <a:srcRect/>
                        <a:stretch>
                          <a:fillRect/>
                        </a:stretch>
                      </p:blipFill>
                      <p:spPr bwMode="auto">
                        <a:xfrm>
                          <a:off x="1613" y="3743"/>
                          <a:ext cx="143" cy="134"/>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42" name="Object 14"/>
            <p:cNvGraphicFramePr>
              <a:graphicFrameLocks noChangeAspect="1"/>
            </p:cNvGraphicFramePr>
            <p:nvPr>
              <p:extLst/>
            </p:nvPr>
          </p:nvGraphicFramePr>
          <p:xfrm>
            <a:off x="1613" y="3586"/>
            <a:ext cx="143" cy="134"/>
          </p:xfrm>
          <a:graphic>
            <a:graphicData uri="http://schemas.openxmlformats.org/presentationml/2006/ole">
              <mc:AlternateContent xmlns:mc="http://schemas.openxmlformats.org/markup-compatibility/2006">
                <mc:Choice xmlns:v="urn:schemas-microsoft-com:vml" Requires="v">
                  <p:oleObj spid="_x0000_s26784" name="Equation" r:id="rId10" imgW="228600" imgH="215640" progId="Equation.3">
                    <p:embed/>
                  </p:oleObj>
                </mc:Choice>
                <mc:Fallback>
                  <p:oleObj name="Equation" r:id="rId10" imgW="228600" imgH="215640" progId="Equation.3">
                    <p:embed/>
                    <p:pic>
                      <p:nvPicPr>
                        <p:cNvPr id="0" name=""/>
                        <p:cNvPicPr>
                          <a:picLocks noChangeAspect="1" noChangeArrowheads="1"/>
                        </p:cNvPicPr>
                        <p:nvPr/>
                      </p:nvPicPr>
                      <p:blipFill>
                        <a:blip r:embed="rId11"/>
                        <a:srcRect/>
                        <a:stretch>
                          <a:fillRect/>
                        </a:stretch>
                      </p:blipFill>
                      <p:spPr bwMode="auto">
                        <a:xfrm>
                          <a:off x="1613" y="3586"/>
                          <a:ext cx="143" cy="134"/>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43" name="Text Box 15"/>
            <p:cNvSpPr txBox="1">
              <a:spLocks noChangeArrowheads="1"/>
            </p:cNvSpPr>
            <p:nvPr/>
          </p:nvSpPr>
          <p:spPr bwMode="auto">
            <a:xfrm rot="16200000">
              <a:off x="1721" y="3922"/>
              <a:ext cx="219"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1796" rIns="81646" bIns="40823"/>
            <a:lstStyle/>
            <a:p>
              <a:pPr defTabSz="407571" fontAlgn="base" hangingPunct="0">
                <a:lnSpc>
                  <a:spcPct val="94000"/>
                </a:lnSpc>
                <a:spcBef>
                  <a:spcPct val="0"/>
                </a:spcBef>
                <a:spcAft>
                  <a:spcPct val="0"/>
                </a:spcAft>
                <a:buClr>
                  <a:srgbClr val="000000"/>
                </a:buClr>
                <a:buSzPct val="100000"/>
              </a:pPr>
              <a:r>
                <a:rPr lang="en-CA" altLang="en-US" sz="1452">
                  <a:solidFill>
                    <a:srgbClr val="000000"/>
                  </a:solidFill>
                </a:rPr>
                <a:t>...</a:t>
              </a:r>
            </a:p>
          </p:txBody>
        </p:sp>
        <p:sp>
          <p:nvSpPr>
            <p:cNvPr id="22544" name="Line 16"/>
            <p:cNvSpPr>
              <a:spLocks noChangeShapeType="1"/>
            </p:cNvSpPr>
            <p:nvPr/>
          </p:nvSpPr>
          <p:spPr bwMode="auto">
            <a:xfrm flipV="1">
              <a:off x="3587" y="3659"/>
              <a:ext cx="1073" cy="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2545" name="Line 17"/>
            <p:cNvSpPr>
              <a:spLocks noChangeShapeType="1"/>
            </p:cNvSpPr>
            <p:nvPr/>
          </p:nvSpPr>
          <p:spPr bwMode="auto">
            <a:xfrm flipV="1">
              <a:off x="3587" y="3795"/>
              <a:ext cx="1073" cy="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2546" name="Line 18"/>
            <p:cNvSpPr>
              <a:spLocks noChangeShapeType="1"/>
            </p:cNvSpPr>
            <p:nvPr/>
          </p:nvSpPr>
          <p:spPr bwMode="auto">
            <a:xfrm flipV="1">
              <a:off x="3587" y="4249"/>
              <a:ext cx="1073" cy="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2547" name="Line 19"/>
            <p:cNvSpPr>
              <a:spLocks noChangeShapeType="1"/>
            </p:cNvSpPr>
            <p:nvPr/>
          </p:nvSpPr>
          <p:spPr bwMode="auto">
            <a:xfrm>
              <a:off x="3587" y="4414"/>
              <a:ext cx="1349" cy="1"/>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2548" name="Rectangle 20"/>
            <p:cNvSpPr>
              <a:spLocks noChangeArrowheads="1"/>
            </p:cNvSpPr>
            <p:nvPr/>
          </p:nvSpPr>
          <p:spPr bwMode="auto">
            <a:xfrm>
              <a:off x="3743" y="3552"/>
              <a:ext cx="785" cy="923"/>
            </a:xfrm>
            <a:prstGeom prst="rect">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0425" rIns="81646" bIns="40823" anchor="ctr"/>
            <a:lstStyle>
              <a:lvl1pPr>
                <a:tabLst>
                  <a:tab pos="449263" algn="l"/>
                  <a:tab pos="898525"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Lst>
                <a:defRPr sz="1400">
                  <a:solidFill>
                    <a:srgbClr val="000000"/>
                  </a:solidFill>
                  <a:latin typeface="Arial" panose="020B0604020202020204" pitchFamily="34" charset="0"/>
                  <a:ea typeface="Droid Sans" charset="0"/>
                  <a:cs typeface="Droid Sans" charset="0"/>
                </a:defRPr>
              </a:lvl9pPr>
            </a:lstStyle>
            <a:p>
              <a:pPr algn="ctr" defTabSz="407571" fontAlgn="base" hangingPunct="0">
                <a:lnSpc>
                  <a:spcPct val="94000"/>
                </a:lnSpc>
                <a:spcBef>
                  <a:spcPct val="0"/>
                </a:spcBef>
                <a:spcAft>
                  <a:spcPct val="0"/>
                </a:spcAft>
                <a:buClr>
                  <a:srgbClr val="000000"/>
                </a:buClr>
                <a:buSzPct val="100000"/>
              </a:pPr>
              <a:r>
                <a:rPr lang="en-CA" altLang="en-US" sz="1270"/>
                <a:t>circuit</a:t>
              </a:r>
            </a:p>
          </p:txBody>
        </p:sp>
        <p:sp>
          <p:nvSpPr>
            <p:cNvPr id="22549" name="Rectangle 21"/>
            <p:cNvSpPr>
              <a:spLocks noChangeArrowheads="1"/>
            </p:cNvSpPr>
            <p:nvPr/>
          </p:nvSpPr>
          <p:spPr bwMode="auto">
            <a:xfrm>
              <a:off x="4613" y="3552"/>
              <a:ext cx="227" cy="785"/>
            </a:xfrm>
            <a:prstGeom prst="rect">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07571" fontAlgn="base" hangingPunct="0">
                <a:lnSpc>
                  <a:spcPct val="94000"/>
                </a:lnSpc>
                <a:spcBef>
                  <a:spcPct val="0"/>
                </a:spcBef>
                <a:spcAft>
                  <a:spcPct val="0"/>
                </a:spcAft>
                <a:buClr>
                  <a:srgbClr val="000000"/>
                </a:buClr>
                <a:buSzPct val="100000"/>
              </a:pPr>
              <a:endParaRPr lang="en-US" sz="1270">
                <a:solidFill>
                  <a:srgbClr val="000000"/>
                </a:solidFill>
              </a:endParaRPr>
            </a:p>
          </p:txBody>
        </p:sp>
        <p:sp>
          <p:nvSpPr>
            <p:cNvPr id="22550" name="Text Box 22"/>
            <p:cNvSpPr txBox="1">
              <a:spLocks noChangeArrowheads="1"/>
            </p:cNvSpPr>
            <p:nvPr/>
          </p:nvSpPr>
          <p:spPr bwMode="auto">
            <a:xfrm rot="16200000">
              <a:off x="4429" y="3845"/>
              <a:ext cx="550"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0425" rIns="81646" bIns="40823"/>
            <a:lstStyle>
              <a:lvl1pPr>
                <a:tabLst>
                  <a:tab pos="449263" algn="l"/>
                </a:tabLst>
                <a:defRPr sz="1400">
                  <a:solidFill>
                    <a:srgbClr val="000000"/>
                  </a:solidFill>
                  <a:latin typeface="Arial" panose="020B0604020202020204" pitchFamily="34" charset="0"/>
                  <a:ea typeface="Droid Sans" charset="0"/>
                  <a:cs typeface="Droid Sans" charset="0"/>
                </a:defRPr>
              </a:lvl1pPr>
              <a:lvl2pPr>
                <a:tabLst>
                  <a:tab pos="449263" algn="l"/>
                </a:tabLst>
                <a:defRPr sz="1400">
                  <a:solidFill>
                    <a:srgbClr val="000000"/>
                  </a:solidFill>
                  <a:latin typeface="Arial" panose="020B0604020202020204" pitchFamily="34" charset="0"/>
                  <a:ea typeface="Droid Sans" charset="0"/>
                  <a:cs typeface="Droid Sans" charset="0"/>
                </a:defRPr>
              </a:lvl2pPr>
              <a:lvl3pPr>
                <a:tabLst>
                  <a:tab pos="449263" algn="l"/>
                </a:tabLst>
                <a:defRPr sz="1400">
                  <a:solidFill>
                    <a:srgbClr val="000000"/>
                  </a:solidFill>
                  <a:latin typeface="Arial" panose="020B0604020202020204" pitchFamily="34" charset="0"/>
                  <a:ea typeface="Droid Sans" charset="0"/>
                  <a:cs typeface="Droid Sans" charset="0"/>
                </a:defRPr>
              </a:lvl3pPr>
              <a:lvl4pPr>
                <a:tabLst>
                  <a:tab pos="449263" algn="l"/>
                </a:tabLst>
                <a:defRPr sz="1400">
                  <a:solidFill>
                    <a:srgbClr val="000000"/>
                  </a:solidFill>
                  <a:latin typeface="Arial" panose="020B0604020202020204" pitchFamily="34" charset="0"/>
                  <a:ea typeface="Droid Sans" charset="0"/>
                  <a:cs typeface="Droid Sans" charset="0"/>
                </a:defRPr>
              </a:lvl4pPr>
              <a:lvl5pPr>
                <a:tabLst>
                  <a:tab pos="449263"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Lst>
                <a:defRPr sz="1400">
                  <a:solidFill>
                    <a:srgbClr val="000000"/>
                  </a:solidFill>
                  <a:latin typeface="Arial" panose="020B0604020202020204" pitchFamily="34" charset="0"/>
                  <a:ea typeface="Droid Sans" charset="0"/>
                  <a:cs typeface="Droid Sans" charset="0"/>
                </a:defRPr>
              </a:lvl9pPr>
            </a:lstStyle>
            <a:p>
              <a:pPr defTabSz="407571" fontAlgn="base" hangingPunct="0">
                <a:lnSpc>
                  <a:spcPct val="94000"/>
                </a:lnSpc>
                <a:spcBef>
                  <a:spcPct val="0"/>
                </a:spcBef>
                <a:spcAft>
                  <a:spcPct val="0"/>
                </a:spcAft>
                <a:buClr>
                  <a:srgbClr val="000000"/>
                </a:buClr>
                <a:buSzPct val="100000"/>
              </a:pPr>
              <a:r>
                <a:rPr lang="en-CA" altLang="en-US" sz="1270"/>
                <a:t>measure</a:t>
              </a:r>
            </a:p>
          </p:txBody>
        </p:sp>
        <p:graphicFrame>
          <p:nvGraphicFramePr>
            <p:cNvPr id="22551" name="Object 23"/>
            <p:cNvGraphicFramePr>
              <a:graphicFrameLocks noChangeAspect="1"/>
            </p:cNvGraphicFramePr>
            <p:nvPr>
              <p:extLst/>
            </p:nvPr>
          </p:nvGraphicFramePr>
          <p:xfrm>
            <a:off x="3403" y="4174"/>
            <a:ext cx="144" cy="136"/>
          </p:xfrm>
          <a:graphic>
            <a:graphicData uri="http://schemas.openxmlformats.org/presentationml/2006/ole">
              <mc:AlternateContent xmlns:mc="http://schemas.openxmlformats.org/markup-compatibility/2006">
                <mc:Choice xmlns:v="urn:schemas-microsoft-com:vml" Requires="v">
                  <p:oleObj spid="_x0000_s26785" name="Equation" r:id="rId12" imgW="228600" imgH="215640" progId="Equation.3">
                    <p:embed/>
                  </p:oleObj>
                </mc:Choice>
                <mc:Fallback>
                  <p:oleObj name="Equation" r:id="rId12" imgW="228600" imgH="215640" progId="Equation.3">
                    <p:embed/>
                    <p:pic>
                      <p:nvPicPr>
                        <p:cNvPr id="0" name=""/>
                        <p:cNvPicPr>
                          <a:picLocks noChangeAspect="1" noChangeArrowheads="1"/>
                        </p:cNvPicPr>
                        <p:nvPr/>
                      </p:nvPicPr>
                      <p:blipFill>
                        <a:blip r:embed="rId13"/>
                        <a:srcRect/>
                        <a:stretch>
                          <a:fillRect/>
                        </a:stretch>
                      </p:blipFill>
                      <p:spPr bwMode="auto">
                        <a:xfrm>
                          <a:off x="3403" y="4174"/>
                          <a:ext cx="144" cy="136"/>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52" name="Object 24"/>
            <p:cNvGraphicFramePr>
              <a:graphicFrameLocks noChangeAspect="1"/>
            </p:cNvGraphicFramePr>
            <p:nvPr>
              <p:extLst/>
            </p:nvPr>
          </p:nvGraphicFramePr>
          <p:xfrm>
            <a:off x="3403" y="3743"/>
            <a:ext cx="144" cy="134"/>
          </p:xfrm>
          <a:graphic>
            <a:graphicData uri="http://schemas.openxmlformats.org/presentationml/2006/ole">
              <mc:AlternateContent xmlns:mc="http://schemas.openxmlformats.org/markup-compatibility/2006">
                <mc:Choice xmlns:v="urn:schemas-microsoft-com:vml" Requires="v">
                  <p:oleObj spid="_x0000_s26786" name="Equation" r:id="rId14" imgW="228600" imgH="215640" progId="Equation.3">
                    <p:embed/>
                  </p:oleObj>
                </mc:Choice>
                <mc:Fallback>
                  <p:oleObj name="Equation" r:id="rId14" imgW="228600" imgH="215640" progId="Equation.3">
                    <p:embed/>
                    <p:pic>
                      <p:nvPicPr>
                        <p:cNvPr id="0" name=""/>
                        <p:cNvPicPr>
                          <a:picLocks noChangeAspect="1" noChangeArrowheads="1"/>
                        </p:cNvPicPr>
                        <p:nvPr/>
                      </p:nvPicPr>
                      <p:blipFill>
                        <a:blip r:embed="rId15"/>
                        <a:srcRect/>
                        <a:stretch>
                          <a:fillRect/>
                        </a:stretch>
                      </p:blipFill>
                      <p:spPr bwMode="auto">
                        <a:xfrm>
                          <a:off x="3403" y="3743"/>
                          <a:ext cx="144" cy="134"/>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53" name="Object 25"/>
            <p:cNvGraphicFramePr>
              <a:graphicFrameLocks noChangeAspect="1"/>
            </p:cNvGraphicFramePr>
            <p:nvPr>
              <p:extLst/>
            </p:nvPr>
          </p:nvGraphicFramePr>
          <p:xfrm>
            <a:off x="3403" y="3586"/>
            <a:ext cx="144" cy="134"/>
          </p:xfrm>
          <a:graphic>
            <a:graphicData uri="http://schemas.openxmlformats.org/presentationml/2006/ole">
              <mc:AlternateContent xmlns:mc="http://schemas.openxmlformats.org/markup-compatibility/2006">
                <mc:Choice xmlns:v="urn:schemas-microsoft-com:vml" Requires="v">
                  <p:oleObj spid="_x0000_s26787" name="Equation" r:id="rId16" imgW="228600" imgH="215640" progId="Equation.3">
                    <p:embed/>
                  </p:oleObj>
                </mc:Choice>
                <mc:Fallback>
                  <p:oleObj name="Equation" r:id="rId16" imgW="228600" imgH="215640" progId="Equation.3">
                    <p:embed/>
                    <p:pic>
                      <p:nvPicPr>
                        <p:cNvPr id="0" name=""/>
                        <p:cNvPicPr>
                          <a:picLocks noChangeAspect="1" noChangeArrowheads="1"/>
                        </p:cNvPicPr>
                        <p:nvPr/>
                      </p:nvPicPr>
                      <p:blipFill>
                        <a:blip r:embed="rId17"/>
                        <a:srcRect/>
                        <a:stretch>
                          <a:fillRect/>
                        </a:stretch>
                      </p:blipFill>
                      <p:spPr bwMode="auto">
                        <a:xfrm>
                          <a:off x="3403" y="3586"/>
                          <a:ext cx="144" cy="134"/>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54" name="Text Box 26"/>
            <p:cNvSpPr txBox="1">
              <a:spLocks noChangeArrowheads="1"/>
            </p:cNvSpPr>
            <p:nvPr/>
          </p:nvSpPr>
          <p:spPr bwMode="auto">
            <a:xfrm rot="16200000">
              <a:off x="3512" y="3922"/>
              <a:ext cx="219"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1796" rIns="81646" bIns="40823"/>
            <a:lstStyle/>
            <a:p>
              <a:pPr defTabSz="407571" fontAlgn="base" hangingPunct="0">
                <a:lnSpc>
                  <a:spcPct val="94000"/>
                </a:lnSpc>
                <a:spcBef>
                  <a:spcPct val="0"/>
                </a:spcBef>
                <a:spcAft>
                  <a:spcPct val="0"/>
                </a:spcAft>
                <a:buClr>
                  <a:srgbClr val="000000"/>
                </a:buClr>
                <a:buSzPct val="100000"/>
              </a:pPr>
              <a:r>
                <a:rPr lang="en-CA" altLang="en-US" sz="1452">
                  <a:solidFill>
                    <a:srgbClr val="000000"/>
                  </a:solidFill>
                </a:rPr>
                <a:t>...</a:t>
              </a:r>
            </a:p>
          </p:txBody>
        </p:sp>
        <p:sp>
          <p:nvSpPr>
            <p:cNvPr id="22555" name="Rectangle 27"/>
            <p:cNvSpPr>
              <a:spLocks noChangeArrowheads="1"/>
            </p:cNvSpPr>
            <p:nvPr/>
          </p:nvSpPr>
          <p:spPr bwMode="auto">
            <a:xfrm>
              <a:off x="3097" y="4302"/>
              <a:ext cx="275" cy="239"/>
            </a:xfrm>
            <a:prstGeom prst="rect">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0425" rIns="81646" bIns="40823" anchor="ctr"/>
            <a:lstStyle/>
            <a:p>
              <a:pPr algn="ctr" defTabSz="407571" fontAlgn="base" hangingPunct="0">
                <a:lnSpc>
                  <a:spcPct val="94000"/>
                </a:lnSpc>
                <a:spcBef>
                  <a:spcPct val="0"/>
                </a:spcBef>
                <a:spcAft>
                  <a:spcPct val="0"/>
                </a:spcAft>
                <a:buClr>
                  <a:srgbClr val="000000"/>
                </a:buClr>
                <a:buSzPct val="100000"/>
              </a:pPr>
              <a:r>
                <a:rPr lang="en-CA" altLang="en-US" sz="1270" i="1">
                  <a:solidFill>
                    <a:srgbClr val="000000"/>
                  </a:solidFill>
                </a:rPr>
                <a:t>R</a:t>
              </a:r>
            </a:p>
          </p:txBody>
        </p:sp>
      </p:grpSp>
      <p:sp>
        <p:nvSpPr>
          <p:cNvPr id="22556" name="Text Box 28"/>
          <p:cNvSpPr txBox="1">
            <a:spLocks noChangeArrowheads="1"/>
          </p:cNvSpPr>
          <p:nvPr/>
        </p:nvSpPr>
        <p:spPr bwMode="auto">
          <a:xfrm>
            <a:off x="4700494" y="4504794"/>
            <a:ext cx="3070402" cy="4176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58655" rIns="81646" bIns="40823"/>
          <a:lstStyle>
            <a:lvl1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sz="1400">
                <a:solidFill>
                  <a:srgbClr val="000000"/>
                </a:solidFill>
                <a:latin typeface="Arial" panose="020B0604020202020204" pitchFamily="34" charset="0"/>
                <a:ea typeface="Droid Sans" charset="0"/>
                <a:cs typeface="Droid Sans" charset="0"/>
              </a:defRPr>
            </a:lvl9pPr>
          </a:lstStyle>
          <a:p>
            <a:pPr defTabSz="407571" fontAlgn="base" hangingPunct="0">
              <a:lnSpc>
                <a:spcPct val="94000"/>
              </a:lnSpc>
              <a:spcBef>
                <a:spcPct val="0"/>
              </a:spcBef>
              <a:spcAft>
                <a:spcPct val="0"/>
              </a:spcAft>
              <a:buClr>
                <a:srgbClr val="000000"/>
              </a:buClr>
              <a:buSzPct val="100000"/>
            </a:pPr>
            <a:r>
              <a:rPr lang="en-CA" altLang="en-US" sz="2359" dirty="0">
                <a:latin typeface="Calibri" panose="020F0502020204030204" pitchFamily="34" charset="0"/>
              </a:rPr>
              <a:t>Repeat-Until-Success</a:t>
            </a:r>
          </a:p>
        </p:txBody>
      </p:sp>
      <p:sp>
        <p:nvSpPr>
          <p:cNvPr id="22557" name="Text Box 29"/>
          <p:cNvSpPr txBox="1">
            <a:spLocks noChangeArrowheads="1"/>
          </p:cNvSpPr>
          <p:nvPr/>
        </p:nvSpPr>
        <p:spPr bwMode="auto">
          <a:xfrm>
            <a:off x="1908558" y="2413526"/>
            <a:ext cx="8619415" cy="5679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46" tIns="65512" rIns="81646" bIns="40823"/>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sz="1400">
                <a:solidFill>
                  <a:srgbClr val="000000"/>
                </a:solidFill>
                <a:latin typeface="Arial" panose="020B0604020202020204" pitchFamily="34" charset="0"/>
                <a:ea typeface="Droid Sans" charset="0"/>
                <a:cs typeface="Droid Sans"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sz="1400">
                <a:solidFill>
                  <a:srgbClr val="000000"/>
                </a:solidFill>
                <a:latin typeface="Arial" panose="020B0604020202020204" pitchFamily="34" charset="0"/>
                <a:ea typeface="Droid Sans" charset="0"/>
                <a:cs typeface="Droid Sans"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sz="1400">
                <a:solidFill>
                  <a:srgbClr val="000000"/>
                </a:solidFill>
                <a:latin typeface="Arial" panose="020B0604020202020204" pitchFamily="34" charset="0"/>
                <a:ea typeface="Droid Sans" charset="0"/>
                <a:cs typeface="Droid Sans"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sz="1400">
                <a:solidFill>
                  <a:srgbClr val="000000"/>
                </a:solidFill>
                <a:latin typeface="Arial" panose="020B0604020202020204" pitchFamily="34" charset="0"/>
                <a:ea typeface="Droid Sans" charset="0"/>
                <a:cs typeface="Droid Sans"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sz="1400">
                <a:solidFill>
                  <a:srgbClr val="000000"/>
                </a:solidFill>
                <a:latin typeface="Arial" panose="020B0604020202020204" pitchFamily="34" charset="0"/>
                <a:ea typeface="Droid Sans" charset="0"/>
                <a:cs typeface="Droid Sans" charset="0"/>
              </a:defRPr>
            </a:lvl5pPr>
            <a:lvl6pPr marL="25146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sz="1400">
                <a:solidFill>
                  <a:srgbClr val="000000"/>
                </a:solidFill>
                <a:latin typeface="Arial" panose="020B0604020202020204" pitchFamily="34" charset="0"/>
                <a:ea typeface="Droid Sans" charset="0"/>
                <a:cs typeface="Droid Sans" charset="0"/>
              </a:defRPr>
            </a:lvl6pPr>
            <a:lvl7pPr marL="29718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sz="1400">
                <a:solidFill>
                  <a:srgbClr val="000000"/>
                </a:solidFill>
                <a:latin typeface="Arial" panose="020B0604020202020204" pitchFamily="34" charset="0"/>
                <a:ea typeface="Droid Sans" charset="0"/>
                <a:cs typeface="Droid Sans" charset="0"/>
              </a:defRPr>
            </a:lvl7pPr>
            <a:lvl8pPr marL="34290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sz="1400">
                <a:solidFill>
                  <a:srgbClr val="000000"/>
                </a:solidFill>
                <a:latin typeface="Arial" panose="020B0604020202020204" pitchFamily="34" charset="0"/>
                <a:ea typeface="Droid Sans" charset="0"/>
                <a:cs typeface="Droid Sans" charset="0"/>
              </a:defRPr>
            </a:lvl8pPr>
            <a:lvl9pPr marL="3886200" indent="-228600" defTabSz="449263" fontAlgn="base" hangingPunct="0">
              <a:lnSpc>
                <a:spcPct val="94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defRPr sz="1400">
                <a:solidFill>
                  <a:srgbClr val="000000"/>
                </a:solidFill>
                <a:latin typeface="Arial" panose="020B0604020202020204" pitchFamily="34" charset="0"/>
                <a:ea typeface="Droid Sans" charset="0"/>
                <a:cs typeface="Droid Sans" charset="0"/>
              </a:defRPr>
            </a:lvl9pPr>
          </a:lstStyle>
          <a:p>
            <a:pPr defTabSz="407571" fontAlgn="base" hangingPunct="0">
              <a:lnSpc>
                <a:spcPct val="94000"/>
              </a:lnSpc>
              <a:spcBef>
                <a:spcPct val="0"/>
              </a:spcBef>
              <a:spcAft>
                <a:spcPct val="0"/>
              </a:spcAft>
              <a:buClr>
                <a:srgbClr val="000000"/>
              </a:buClr>
              <a:buSzPct val="100000"/>
            </a:pPr>
            <a:r>
              <a:rPr lang="en-CA" altLang="en-US" sz="3266" dirty="0"/>
              <a:t>How </a:t>
            </a:r>
            <a:r>
              <a:rPr lang="en-CA" altLang="en-US" sz="3266" dirty="0" smtClean="0"/>
              <a:t>can we efficiently construct RUS </a:t>
            </a:r>
            <a:r>
              <a:rPr lang="en-CA" altLang="en-US" sz="3266" dirty="0"/>
              <a:t>circuits</a:t>
            </a:r>
            <a:r>
              <a:rPr lang="en-CA" altLang="en-US" sz="3266" dirty="0" smtClean="0"/>
              <a:t>?</a:t>
            </a:r>
          </a:p>
        </p:txBody>
      </p:sp>
      <p:pic>
        <p:nvPicPr>
          <p:cNvPr id="31" name="Picture 30"/>
          <p:cNvPicPr>
            <a:picLocks noChangeAspect="1"/>
          </p:cNvPicPr>
          <p:nvPr/>
        </p:nvPicPr>
        <p:blipFill>
          <a:blip r:embed="rId18"/>
          <a:stretch>
            <a:fillRect/>
          </a:stretch>
        </p:blipFill>
        <p:spPr>
          <a:xfrm>
            <a:off x="1830158" y="2104062"/>
            <a:ext cx="8929991" cy="1295423"/>
          </a:xfrm>
          <a:prstGeom prst="rect">
            <a:avLst/>
          </a:prstGeom>
        </p:spPr>
      </p:pic>
      <p:sp>
        <p:nvSpPr>
          <p:cNvPr id="2" name="Footer Placeholder 1"/>
          <p:cNvSpPr>
            <a:spLocks noGrp="1"/>
          </p:cNvSpPr>
          <p:nvPr>
            <p:ph type="ftr" idx="11"/>
          </p:nvPr>
        </p:nvSpPr>
        <p:spPr/>
        <p:txBody>
          <a:bodyPr/>
          <a:lstStyle/>
          <a:p>
            <a:r>
              <a:rPr lang="en-CA" altLang="en-US" smtClean="0"/>
              <a:t>Microsoft Proprietary</a:t>
            </a:r>
            <a:endParaRPr lang="en-CA" altLang="en-US"/>
          </a:p>
        </p:txBody>
      </p:sp>
    </p:spTree>
    <p:extLst>
      <p:ext uri="{BB962C8B-B14F-4D97-AF65-F5344CB8AC3E}">
        <p14:creationId xmlns:p14="http://schemas.microsoft.com/office/powerpoint/2010/main" val="146908045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4325" y="8841"/>
            <a:ext cx="10515600" cy="1325563"/>
          </a:xfrm>
        </p:spPr>
        <p:txBody>
          <a:bodyPr/>
          <a:lstStyle/>
          <a:p>
            <a:r>
              <a:rPr lang="en-US" dirty="0" smtClean="0">
                <a:solidFill>
                  <a:schemeClr val="bg1"/>
                </a:solidFill>
              </a:rPr>
              <a:t>Quantum Hardware Technologies Exist!</a:t>
            </a:r>
            <a:endParaRPr lang="en-US" dirty="0">
              <a:solidFill>
                <a:schemeClr val="bg1"/>
              </a:solidFill>
            </a:endParaRPr>
          </a:p>
        </p:txBody>
      </p:sp>
      <p:sp>
        <p:nvSpPr>
          <p:cNvPr id="5" name="Rectangle 4"/>
          <p:cNvSpPr/>
          <p:nvPr/>
        </p:nvSpPr>
        <p:spPr bwMode="auto">
          <a:xfrm>
            <a:off x="616293" y="1379995"/>
            <a:ext cx="2689274" cy="1568743"/>
          </a:xfrm>
          <a:prstGeom prst="rect">
            <a:avLst/>
          </a:prstGeom>
          <a:solidFill>
            <a:srgbClr val="00BF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34" name="Group 33"/>
          <p:cNvGrpSpPr/>
          <p:nvPr/>
        </p:nvGrpSpPr>
        <p:grpSpPr>
          <a:xfrm>
            <a:off x="6268749" y="4776097"/>
            <a:ext cx="2689274" cy="1568743"/>
            <a:chOff x="628650" y="4885470"/>
            <a:chExt cx="2743200" cy="1600200"/>
          </a:xfrm>
        </p:grpSpPr>
        <p:sp>
          <p:nvSpPr>
            <p:cNvPr id="12" name="Rectangle 11"/>
            <p:cNvSpPr/>
            <p:nvPr/>
          </p:nvSpPr>
          <p:spPr bwMode="auto">
            <a:xfrm>
              <a:off x="628650" y="4885470"/>
              <a:ext cx="2743200" cy="1600200"/>
            </a:xfrm>
            <a:prstGeom prst="rect">
              <a:avLst/>
            </a:prstGeom>
            <a:solidFill>
              <a:srgbClr val="00A1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3" name="TextBox 12"/>
            <p:cNvSpPr txBox="1"/>
            <p:nvPr/>
          </p:nvSpPr>
          <p:spPr>
            <a:xfrm>
              <a:off x="628650" y="4885470"/>
              <a:ext cx="2743200" cy="1260333"/>
            </a:xfrm>
            <a:prstGeom prst="rect">
              <a:avLst/>
            </a:prstGeom>
            <a:noFill/>
          </p:spPr>
          <p:txBody>
            <a:bodyPr wrap="square" lIns="179285" tIns="143428" rIns="179285" bIns="143428" rtlCol="0">
              <a:spAutoFit/>
            </a:bodyPr>
            <a:lstStyle/>
            <a:p>
              <a:pPr>
                <a:lnSpc>
                  <a:spcPct val="90000"/>
                </a:lnSpc>
                <a:spcAft>
                  <a:spcPts val="588"/>
                </a:spcAft>
              </a:pPr>
              <a:r>
                <a:rPr lang="en-US" sz="3137" dirty="0" smtClean="0">
                  <a:solidFill>
                    <a:prstClr val="white"/>
                  </a:solidFill>
                </a:rPr>
                <a:t>Topological</a:t>
              </a:r>
            </a:p>
            <a:p>
              <a:pPr>
                <a:lnSpc>
                  <a:spcPct val="90000"/>
                </a:lnSpc>
                <a:spcAft>
                  <a:spcPts val="588"/>
                </a:spcAft>
              </a:pPr>
              <a:endParaRPr lang="en-US" sz="3137" dirty="0">
                <a:solidFill>
                  <a:prstClr val="white"/>
                </a:solidFill>
              </a:endParaRPr>
            </a:p>
          </p:txBody>
        </p:sp>
      </p:grpSp>
      <p:sp>
        <p:nvSpPr>
          <p:cNvPr id="20" name="TextBox 19"/>
          <p:cNvSpPr txBox="1"/>
          <p:nvPr/>
        </p:nvSpPr>
        <p:spPr>
          <a:xfrm>
            <a:off x="616292" y="1349601"/>
            <a:ext cx="1979605" cy="724143"/>
          </a:xfrm>
          <a:prstGeom prst="rect">
            <a:avLst/>
          </a:prstGeom>
          <a:solidFill>
            <a:srgbClr val="B792FA">
              <a:alpha val="0"/>
            </a:srgbClr>
          </a:solidFill>
        </p:spPr>
        <p:txBody>
          <a:bodyPr wrap="square" lIns="179285" tIns="143428" rIns="179285" bIns="143428" rtlCol="0">
            <a:spAutoFit/>
          </a:bodyPr>
          <a:lstStyle/>
          <a:p>
            <a:pPr>
              <a:lnSpc>
                <a:spcPct val="90000"/>
              </a:lnSpc>
              <a:spcAft>
                <a:spcPts val="588"/>
              </a:spcAft>
            </a:pPr>
            <a:r>
              <a:rPr lang="en-US" sz="3137" dirty="0">
                <a:solidFill>
                  <a:prstClr val="white"/>
                </a:solidFill>
              </a:rPr>
              <a:t>Ion traps</a:t>
            </a:r>
          </a:p>
        </p:txBody>
      </p:sp>
      <p:grpSp>
        <p:nvGrpSpPr>
          <p:cNvPr id="4" name="Group 3"/>
          <p:cNvGrpSpPr/>
          <p:nvPr/>
        </p:nvGrpSpPr>
        <p:grpSpPr>
          <a:xfrm>
            <a:off x="616293" y="3071630"/>
            <a:ext cx="2689274" cy="1568743"/>
            <a:chOff x="628650" y="3157110"/>
            <a:chExt cx="2019300" cy="1600200"/>
          </a:xfrm>
        </p:grpSpPr>
        <p:sp>
          <p:nvSpPr>
            <p:cNvPr id="9" name="Rectangle 8"/>
            <p:cNvSpPr/>
            <p:nvPr/>
          </p:nvSpPr>
          <p:spPr bwMode="auto">
            <a:xfrm>
              <a:off x="628650" y="3157110"/>
              <a:ext cx="2019300" cy="1600200"/>
            </a:xfrm>
            <a:prstGeom prst="rect">
              <a:avLst/>
            </a:prstGeom>
            <a:solidFill>
              <a:srgbClr val="0A59C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TextBox 9"/>
            <p:cNvSpPr txBox="1"/>
            <p:nvPr/>
          </p:nvSpPr>
          <p:spPr>
            <a:xfrm>
              <a:off x="628650" y="3157110"/>
              <a:ext cx="2019300" cy="1181862"/>
            </a:xfrm>
            <a:prstGeom prst="rect">
              <a:avLst/>
            </a:prstGeom>
            <a:solidFill>
              <a:srgbClr val="0A59C2"/>
            </a:solidFill>
          </p:spPr>
          <p:txBody>
            <a:bodyPr wrap="square" lIns="179285" tIns="143428" rIns="179285" bIns="143428" rtlCol="0">
              <a:spAutoFit/>
            </a:bodyPr>
            <a:lstStyle/>
            <a:p>
              <a:pPr>
                <a:lnSpc>
                  <a:spcPct val="90000"/>
                </a:lnSpc>
                <a:spcAft>
                  <a:spcPts val="588"/>
                </a:spcAft>
              </a:pPr>
              <a:r>
                <a:rPr lang="en-US" sz="3137" dirty="0">
                  <a:solidFill>
                    <a:prstClr val="white"/>
                  </a:solidFill>
                </a:rPr>
                <a:t>Super-conductors</a:t>
              </a:r>
            </a:p>
          </p:txBody>
        </p:sp>
      </p:grpSp>
      <p:pic>
        <p:nvPicPr>
          <p:cNvPr id="24" name="Picture 2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3611063" y="1379995"/>
            <a:ext cx="2241062" cy="1568743"/>
          </a:xfrm>
          <a:prstGeom prst="rect">
            <a:avLst/>
          </a:prstGeom>
        </p:spPr>
      </p:pic>
      <p:pic>
        <p:nvPicPr>
          <p:cNvPr id="25" name="Picture 24"/>
          <p:cNvPicPr>
            <a:picLocks/>
          </p:cNvPicPr>
          <p:nvPr/>
        </p:nvPicPr>
        <p:blipFill>
          <a:blip r:embed="rId4"/>
          <a:stretch>
            <a:fillRect/>
          </a:stretch>
        </p:blipFill>
        <p:spPr>
          <a:xfrm>
            <a:off x="9257757" y="4793721"/>
            <a:ext cx="2241062" cy="1568743"/>
          </a:xfrm>
          <a:prstGeom prst="rect">
            <a:avLst/>
          </a:prstGeom>
        </p:spPr>
      </p:pic>
      <p:pic>
        <p:nvPicPr>
          <p:cNvPr id="3" name="Picture 2"/>
          <p:cNvPicPr>
            <a:picLocks/>
          </p:cNvPicPr>
          <p:nvPr/>
        </p:nvPicPr>
        <p:blipFill>
          <a:blip r:embed="rId5">
            <a:extLst>
              <a:ext uri="{28A0092B-C50C-407E-A947-70E740481C1C}">
                <a14:useLocalDpi xmlns:a14="http://schemas.microsoft.com/office/drawing/2010/main" val="0"/>
              </a:ext>
            </a:extLst>
          </a:blip>
          <a:stretch>
            <a:fillRect/>
          </a:stretch>
        </p:blipFill>
        <p:spPr>
          <a:xfrm>
            <a:off x="3611063" y="3071631"/>
            <a:ext cx="2241062" cy="1568743"/>
          </a:xfrm>
          <a:prstGeom prst="rect">
            <a:avLst/>
          </a:prstGeom>
        </p:spPr>
      </p:pic>
      <p:sp>
        <p:nvSpPr>
          <p:cNvPr id="26" name="Rectangle 25"/>
          <p:cNvSpPr/>
          <p:nvPr/>
        </p:nvSpPr>
        <p:spPr bwMode="auto">
          <a:xfrm>
            <a:off x="6268749" y="1363422"/>
            <a:ext cx="2689274" cy="1568743"/>
          </a:xfrm>
          <a:prstGeom prst="rect">
            <a:avLst/>
          </a:prstGeom>
          <a:solidFill>
            <a:srgbClr val="D8512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7" name="TextBox 26"/>
          <p:cNvSpPr txBox="1"/>
          <p:nvPr/>
        </p:nvSpPr>
        <p:spPr>
          <a:xfrm>
            <a:off x="6318551" y="1379995"/>
            <a:ext cx="2783577" cy="724143"/>
          </a:xfrm>
          <a:prstGeom prst="rect">
            <a:avLst/>
          </a:prstGeom>
          <a:solidFill>
            <a:srgbClr val="B792FA">
              <a:alpha val="0"/>
            </a:srgbClr>
          </a:solidFill>
        </p:spPr>
        <p:txBody>
          <a:bodyPr wrap="square" lIns="179285" tIns="143428" rIns="179285" bIns="143428" rtlCol="0">
            <a:spAutoFit/>
          </a:bodyPr>
          <a:lstStyle/>
          <a:p>
            <a:pPr>
              <a:lnSpc>
                <a:spcPct val="90000"/>
              </a:lnSpc>
              <a:spcAft>
                <a:spcPts val="588"/>
              </a:spcAft>
            </a:pPr>
            <a:r>
              <a:rPr lang="en-US" sz="3137" dirty="0">
                <a:solidFill>
                  <a:prstClr val="white"/>
                </a:solidFill>
              </a:rPr>
              <a:t>NV centers</a:t>
            </a:r>
          </a:p>
        </p:txBody>
      </p:sp>
      <p:sp>
        <p:nvSpPr>
          <p:cNvPr id="28" name="Rectangle 27"/>
          <p:cNvSpPr/>
          <p:nvPr/>
        </p:nvSpPr>
        <p:spPr bwMode="auto">
          <a:xfrm>
            <a:off x="6268749" y="3071630"/>
            <a:ext cx="2689274" cy="1568743"/>
          </a:xfrm>
          <a:prstGeom prst="rect">
            <a:avLst/>
          </a:prstGeom>
          <a:solidFill>
            <a:srgbClr val="00BF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9" name="TextBox 28"/>
          <p:cNvSpPr txBox="1"/>
          <p:nvPr/>
        </p:nvSpPr>
        <p:spPr>
          <a:xfrm>
            <a:off x="6268749" y="3071630"/>
            <a:ext cx="2689274" cy="1158613"/>
          </a:xfrm>
          <a:prstGeom prst="rect">
            <a:avLst/>
          </a:prstGeom>
          <a:solidFill>
            <a:srgbClr val="B792FA">
              <a:alpha val="0"/>
            </a:srgbClr>
          </a:solidFill>
        </p:spPr>
        <p:txBody>
          <a:bodyPr wrap="square" lIns="179285" tIns="143428" rIns="179285" bIns="143428" rtlCol="0">
            <a:spAutoFit/>
          </a:bodyPr>
          <a:lstStyle/>
          <a:p>
            <a:pPr>
              <a:lnSpc>
                <a:spcPct val="90000"/>
              </a:lnSpc>
              <a:spcAft>
                <a:spcPts val="588"/>
              </a:spcAft>
            </a:pPr>
            <a:r>
              <a:rPr lang="en-US" sz="3137" dirty="0">
                <a:solidFill>
                  <a:prstClr val="white"/>
                </a:solidFill>
              </a:rPr>
              <a:t>Quantum dots</a:t>
            </a:r>
          </a:p>
        </p:txBody>
      </p:sp>
      <p:grpSp>
        <p:nvGrpSpPr>
          <p:cNvPr id="33" name="Group 32"/>
          <p:cNvGrpSpPr/>
          <p:nvPr/>
        </p:nvGrpSpPr>
        <p:grpSpPr>
          <a:xfrm>
            <a:off x="616293" y="4793721"/>
            <a:ext cx="2689274" cy="1568743"/>
            <a:chOff x="6394450" y="4885470"/>
            <a:chExt cx="2743200" cy="1600200"/>
          </a:xfrm>
          <a:solidFill>
            <a:srgbClr val="A000A7"/>
          </a:solidFill>
        </p:grpSpPr>
        <p:sp>
          <p:nvSpPr>
            <p:cNvPr id="30" name="Rectangle 29"/>
            <p:cNvSpPr/>
            <p:nvPr/>
          </p:nvSpPr>
          <p:spPr bwMode="auto">
            <a:xfrm>
              <a:off x="6394450" y="4885470"/>
              <a:ext cx="2743200" cy="16002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1" name="TextBox 30"/>
            <p:cNvSpPr txBox="1"/>
            <p:nvPr/>
          </p:nvSpPr>
          <p:spPr>
            <a:xfrm>
              <a:off x="6394450" y="4885470"/>
              <a:ext cx="2743200" cy="738664"/>
            </a:xfrm>
            <a:prstGeom prst="rect">
              <a:avLst/>
            </a:prstGeom>
            <a:grpFill/>
          </p:spPr>
          <p:txBody>
            <a:bodyPr wrap="square" lIns="179285" tIns="143428" rIns="179285" bIns="143428" rtlCol="0">
              <a:spAutoFit/>
            </a:bodyPr>
            <a:lstStyle/>
            <a:p>
              <a:pPr>
                <a:lnSpc>
                  <a:spcPct val="90000"/>
                </a:lnSpc>
                <a:spcAft>
                  <a:spcPts val="588"/>
                </a:spcAft>
              </a:pPr>
              <a:r>
                <a:rPr lang="en-US" sz="3137" dirty="0">
                  <a:solidFill>
                    <a:prstClr val="white"/>
                  </a:solidFill>
                </a:rPr>
                <a:t>Linear optics </a:t>
              </a:r>
            </a:p>
          </p:txBody>
        </p:sp>
      </p:grpSp>
      <p:pic>
        <p:nvPicPr>
          <p:cNvPr id="7" name="Picture 6"/>
          <p:cNvPicPr>
            <a:picLocks/>
          </p:cNvPicPr>
          <p:nvPr/>
        </p:nvPicPr>
        <p:blipFill>
          <a:blip r:embed="rId6"/>
          <a:stretch>
            <a:fillRect/>
          </a:stretch>
        </p:blipFill>
        <p:spPr>
          <a:xfrm>
            <a:off x="9257757" y="3057808"/>
            <a:ext cx="2241062" cy="1568743"/>
          </a:xfrm>
          <a:prstGeom prst="rect">
            <a:avLst/>
          </a:prstGeom>
        </p:spPr>
      </p:pic>
      <p:pic>
        <p:nvPicPr>
          <p:cNvPr id="8" name="Picture 7"/>
          <p:cNvPicPr>
            <a:picLocks/>
          </p:cNvPicPr>
          <p:nvPr/>
        </p:nvPicPr>
        <p:blipFill>
          <a:blip r:embed="rId7">
            <a:extLst>
              <a:ext uri="{28A0092B-C50C-407E-A947-70E740481C1C}">
                <a14:useLocalDpi xmlns:a14="http://schemas.microsoft.com/office/drawing/2010/main" val="0"/>
              </a:ext>
            </a:extLst>
          </a:blip>
          <a:stretch>
            <a:fillRect/>
          </a:stretch>
        </p:blipFill>
        <p:spPr>
          <a:xfrm>
            <a:off x="3611063" y="4793721"/>
            <a:ext cx="2241062" cy="1568743"/>
          </a:xfrm>
          <a:prstGeom prst="rect">
            <a:avLst/>
          </a:prstGeom>
        </p:spPr>
      </p:pic>
      <p:pic>
        <p:nvPicPr>
          <p:cNvPr id="19" name="Picture 18"/>
          <p:cNvPicPr>
            <a:picLocks/>
          </p:cNvPicPr>
          <p:nvPr/>
        </p:nvPicPr>
        <p:blipFill>
          <a:blip r:embed="rId8">
            <a:extLst>
              <a:ext uri="{28A0092B-C50C-407E-A947-70E740481C1C}">
                <a14:useLocalDpi xmlns:a14="http://schemas.microsoft.com/office/drawing/2010/main" val="0"/>
              </a:ext>
            </a:extLst>
          </a:blip>
          <a:stretch>
            <a:fillRect/>
          </a:stretch>
        </p:blipFill>
        <p:spPr>
          <a:xfrm>
            <a:off x="9257757" y="1349601"/>
            <a:ext cx="2241062" cy="1568743"/>
          </a:xfrm>
          <a:prstGeom prst="rect">
            <a:avLst/>
          </a:prstGeom>
        </p:spPr>
      </p:pic>
      <p:sp>
        <p:nvSpPr>
          <p:cNvPr id="6" name="Footer Placeholder 5"/>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76898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Examples for RUS protocols</a:t>
            </a:r>
            <a:endParaRPr lang="en-US" dirty="0"/>
          </a:p>
        </p:txBody>
      </p:sp>
      <p:pic>
        <p:nvPicPr>
          <p:cNvPr id="3" name="Picture 2"/>
          <p:cNvPicPr>
            <a:picLocks noChangeAspect="1"/>
          </p:cNvPicPr>
          <p:nvPr/>
        </p:nvPicPr>
        <p:blipFill>
          <a:blip r:embed="rId2"/>
          <a:stretch>
            <a:fillRect/>
          </a:stretch>
        </p:blipFill>
        <p:spPr>
          <a:xfrm>
            <a:off x="1524000" y="914400"/>
            <a:ext cx="9012346" cy="2286000"/>
          </a:xfrm>
          <a:prstGeom prst="rect">
            <a:avLst/>
          </a:prstGeom>
        </p:spPr>
      </p:pic>
      <p:sp>
        <p:nvSpPr>
          <p:cNvPr id="5" name="Rectangle 4"/>
          <p:cNvSpPr/>
          <p:nvPr/>
        </p:nvSpPr>
        <p:spPr>
          <a:xfrm>
            <a:off x="4191000" y="966816"/>
            <a:ext cx="3276600" cy="2514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 name="Rectangle 5"/>
          <p:cNvSpPr/>
          <p:nvPr/>
        </p:nvSpPr>
        <p:spPr>
          <a:xfrm>
            <a:off x="7814733" y="1143000"/>
            <a:ext cx="2721613" cy="2514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17" name="Group 16"/>
          <p:cNvGrpSpPr/>
          <p:nvPr/>
        </p:nvGrpSpPr>
        <p:grpSpPr>
          <a:xfrm>
            <a:off x="1752601" y="3251201"/>
            <a:ext cx="4181855" cy="2874929"/>
            <a:chOff x="457200" y="3251200"/>
            <a:chExt cx="4181855" cy="2874929"/>
          </a:xfrm>
        </p:grpSpPr>
        <mc:AlternateContent xmlns:mc="http://schemas.openxmlformats.org/markup-compatibility/2006" xmlns:a14="http://schemas.microsoft.com/office/drawing/2010/main">
          <mc:Choice Requires="a14">
            <p:sp>
              <p:nvSpPr>
                <p:cNvPr id="9" name="TextBox 8"/>
                <p:cNvSpPr txBox="1"/>
                <p:nvPr/>
              </p:nvSpPr>
              <p:spPr>
                <a:xfrm>
                  <a:off x="457200" y="3945467"/>
                  <a:ext cx="4181855" cy="2180662"/>
                </a:xfrm>
                <a:prstGeom prst="rect">
                  <a:avLst/>
                </a:prstGeom>
                <a:noFill/>
              </p:spPr>
              <p:txBody>
                <a:bodyPr wrap="square" rtlCol="0">
                  <a:spAutoFit/>
                </a:bodyPr>
                <a:lstStyle/>
                <a:p>
                  <a:pPr marL="342900" indent="-342900">
                    <a:buFont typeface="Arial" panose="020B0604020202020204" pitchFamily="34" charset="0"/>
                    <a:buChar char="•"/>
                  </a:pPr>
                  <a:r>
                    <a:rPr lang="en-US" dirty="0" smtClean="0">
                      <a:solidFill>
                        <a:prstClr val="black"/>
                      </a:solidFill>
                    </a:rPr>
                    <a:t>Implements </a:t>
                  </a:r>
                  <a14:m>
                    <m:oMath xmlns:m="http://schemas.openxmlformats.org/officeDocument/2006/math" xmlns="">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𝑉</m:t>
                          </m:r>
                        </m:e>
                        <m:sub>
                          <m:r>
                            <a:rPr lang="en-US" i="1">
                              <a:solidFill>
                                <a:prstClr val="black"/>
                              </a:solidFill>
                              <a:latin typeface="Cambria Math" panose="02040503050406030204" pitchFamily="18" charset="0"/>
                            </a:rPr>
                            <m:t>3</m:t>
                          </m:r>
                        </m:sub>
                      </m:sSub>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𝐼</m:t>
                      </m:r>
                      <m:r>
                        <a:rPr lang="en-US" i="1">
                          <a:solidFill>
                            <a:prstClr val="black"/>
                          </a:solidFill>
                          <a:latin typeface="Cambria Math" panose="02040503050406030204" pitchFamily="18" charset="0"/>
                        </a:rPr>
                        <m:t>+2</m:t>
                      </m:r>
                      <m:r>
                        <a:rPr lang="en-US" i="1">
                          <a:solidFill>
                            <a:prstClr val="black"/>
                          </a:solidFill>
                          <a:latin typeface="Cambria Math" panose="02040503050406030204" pitchFamily="18" charset="0"/>
                        </a:rPr>
                        <m:t>𝑖𝑍</m:t>
                      </m:r>
                      <m:r>
                        <a:rPr lang="en-US" i="1">
                          <a:solidFill>
                            <a:prstClr val="black"/>
                          </a:solidFill>
                          <a:latin typeface="Cambria Math" panose="02040503050406030204" pitchFamily="18" charset="0"/>
                        </a:rPr>
                        <m:t>)/</m:t>
                      </m:r>
                      <m:rad>
                        <m:radPr>
                          <m:degHide m:val="on"/>
                          <m:ctrlPr>
                            <a:rPr lang="en-US" i="1">
                              <a:solidFill>
                                <a:prstClr val="black"/>
                              </a:solidFill>
                              <a:latin typeface="Cambria Math" panose="02040503050406030204" pitchFamily="18" charset="0"/>
                            </a:rPr>
                          </m:ctrlPr>
                        </m:radPr>
                        <m:deg/>
                        <m:e>
                          <m:r>
                            <a:rPr lang="en-US" i="1">
                              <a:solidFill>
                                <a:prstClr val="black"/>
                              </a:solidFill>
                              <a:latin typeface="Cambria Math" panose="02040503050406030204" pitchFamily="18" charset="0"/>
                            </a:rPr>
                            <m:t>5</m:t>
                          </m:r>
                        </m:e>
                      </m:rad>
                    </m:oMath>
                  </a14:m>
                  <a:r>
                    <a:rPr lang="en-US" dirty="0">
                      <a:solidFill>
                        <a:prstClr val="black"/>
                      </a:solidFill>
                    </a:rPr>
                    <a:t> </a:t>
                  </a:r>
                  <a:r>
                    <a:rPr lang="en-US" dirty="0" smtClean="0">
                      <a:solidFill>
                        <a:prstClr val="black"/>
                      </a:solidFill>
                    </a:rPr>
                    <a:t>which </a:t>
                  </a:r>
                  <a:r>
                    <a:rPr lang="en-US" dirty="0">
                      <a:solidFill>
                        <a:prstClr val="black"/>
                      </a:solidFill>
                    </a:rPr>
                    <a:t>corresponds to a </a:t>
                  </a:r>
                  <a:r>
                    <a:rPr lang="en-US" dirty="0" smtClean="0">
                      <a:solidFill>
                        <a:prstClr val="black"/>
                      </a:solidFill>
                    </a:rPr>
                    <a:t>z-rotation </a:t>
                  </a:r>
                  <a14:m>
                    <m:oMath xmlns:m="http://schemas.openxmlformats.org/officeDocument/2006/math" xmlns="">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𝑅</m:t>
                          </m:r>
                        </m:e>
                        <m:sub>
                          <m:r>
                            <a:rPr lang="en-US" i="1">
                              <a:solidFill>
                                <a:prstClr val="black"/>
                              </a:solidFill>
                              <a:latin typeface="Cambria Math" panose="02040503050406030204" pitchFamily="18" charset="0"/>
                            </a:rPr>
                            <m:t>𝑧</m:t>
                          </m:r>
                        </m:sub>
                      </m:sSub>
                      <m:d>
                        <m:dPr>
                          <m:ctrlPr>
                            <a:rPr lang="en-US" i="1">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𝜃</m:t>
                          </m:r>
                        </m:e>
                      </m:d>
                    </m:oMath>
                  </a14:m>
                  <a:r>
                    <a:rPr lang="en-US" dirty="0">
                      <a:solidFill>
                        <a:prstClr val="black"/>
                      </a:solidFill>
                    </a:rPr>
                    <a:t> with </a:t>
                  </a:r>
                  <a14:m>
                    <m:oMath xmlns:m="http://schemas.openxmlformats.org/officeDocument/2006/math" xmlns="">
                      <m:r>
                        <m:rPr>
                          <m:sty m:val="p"/>
                        </m:rPr>
                        <a:rPr lang="en-US">
                          <a:solidFill>
                            <a:prstClr val="black"/>
                          </a:solidFill>
                          <a:latin typeface="Cambria Math" panose="02040503050406030204" pitchFamily="18" charset="0"/>
                        </a:rPr>
                        <m:t>cos</m:t>
                      </m:r>
                      <m:r>
                        <a:rPr lang="en-US">
                          <a:solidFill>
                            <a:prstClr val="black"/>
                          </a:solidFill>
                          <a:latin typeface="Cambria Math" panose="02040503050406030204" pitchFamily="18" charset="0"/>
                        </a:rPr>
                        <m:t>(</m:t>
                      </m:r>
                      <m:r>
                        <a:rPr lang="en-US" i="1">
                          <a:solidFill>
                            <a:prstClr val="black"/>
                          </a:solidFill>
                          <a:latin typeface="Cambria Math" panose="02040503050406030204" pitchFamily="18" charset="0"/>
                        </a:rPr>
                        <m:t>𝜃</m:t>
                      </m:r>
                      <m:r>
                        <a:rPr lang="en-US" i="1">
                          <a:solidFill>
                            <a:prstClr val="black"/>
                          </a:solidFill>
                          <a:latin typeface="Cambria Math" panose="02040503050406030204" pitchFamily="18" charset="0"/>
                        </a:rPr>
                        <m:t>)=</m:t>
                      </m:r>
                    </m:oMath>
                  </a14:m>
                  <a:r>
                    <a:rPr lang="en-US" dirty="0" smtClean="0">
                      <a:solidFill>
                        <a:prstClr val="black"/>
                      </a:solidFill>
                    </a:rPr>
                    <a:t>3/5</a:t>
                  </a:r>
                  <a:endParaRPr lang="en-US" dirty="0">
                    <a:solidFill>
                      <a:prstClr val="black"/>
                    </a:solidFill>
                  </a:endParaRPr>
                </a:p>
                <a:p>
                  <a:pPr marL="342900" indent="-342900">
                    <a:buFont typeface="Arial" panose="020B0604020202020204" pitchFamily="34" charset="0"/>
                    <a:buChar char="•"/>
                  </a:pPr>
                  <a:r>
                    <a:rPr lang="en-US" dirty="0">
                      <a:solidFill>
                        <a:prstClr val="black"/>
                      </a:solidFill>
                    </a:rPr>
                    <a:t>Probability of success </a:t>
                  </a:r>
                  <a14:m>
                    <m:oMath xmlns:m="http://schemas.openxmlformats.org/officeDocument/2006/math" xmlns="">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𝑝</m:t>
                          </m:r>
                        </m:e>
                        <m:sub>
                          <m:r>
                            <a:rPr lang="en-US" i="1">
                              <a:solidFill>
                                <a:prstClr val="black"/>
                              </a:solidFill>
                              <a:latin typeface="Cambria Math" panose="02040503050406030204" pitchFamily="18" charset="0"/>
                            </a:rPr>
                            <m:t>𝑠𝑢𝑐𝑐𝑒𝑠𝑠</m:t>
                          </m:r>
                        </m:sub>
                      </m:sSub>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5</m:t>
                          </m:r>
                        </m:num>
                        <m:den>
                          <m:r>
                            <a:rPr lang="en-US" i="1">
                              <a:solidFill>
                                <a:prstClr val="black"/>
                              </a:solidFill>
                              <a:latin typeface="Cambria Math" panose="02040503050406030204" pitchFamily="18" charset="0"/>
                            </a:rPr>
                            <m:t>8</m:t>
                          </m:r>
                        </m:den>
                      </m:f>
                    </m:oMath>
                  </a14:m>
                  <a:endParaRPr lang="en-US" dirty="0">
                    <a:solidFill>
                      <a:prstClr val="black"/>
                    </a:solidFill>
                  </a:endParaRPr>
                </a:p>
                <a:p>
                  <a:pPr marL="342900" indent="-342900">
                    <a:buFont typeface="Arial" panose="020B0604020202020204" pitchFamily="34" charset="0"/>
                    <a:buChar char="•"/>
                  </a:pPr>
                  <a:r>
                    <a:rPr lang="en-US" dirty="0">
                      <a:solidFill>
                        <a:prstClr val="black"/>
                      </a:solidFill>
                    </a:rPr>
                    <a:t>Failure branches: all lead to identity </a:t>
                  </a:r>
                  <a14:m>
                    <m:oMath xmlns:m="http://schemas.openxmlformats.org/officeDocument/2006/math" xmlns="">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𝐼</m:t>
                          </m:r>
                        </m:e>
                        <m:sub>
                          <m:r>
                            <a:rPr lang="en-US" i="1">
                              <a:solidFill>
                                <a:prstClr val="black"/>
                              </a:solidFill>
                              <a:latin typeface="Cambria Math" panose="02040503050406030204" pitchFamily="18" charset="0"/>
                            </a:rPr>
                            <m:t>2</m:t>
                          </m:r>
                        </m:sub>
                      </m:sSub>
                    </m:oMath>
                  </a14:m>
                  <a:r>
                    <a:rPr lang="en-US" dirty="0" smtClean="0">
                      <a:solidFill>
                        <a:srgbClr val="0000FF"/>
                      </a:solidFill>
                    </a:rPr>
                    <a:t>  [</a:t>
                  </a:r>
                  <a:r>
                    <a:rPr lang="en-US" dirty="0">
                      <a:solidFill>
                        <a:srgbClr val="0000FF"/>
                      </a:solidFill>
                    </a:rPr>
                    <a:t>Nielsen/Chuang’00]</a:t>
                  </a:r>
                </a:p>
                <a:p>
                  <a:pPr marL="342900" indent="-342900">
                    <a:buFont typeface="Arial" panose="020B0604020202020204" pitchFamily="34" charset="0"/>
                    <a:buChar char="•"/>
                  </a:pPr>
                  <a:endParaRPr lang="en-US" dirty="0">
                    <a:solidFill>
                      <a:prstClr val="black"/>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57200" y="3945467"/>
                  <a:ext cx="4181855" cy="2180662"/>
                </a:xfrm>
                <a:prstGeom prst="rect">
                  <a:avLst/>
                </a:prstGeom>
                <a:blipFill rotWithShape="0">
                  <a:blip r:embed="rId3"/>
                  <a:stretch>
                    <a:fillRect l="-1020" r="-1020"/>
                  </a:stretch>
                </a:blipFill>
              </p:spPr>
              <p:txBody>
                <a:bodyPr/>
                <a:lstStyle/>
                <a:p>
                  <a:r>
                    <a:rPr lang="en-US">
                      <a:noFill/>
                    </a:rPr>
                    <a:t> </a:t>
                  </a:r>
                </a:p>
              </p:txBody>
            </p:sp>
          </mc:Fallback>
        </mc:AlternateContent>
        <p:sp>
          <p:nvSpPr>
            <p:cNvPr id="4" name="TextBox 3"/>
            <p:cNvSpPr txBox="1"/>
            <p:nvPr/>
          </p:nvSpPr>
          <p:spPr>
            <a:xfrm>
              <a:off x="2065256" y="3915706"/>
              <a:ext cx="184731" cy="369332"/>
            </a:xfrm>
            <a:prstGeom prst="rect">
              <a:avLst/>
            </a:prstGeom>
            <a:noFill/>
          </p:spPr>
          <p:txBody>
            <a:bodyPr wrap="none" rtlCol="0">
              <a:spAutoFit/>
            </a:bodyPr>
            <a:lstStyle/>
            <a:p>
              <a:endParaRPr lang="en-US" dirty="0">
                <a:solidFill>
                  <a:prstClr val="black"/>
                </a:solidFill>
              </a:endParaRPr>
            </a:p>
          </p:txBody>
        </p:sp>
        <p:cxnSp>
          <p:nvCxnSpPr>
            <p:cNvPr id="7" name="Straight Arrow Connector 6"/>
            <p:cNvCxnSpPr/>
            <p:nvPr/>
          </p:nvCxnSpPr>
          <p:spPr>
            <a:xfrm flipV="1">
              <a:off x="762000" y="3251200"/>
              <a:ext cx="304801" cy="694267"/>
            </a:xfrm>
            <a:prstGeom prst="straightConnector1">
              <a:avLst/>
            </a:prstGeom>
            <a:ln w="41275">
              <a:headEnd type="none"/>
              <a:tailEnd type="arrow"/>
            </a:ln>
          </p:spPr>
          <p:style>
            <a:lnRef idx="1">
              <a:schemeClr val="accent1"/>
            </a:lnRef>
            <a:fillRef idx="0">
              <a:schemeClr val="accent1"/>
            </a:fillRef>
            <a:effectRef idx="0">
              <a:schemeClr val="accent1"/>
            </a:effectRef>
            <a:fontRef idx="minor">
              <a:schemeClr val="tx1"/>
            </a:fontRef>
          </p:style>
        </p:cxnSp>
      </p:grpSp>
      <p:cxnSp>
        <p:nvCxnSpPr>
          <p:cNvPr id="12" name="Straight Arrow Connector 11"/>
          <p:cNvCxnSpPr/>
          <p:nvPr/>
        </p:nvCxnSpPr>
        <p:spPr>
          <a:xfrm flipH="1" flipV="1">
            <a:off x="6420061" y="3200401"/>
            <a:ext cx="210441" cy="457201"/>
          </a:xfrm>
          <a:prstGeom prst="straightConnector1">
            <a:avLst/>
          </a:prstGeom>
          <a:ln w="41275">
            <a:headEnd type="none"/>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573352" y="3573902"/>
            <a:ext cx="2055627" cy="923330"/>
          </a:xfrm>
          <a:prstGeom prst="rect">
            <a:avLst/>
          </a:prstGeom>
          <a:noFill/>
        </p:spPr>
        <p:txBody>
          <a:bodyPr wrap="none" rtlCol="0">
            <a:spAutoFit/>
          </a:bodyPr>
          <a:lstStyle/>
          <a:p>
            <a:r>
              <a:rPr lang="en-US" dirty="0">
                <a:solidFill>
                  <a:prstClr val="black"/>
                </a:solidFill>
              </a:rPr>
              <a:t>Improved T-count </a:t>
            </a:r>
          </a:p>
          <a:p>
            <a:r>
              <a:rPr lang="en-US" dirty="0">
                <a:solidFill>
                  <a:prstClr val="black"/>
                </a:solidFill>
              </a:rPr>
              <a:t>by replacing </a:t>
            </a:r>
            <a:r>
              <a:rPr lang="en-US" dirty="0" err="1">
                <a:solidFill>
                  <a:prstClr val="black"/>
                </a:solidFill>
              </a:rPr>
              <a:t>Toffoli</a:t>
            </a:r>
            <a:r>
              <a:rPr lang="en-US" dirty="0">
                <a:solidFill>
                  <a:prstClr val="black"/>
                </a:solidFill>
              </a:rPr>
              <a:t>  </a:t>
            </a:r>
          </a:p>
          <a:p>
            <a:r>
              <a:rPr lang="en-US" dirty="0">
                <a:solidFill>
                  <a:srgbClr val="0000FF"/>
                </a:solidFill>
              </a:rPr>
              <a:t>[Jones’12]</a:t>
            </a:r>
          </a:p>
        </p:txBody>
      </p:sp>
      <p:cxnSp>
        <p:nvCxnSpPr>
          <p:cNvPr id="18" name="Straight Arrow Connector 17"/>
          <p:cNvCxnSpPr/>
          <p:nvPr/>
        </p:nvCxnSpPr>
        <p:spPr>
          <a:xfrm flipH="1" flipV="1">
            <a:off x="9404138" y="3174676"/>
            <a:ext cx="425662" cy="1599556"/>
          </a:xfrm>
          <a:prstGeom prst="straightConnector1">
            <a:avLst/>
          </a:prstGeom>
          <a:ln w="41275">
            <a:headEnd type="none"/>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662368" y="4875185"/>
            <a:ext cx="2321533" cy="646331"/>
          </a:xfrm>
          <a:prstGeom prst="rect">
            <a:avLst/>
          </a:prstGeom>
          <a:noFill/>
        </p:spPr>
        <p:txBody>
          <a:bodyPr wrap="none" rtlCol="0">
            <a:spAutoFit/>
          </a:bodyPr>
          <a:lstStyle/>
          <a:p>
            <a:r>
              <a:rPr lang="en-US" dirty="0">
                <a:solidFill>
                  <a:prstClr val="black"/>
                </a:solidFill>
              </a:rPr>
              <a:t>Found by enumeration</a:t>
            </a:r>
          </a:p>
          <a:p>
            <a:r>
              <a:rPr lang="en-US" dirty="0">
                <a:solidFill>
                  <a:srgbClr val="0000FF"/>
                </a:solidFill>
              </a:rPr>
              <a:t>[Paetznick/Svore’13]</a:t>
            </a: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2231217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4" grpId="0"/>
      <p:bldP spid="2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Brute-force search</a:t>
            </a:r>
            <a:endParaRPr lang="en-US" dirty="0"/>
          </a:p>
        </p:txBody>
      </p:sp>
      <p:pic>
        <p:nvPicPr>
          <p:cNvPr id="4" name="Picture 3"/>
          <p:cNvPicPr>
            <a:picLocks noChangeAspect="1"/>
          </p:cNvPicPr>
          <p:nvPr/>
        </p:nvPicPr>
        <p:blipFill>
          <a:blip r:embed="rId2"/>
          <a:stretch>
            <a:fillRect/>
          </a:stretch>
        </p:blipFill>
        <p:spPr>
          <a:xfrm>
            <a:off x="2171700" y="3252827"/>
            <a:ext cx="8418758" cy="3330853"/>
          </a:xfrm>
          <a:prstGeom prst="rect">
            <a:avLst/>
          </a:prstGeom>
        </p:spPr>
      </p:pic>
      <p:pic>
        <p:nvPicPr>
          <p:cNvPr id="5" name="Picture 4"/>
          <p:cNvPicPr>
            <a:picLocks noChangeAspect="1"/>
          </p:cNvPicPr>
          <p:nvPr/>
        </p:nvPicPr>
        <p:blipFill>
          <a:blip r:embed="rId3"/>
          <a:stretch>
            <a:fillRect/>
          </a:stretch>
        </p:blipFill>
        <p:spPr>
          <a:xfrm>
            <a:off x="3876347" y="1632878"/>
            <a:ext cx="4796389" cy="900009"/>
          </a:xfrm>
          <a:prstGeom prst="rect">
            <a:avLst/>
          </a:prstGeom>
        </p:spPr>
      </p:pic>
      <p:sp>
        <p:nvSpPr>
          <p:cNvPr id="6" name="TextBox 5"/>
          <p:cNvSpPr txBox="1"/>
          <p:nvPr/>
        </p:nvSpPr>
        <p:spPr>
          <a:xfrm>
            <a:off x="2133600" y="990600"/>
            <a:ext cx="4140942" cy="369332"/>
          </a:xfrm>
          <a:prstGeom prst="rect">
            <a:avLst/>
          </a:prstGeom>
          <a:noFill/>
        </p:spPr>
        <p:txBody>
          <a:bodyPr wrap="none" rtlCol="0">
            <a:spAutoFit/>
          </a:bodyPr>
          <a:lstStyle/>
          <a:p>
            <a:r>
              <a:rPr lang="en-US" dirty="0">
                <a:solidFill>
                  <a:prstClr val="black"/>
                </a:solidFill>
              </a:rPr>
              <a:t>Elements of search space / general layout:</a:t>
            </a:r>
          </a:p>
        </p:txBody>
      </p:sp>
      <p:sp>
        <p:nvSpPr>
          <p:cNvPr id="7" name="TextBox 6"/>
          <p:cNvSpPr txBox="1"/>
          <p:nvPr/>
        </p:nvSpPr>
        <p:spPr>
          <a:xfrm>
            <a:off x="2133600" y="2849126"/>
            <a:ext cx="3119572" cy="369332"/>
          </a:xfrm>
          <a:prstGeom prst="rect">
            <a:avLst/>
          </a:prstGeom>
          <a:noFill/>
        </p:spPr>
        <p:txBody>
          <a:bodyPr wrap="none" rtlCol="0">
            <a:spAutoFit/>
          </a:bodyPr>
          <a:lstStyle/>
          <a:p>
            <a:r>
              <a:rPr lang="en-US" dirty="0">
                <a:solidFill>
                  <a:prstClr val="black"/>
                </a:solidFill>
              </a:rPr>
              <a:t>Found many interesting circuits</a:t>
            </a:r>
          </a:p>
        </p:txBody>
      </p:sp>
      <p:sp>
        <p:nvSpPr>
          <p:cNvPr id="8" name="TextBox 7"/>
          <p:cNvSpPr txBox="1"/>
          <p:nvPr/>
        </p:nvSpPr>
        <p:spPr>
          <a:xfrm>
            <a:off x="9711256" y="6433383"/>
            <a:ext cx="2480744" cy="369332"/>
          </a:xfrm>
          <a:prstGeom prst="rect">
            <a:avLst/>
          </a:prstGeom>
          <a:noFill/>
        </p:spPr>
        <p:txBody>
          <a:bodyPr wrap="none" rtlCol="0">
            <a:spAutoFit/>
          </a:bodyPr>
          <a:lstStyle/>
          <a:p>
            <a:r>
              <a:rPr lang="en-US" dirty="0">
                <a:solidFill>
                  <a:srgbClr val="0000FF"/>
                </a:solidFill>
              </a:rPr>
              <a:t>[</a:t>
            </a:r>
            <a:r>
              <a:rPr lang="en-US" dirty="0" smtClean="0">
                <a:solidFill>
                  <a:srgbClr val="0000FF"/>
                </a:solidFill>
              </a:rPr>
              <a:t>Paetznick and Svore’13</a:t>
            </a:r>
            <a:r>
              <a:rPr lang="en-US" dirty="0">
                <a:solidFill>
                  <a:srgbClr val="0000FF"/>
                </a:solidFill>
              </a:rPr>
              <a:t>]</a:t>
            </a: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194272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838200"/>
          </a:xfrm>
        </p:spPr>
        <p:txBody>
          <a:bodyPr/>
          <a:lstStyle/>
          <a:p>
            <a:r>
              <a:rPr lang="en-US" dirty="0" smtClean="0"/>
              <a:t>Approximation: Unitary versus RUS</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1404497" y="4822124"/>
                <a:ext cx="4996304" cy="1631216"/>
              </a:xfrm>
              <a:prstGeom prst="rect">
                <a:avLst/>
              </a:prstGeom>
              <a:noFill/>
            </p:spPr>
            <p:txBody>
              <a:bodyPr wrap="none" rtlCol="0">
                <a:spAutoFit/>
              </a:bodyPr>
              <a:lstStyle/>
              <a:p>
                <a:pPr marL="457200" indent="-457200">
                  <a:buFontTx/>
                  <a:buAutoNum type="alphaLcParenR"/>
                </a:pPr>
                <a:r>
                  <a:rPr lang="en-US" sz="2000" dirty="0">
                    <a:solidFill>
                      <a:prstClr val="black"/>
                    </a:solidFill>
                  </a:rPr>
                  <a:t>Complete </a:t>
                </a:r>
                <a:r>
                  <a:rPr lang="en-US" sz="2000" dirty="0" smtClean="0">
                    <a:solidFill>
                      <a:prstClr val="black"/>
                    </a:solidFill>
                  </a:rPr>
                  <a:t>enumeration of </a:t>
                </a:r>
                <a14:m>
                  <m:oMath xmlns:m="http://schemas.openxmlformats.org/officeDocument/2006/math" xmlns="">
                    <m:d>
                      <m:dPr>
                        <m:begChr m:val="〈"/>
                        <m:endChr m:val="〉"/>
                        <m:ctrlPr>
                          <a:rPr lang="en-US" sz="2000" i="1">
                            <a:solidFill>
                              <a:prstClr val="black"/>
                            </a:solidFill>
                            <a:latin typeface="Cambria Math" panose="02040503050406030204" pitchFamily="18" charset="0"/>
                          </a:rPr>
                        </m:ctrlPr>
                      </m:dPr>
                      <m:e>
                        <m:r>
                          <a:rPr lang="en-US" sz="2000" i="1">
                            <a:solidFill>
                              <a:prstClr val="black"/>
                            </a:solidFill>
                            <a:latin typeface="Cambria Math" panose="02040503050406030204" pitchFamily="18" charset="0"/>
                          </a:rPr>
                          <m:t>𝐻</m:t>
                        </m:r>
                        <m:r>
                          <a:rPr lang="en-US" sz="2000" i="1">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𝑇</m:t>
                        </m:r>
                      </m:e>
                    </m:d>
                  </m:oMath>
                </a14:m>
                <a:r>
                  <a:rPr lang="en-US" sz="2000" dirty="0">
                    <a:solidFill>
                      <a:prstClr val="black"/>
                    </a:solidFill>
                  </a:rPr>
                  <a:t> unitaries</a:t>
                </a:r>
              </a:p>
              <a:p>
                <a:r>
                  <a:rPr lang="en-US" sz="2000" dirty="0">
                    <a:solidFill>
                      <a:prstClr val="black"/>
                    </a:solidFill>
                  </a:rPr>
                  <a:t>        of T-count </a:t>
                </a:r>
                <a14:m>
                  <m:oMath xmlns:m="http://schemas.openxmlformats.org/officeDocument/2006/math" xmlns="">
                    <m:r>
                      <a:rPr lang="en-US" sz="2000" i="1">
                        <a:solidFill>
                          <a:prstClr val="black"/>
                        </a:solidFill>
                        <a:latin typeface="Cambria Math" panose="02040503050406030204" pitchFamily="18" charset="0"/>
                      </a:rPr>
                      <m:t>𝐿</m:t>
                    </m:r>
                    <m:r>
                      <a:rPr lang="en-US" sz="2000" i="1">
                        <a:solidFill>
                          <a:prstClr val="black"/>
                        </a:solidFill>
                        <a:latin typeface="Cambria Math" panose="02040503050406030204" pitchFamily="18" charset="0"/>
                      </a:rPr>
                      <m:t>≤8 </m:t>
                    </m:r>
                  </m:oMath>
                </a14:m>
                <a:r>
                  <a:rPr lang="en-US" sz="2000" dirty="0">
                    <a:solidFill>
                      <a:prstClr val="black"/>
                    </a:solidFill>
                  </a:rPr>
                  <a:t>(i.e., </a:t>
                </a:r>
                <a14:m>
                  <m:oMath xmlns:m="http://schemas.openxmlformats.org/officeDocument/2006/math" xmlns="">
                    <m:r>
                      <a:rPr lang="en-US" sz="2000" i="1">
                        <a:solidFill>
                          <a:prstClr val="black"/>
                        </a:solidFill>
                        <a:latin typeface="Cambria Math" panose="02040503050406030204" pitchFamily="18" charset="0"/>
                      </a:rPr>
                      <m:t>ℓ≤4)</m:t>
                    </m:r>
                  </m:oMath>
                </a14:m>
                <a:r>
                  <a:rPr lang="en-US" sz="2000" dirty="0">
                    <a:solidFill>
                      <a:prstClr val="black"/>
                    </a:solidFill>
                  </a:rPr>
                  <a:t>. </a:t>
                </a:r>
                <a:r>
                  <a:rPr lang="en-US" sz="2000" dirty="0" smtClean="0">
                    <a:solidFill>
                      <a:prstClr val="black"/>
                    </a:solidFill>
                  </a:rPr>
                  <a:t>Red </a:t>
                </a:r>
                <a:endParaRPr lang="en-US" sz="2000" dirty="0">
                  <a:solidFill>
                    <a:prstClr val="black"/>
                  </a:solidFill>
                </a:endParaRPr>
              </a:p>
              <a:p>
                <a:r>
                  <a:rPr lang="en-US" sz="2000" dirty="0">
                    <a:solidFill>
                      <a:prstClr val="black"/>
                    </a:solidFill>
                  </a:rPr>
                  <a:t>        denotes if within 0.98 of a </a:t>
                </a:r>
                <a:r>
                  <a:rPr lang="en-US" sz="2000" dirty="0" smtClean="0">
                    <a:solidFill>
                      <a:prstClr val="black"/>
                    </a:solidFill>
                  </a:rPr>
                  <a:t>Z-rotation</a:t>
                </a:r>
                <a:r>
                  <a:rPr lang="en-US" sz="2000" dirty="0">
                    <a:solidFill>
                      <a:prstClr val="black"/>
                    </a:solidFill>
                  </a:rPr>
                  <a:t>.</a:t>
                </a:r>
              </a:p>
              <a:p>
                <a:endParaRPr lang="en-US" sz="2000" dirty="0">
                  <a:solidFill>
                    <a:prstClr val="black"/>
                  </a:solidFill>
                </a:endParaRPr>
              </a:p>
              <a:p>
                <a:r>
                  <a:rPr lang="en-US" sz="2000" b="1" dirty="0">
                    <a:solidFill>
                      <a:prstClr val="black"/>
                    </a:solidFill>
                  </a:rPr>
                  <a:t> </a:t>
                </a:r>
                <a:r>
                  <a:rPr lang="en-US" sz="2000" b="1" dirty="0" smtClean="0">
                    <a:solidFill>
                      <a:prstClr val="black"/>
                    </a:solidFill>
                  </a:rPr>
                  <a:t>       #Unitary-</a:t>
                </a:r>
                <a:r>
                  <a:rPr lang="en-US" sz="2000" b="1" dirty="0" err="1" smtClean="0">
                    <a:solidFill>
                      <a:prstClr val="black"/>
                    </a:solidFill>
                  </a:rPr>
                  <a:t>approx</a:t>
                </a:r>
                <a:r>
                  <a:rPr lang="en-US" sz="2000" b="1" dirty="0" smtClean="0">
                    <a:solidFill>
                      <a:prstClr val="black"/>
                    </a:solidFill>
                  </a:rPr>
                  <a:t>=40 </a:t>
                </a:r>
                <a:endParaRPr lang="en-US" sz="2000" b="1" dirty="0">
                  <a:solidFill>
                    <a:prstClr val="black"/>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404497" y="4822124"/>
                <a:ext cx="4996304" cy="1631216"/>
              </a:xfrm>
              <a:prstGeom prst="rect">
                <a:avLst/>
              </a:prstGeom>
              <a:blipFill rotWithShape="0">
                <a:blip r:embed="rId3"/>
                <a:stretch>
                  <a:fillRect l="-1341" t="-2612" r="-488" b="-55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390291" y="4822124"/>
                <a:ext cx="4300857" cy="1654877"/>
              </a:xfrm>
              <a:prstGeom prst="rect">
                <a:avLst/>
              </a:prstGeom>
              <a:noFill/>
            </p:spPr>
            <p:txBody>
              <a:bodyPr wrap="none" rtlCol="0">
                <a:spAutoFit/>
              </a:bodyPr>
              <a:lstStyle/>
              <a:p>
                <a:pPr marL="457200" indent="-457200">
                  <a:buFont typeface="+mj-lt"/>
                  <a:buAutoNum type="alphaLcParenR" startAt="2"/>
                </a:pPr>
                <a:r>
                  <a:rPr lang="en-US" sz="2000" dirty="0">
                    <a:solidFill>
                      <a:prstClr val="black"/>
                    </a:solidFill>
                  </a:rPr>
                  <a:t>Enumeration of RUS protocols with</a:t>
                </a:r>
              </a:p>
              <a:p>
                <a:r>
                  <a:rPr lang="en-US" sz="2000" dirty="0">
                    <a:solidFill>
                      <a:prstClr val="black"/>
                    </a:solidFill>
                  </a:rPr>
                  <a:t>        expected T-count </a:t>
                </a:r>
                <a14:m>
                  <m:oMath xmlns:m="http://schemas.openxmlformats.org/officeDocument/2006/math" xmlns="">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𝐿</m:t>
                        </m:r>
                      </m:e>
                      <m:sub>
                        <m:r>
                          <a:rPr lang="en-US" sz="2000" i="1">
                            <a:solidFill>
                              <a:prstClr val="black"/>
                            </a:solidFill>
                            <a:latin typeface="Cambria Math" panose="02040503050406030204" pitchFamily="18" charset="0"/>
                          </a:rPr>
                          <m:t>𝑒𝑥𝑝</m:t>
                        </m:r>
                      </m:sub>
                    </m:sSub>
                    <m:r>
                      <a:rPr lang="en-US" sz="2000" i="1">
                        <a:solidFill>
                          <a:prstClr val="black"/>
                        </a:solidFill>
                        <a:latin typeface="Cambria Math" panose="02040503050406030204" pitchFamily="18" charset="0"/>
                      </a:rPr>
                      <m:t>≤</m:t>
                    </m:r>
                    <m:r>
                      <a:rPr lang="en-US" sz="2000">
                        <a:solidFill>
                          <a:prstClr val="black"/>
                        </a:solidFill>
                        <a:latin typeface="Cambria Math" panose="02040503050406030204" pitchFamily="18" charset="0"/>
                      </a:rPr>
                      <m:t>7.5</m:t>
                    </m:r>
                  </m:oMath>
                </a14:m>
                <a:r>
                  <a:rPr lang="en-US" sz="2000" dirty="0">
                    <a:solidFill>
                      <a:prstClr val="black"/>
                    </a:solidFill>
                  </a:rPr>
                  <a:t>, </a:t>
                </a:r>
              </a:p>
              <a:p>
                <a:r>
                  <a:rPr lang="en-US" sz="2000" dirty="0">
                    <a:solidFill>
                      <a:prstClr val="black"/>
                    </a:solidFill>
                  </a:rPr>
                  <a:t>        Blue points have </a:t>
                </a:r>
                <a14:m>
                  <m:oMath xmlns:m="http://schemas.openxmlformats.org/officeDocument/2006/math" xmlns="">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𝑝</m:t>
                        </m:r>
                      </m:e>
                      <m:sub>
                        <m:r>
                          <a:rPr lang="en-US" sz="2000" i="1">
                            <a:solidFill>
                              <a:prstClr val="black"/>
                            </a:solidFill>
                            <a:latin typeface="Cambria Math" panose="02040503050406030204" pitchFamily="18" charset="0"/>
                          </a:rPr>
                          <m:t>𝑠𝑢𝑐𝑐𝑒𝑠𝑠</m:t>
                        </m:r>
                        <m:r>
                          <a:rPr lang="en-US" sz="2000" i="1">
                            <a:solidFill>
                              <a:prstClr val="black"/>
                            </a:solidFill>
                            <a:latin typeface="Cambria Math" panose="02040503050406030204" pitchFamily="18" charset="0"/>
                          </a:rPr>
                          <m:t> </m:t>
                        </m:r>
                      </m:sub>
                    </m:sSub>
                    <m:r>
                      <a:rPr lang="en-US" sz="2000" i="1">
                        <a:solidFill>
                          <a:prstClr val="black"/>
                        </a:solidFill>
                        <a:latin typeface="Cambria Math" panose="02040503050406030204" pitchFamily="18" charset="0"/>
                      </a:rPr>
                      <m:t>≥0.8</m:t>
                    </m:r>
                  </m:oMath>
                </a14:m>
                <a:endParaRPr lang="en-US" sz="2000" i="1" dirty="0">
                  <a:solidFill>
                    <a:prstClr val="black"/>
                  </a:solidFill>
                </a:endParaRPr>
              </a:p>
              <a:p>
                <a:r>
                  <a:rPr lang="en-US" sz="2000" dirty="0">
                    <a:solidFill>
                      <a:prstClr val="black"/>
                    </a:solidFill>
                  </a:rPr>
                  <a:t> </a:t>
                </a:r>
                <a:r>
                  <a:rPr lang="en-US" sz="200" dirty="0">
                    <a:solidFill>
                      <a:prstClr val="black"/>
                    </a:solidFill>
                  </a:rPr>
                  <a:t> </a:t>
                </a:r>
                <a:r>
                  <a:rPr lang="en-US" sz="2000" dirty="0">
                    <a:solidFill>
                      <a:prstClr val="black"/>
                    </a:solidFill>
                  </a:rPr>
                  <a:t>    </a:t>
                </a:r>
                <a14:m>
                  <m:oMath xmlns:m="http://schemas.openxmlformats.org/officeDocument/2006/math" xmlns="">
                    <m:r>
                      <a:rPr lang="en-US" sz="2000">
                        <a:solidFill>
                          <a:prstClr val="black"/>
                        </a:solidFill>
                        <a:latin typeface="Cambria Math" panose="02040503050406030204" pitchFamily="18" charset="0"/>
                      </a:rPr>
                      <m:t>   </m:t>
                    </m:r>
                  </m:oMath>
                </a14:m>
                <a:endParaRPr lang="en-US" sz="2000" dirty="0">
                  <a:solidFill>
                    <a:prstClr val="black"/>
                  </a:solidFill>
                </a:endParaRPr>
              </a:p>
              <a:p>
                <a:r>
                  <a:rPr lang="en-US" sz="2000" dirty="0">
                    <a:solidFill>
                      <a:prstClr val="black"/>
                    </a:solidFill>
                  </a:rPr>
                  <a:t>        </a:t>
                </a:r>
                <a:r>
                  <a:rPr lang="en-US" sz="2000" b="1" dirty="0">
                    <a:solidFill>
                      <a:prstClr val="black"/>
                    </a:solidFill>
                  </a:rPr>
                  <a:t>#</a:t>
                </a:r>
                <a:r>
                  <a:rPr lang="en-US" sz="2000" b="1" dirty="0" smtClean="0">
                    <a:solidFill>
                      <a:prstClr val="black"/>
                    </a:solidFill>
                  </a:rPr>
                  <a:t>RUS-</a:t>
                </a:r>
                <a:r>
                  <a:rPr lang="en-US" sz="2000" b="1" dirty="0" err="1" smtClean="0">
                    <a:solidFill>
                      <a:prstClr val="black"/>
                    </a:solidFill>
                  </a:rPr>
                  <a:t>approx</a:t>
                </a:r>
                <a:r>
                  <a:rPr lang="en-US" sz="2000" b="1" dirty="0" smtClean="0">
                    <a:solidFill>
                      <a:prstClr val="black"/>
                    </a:solidFill>
                  </a:rPr>
                  <a:t>=144</a:t>
                </a:r>
                <a:endParaRPr lang="en-US" sz="2000" b="1" dirty="0">
                  <a:solidFill>
                    <a:prstClr val="black"/>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390291" y="4822124"/>
                <a:ext cx="4300857" cy="1654877"/>
              </a:xfrm>
              <a:prstGeom prst="rect">
                <a:avLst/>
              </a:prstGeom>
              <a:blipFill rotWithShape="0">
                <a:blip r:embed="rId4"/>
                <a:stretch>
                  <a:fillRect l="-1558" t="-2574" r="-567" b="-5515"/>
                </a:stretch>
              </a:blipFill>
            </p:spPr>
            <p:txBody>
              <a:bodyPr/>
              <a:lstStyle/>
              <a:p>
                <a:r>
                  <a:rPr lang="en-US">
                    <a:noFill/>
                  </a:rPr>
                  <a:t> </a:t>
                </a:r>
              </a:p>
            </p:txBody>
          </p:sp>
        </mc:Fallback>
      </mc:AlternateContent>
      <p:pic>
        <p:nvPicPr>
          <p:cNvPr id="8" name="Picture 7"/>
          <p:cNvPicPr>
            <a:picLocks noChangeAspect="1"/>
          </p:cNvPicPr>
          <p:nvPr/>
        </p:nvPicPr>
        <p:blipFill>
          <a:blip r:embed="rId5"/>
          <a:stretch>
            <a:fillRect/>
          </a:stretch>
        </p:blipFill>
        <p:spPr>
          <a:xfrm>
            <a:off x="-1641697" y="7012162"/>
            <a:ext cx="5184648" cy="5668647"/>
          </a:xfrm>
          <a:prstGeom prst="rect">
            <a:avLst/>
          </a:prstGeom>
        </p:spPr>
      </p:pic>
      <p:pic>
        <p:nvPicPr>
          <p:cNvPr id="4" name="Picture 3"/>
          <p:cNvPicPr>
            <a:picLocks noChangeAspect="1"/>
          </p:cNvPicPr>
          <p:nvPr/>
        </p:nvPicPr>
        <p:blipFill rotWithShape="1">
          <a:blip r:embed="rId6"/>
          <a:srcRect b="13630"/>
          <a:stretch/>
        </p:blipFill>
        <p:spPr>
          <a:xfrm>
            <a:off x="1786857" y="664807"/>
            <a:ext cx="8618285" cy="4184285"/>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1626136" y="2756949"/>
                <a:ext cx="8779006" cy="1618135"/>
              </a:xfrm>
              <a:prstGeom prst="rect">
                <a:avLst/>
              </a:prstGeom>
              <a:solidFill>
                <a:schemeClr val="bg1"/>
              </a:solidFill>
              <a:ln>
                <a:solidFill>
                  <a:srgbClr val="FF0000"/>
                </a:solidFill>
              </a:ln>
            </p:spPr>
            <p:txBody>
              <a:bodyPr wrap="none" rtlCol="0">
                <a:spAutoFit/>
              </a:bodyPr>
              <a:lstStyle/>
              <a:p>
                <a14:m>
                  <m:oMathPara xmlns:m="http://schemas.openxmlformats.org/officeDocument/2006/math" xmlns="">
                    <m:oMathParaPr>
                      <m:jc m:val="centerGroup"/>
                    </m:oMathParaPr>
                    <m:oMath xmlns:m="http://schemas.openxmlformats.org/officeDocument/2006/math">
                      <m:r>
                        <a:rPr lang="en-US" sz="4800" i="1" smtClean="0">
                          <a:solidFill>
                            <a:prstClr val="black"/>
                          </a:solidFill>
                          <a:latin typeface="Cambria Math" panose="02040503050406030204" pitchFamily="18" charset="0"/>
                        </a:rPr>
                        <m:t>𝑊</m:t>
                      </m:r>
                      <m:r>
                        <a:rPr lang="en-US" sz="4800" i="1" smtClean="0">
                          <a:solidFill>
                            <a:prstClr val="black"/>
                          </a:solidFill>
                          <a:latin typeface="Cambria Math" panose="02040503050406030204" pitchFamily="18" charset="0"/>
                        </a:rPr>
                        <m:t>=</m:t>
                      </m:r>
                      <m:d>
                        <m:dPr>
                          <m:begChr m:val="["/>
                          <m:endChr m:val="]"/>
                          <m:ctrlPr>
                            <a:rPr lang="en-US" sz="4800" i="1" smtClean="0">
                              <a:solidFill>
                                <a:prstClr val="black"/>
                              </a:solidFill>
                              <a:latin typeface="Cambria Math" panose="02040503050406030204" pitchFamily="18" charset="0"/>
                            </a:rPr>
                          </m:ctrlPr>
                        </m:dPr>
                        <m:e>
                          <m:m>
                            <m:mPr>
                              <m:mcs>
                                <m:mc>
                                  <m:mcPr>
                                    <m:count m:val="2"/>
                                    <m:mcJc m:val="center"/>
                                  </m:mcPr>
                                </m:mc>
                              </m:mcs>
                              <m:ctrlPr>
                                <a:rPr lang="en-US" sz="4800" i="1" smtClean="0">
                                  <a:solidFill>
                                    <a:prstClr val="black"/>
                                  </a:solidFill>
                                  <a:latin typeface="Cambria Math" panose="02040503050406030204" pitchFamily="18" charset="0"/>
                                </a:rPr>
                              </m:ctrlPr>
                            </m:mPr>
                            <m:mr>
                              <m:e>
                                <m:r>
                                  <m:rPr>
                                    <m:brk m:alnAt="7"/>
                                  </m:rPr>
                                  <a:rPr lang="en-US" sz="4800" i="1" smtClean="0">
                                    <a:solidFill>
                                      <a:prstClr val="black"/>
                                    </a:solidFill>
                                    <a:latin typeface="Cambria Math" panose="02040503050406030204" pitchFamily="18" charset="0"/>
                                  </a:rPr>
                                  <m:t>𝑥</m:t>
                                </m:r>
                              </m:e>
                              <m:e>
                                <m:r>
                                  <a:rPr lang="en-US" sz="4800" i="1" smtClean="0">
                                    <a:solidFill>
                                      <a:prstClr val="black"/>
                                    </a:solidFill>
                                    <a:latin typeface="Cambria Math" panose="02040503050406030204" pitchFamily="18" charset="0"/>
                                  </a:rPr>
                                  <m:t>−</m:t>
                                </m:r>
                                <m:sSup>
                                  <m:sSupPr>
                                    <m:ctrlPr>
                                      <a:rPr lang="en-US" sz="4800" i="1" smtClean="0">
                                        <a:solidFill>
                                          <a:prstClr val="black"/>
                                        </a:solidFill>
                                        <a:latin typeface="Cambria Math" panose="02040503050406030204" pitchFamily="18" charset="0"/>
                                      </a:rPr>
                                    </m:ctrlPr>
                                  </m:sSupPr>
                                  <m:e>
                                    <m:r>
                                      <a:rPr lang="en-US" sz="4800" i="1" smtClean="0">
                                        <a:solidFill>
                                          <a:prstClr val="black"/>
                                        </a:solidFill>
                                        <a:latin typeface="Cambria Math" panose="02040503050406030204" pitchFamily="18" charset="0"/>
                                      </a:rPr>
                                      <m:t>𝑦</m:t>
                                    </m:r>
                                  </m:e>
                                  <m:sup>
                                    <m:r>
                                      <a:rPr lang="en-US" sz="4800" i="1" smtClean="0">
                                        <a:solidFill>
                                          <a:prstClr val="black"/>
                                        </a:solidFill>
                                        <a:latin typeface="Cambria Math" panose="02040503050406030204" pitchFamily="18" charset="0"/>
                                      </a:rPr>
                                      <m:t>∗</m:t>
                                    </m:r>
                                  </m:sup>
                                </m:sSup>
                              </m:e>
                            </m:mr>
                            <m:mr>
                              <m:e>
                                <m:r>
                                  <a:rPr lang="en-US" sz="4800" i="1" smtClean="0">
                                    <a:solidFill>
                                      <a:prstClr val="black"/>
                                    </a:solidFill>
                                    <a:latin typeface="Cambria Math" panose="02040503050406030204" pitchFamily="18" charset="0"/>
                                  </a:rPr>
                                  <m:t>𝑦</m:t>
                                </m:r>
                              </m:e>
                              <m:e>
                                <m:sSup>
                                  <m:sSupPr>
                                    <m:ctrlPr>
                                      <a:rPr lang="en-US" sz="4800" i="1" smtClean="0">
                                        <a:solidFill>
                                          <a:prstClr val="black"/>
                                        </a:solidFill>
                                        <a:latin typeface="Cambria Math" panose="02040503050406030204" pitchFamily="18" charset="0"/>
                                      </a:rPr>
                                    </m:ctrlPr>
                                  </m:sSupPr>
                                  <m:e>
                                    <m:r>
                                      <a:rPr lang="en-US" sz="4800" i="1" smtClean="0">
                                        <a:solidFill>
                                          <a:prstClr val="black"/>
                                        </a:solidFill>
                                        <a:latin typeface="Cambria Math" panose="02040503050406030204" pitchFamily="18" charset="0"/>
                                      </a:rPr>
                                      <m:t>𝑥</m:t>
                                    </m:r>
                                  </m:e>
                                  <m:sup>
                                    <m:r>
                                      <a:rPr lang="en-US" sz="4800" i="1" smtClean="0">
                                        <a:solidFill>
                                          <a:prstClr val="black"/>
                                        </a:solidFill>
                                        <a:latin typeface="Cambria Math" panose="02040503050406030204" pitchFamily="18" charset="0"/>
                                      </a:rPr>
                                      <m:t>∗</m:t>
                                    </m:r>
                                  </m:sup>
                                </m:sSup>
                              </m:e>
                            </m:mr>
                          </m:m>
                        </m:e>
                      </m:d>
                      <m:r>
                        <a:rPr lang="en-US" sz="4800" i="1" smtClean="0">
                          <a:solidFill>
                            <a:prstClr val="black"/>
                          </a:solidFill>
                          <a:latin typeface="Cambria Math" panose="02040503050406030204" pitchFamily="18" charset="0"/>
                        </a:rPr>
                        <m:t>,  </m:t>
                      </m:r>
                      <m:r>
                        <a:rPr lang="en-US" sz="4800" i="1" smtClean="0">
                          <a:solidFill>
                            <a:prstClr val="black"/>
                          </a:solidFill>
                          <a:latin typeface="Cambria Math" panose="02040503050406030204" pitchFamily="18" charset="0"/>
                        </a:rPr>
                        <m:t>𝑥</m:t>
                      </m:r>
                      <m:r>
                        <a:rPr lang="en-US" sz="4800" i="1" smtClean="0">
                          <a:solidFill>
                            <a:prstClr val="black"/>
                          </a:solidFill>
                          <a:latin typeface="Cambria Math" panose="02040503050406030204" pitchFamily="18" charset="0"/>
                        </a:rPr>
                        <m:t>∈</m:t>
                      </m:r>
                      <m:r>
                        <a:rPr lang="en-US" sz="4800" i="1" smtClean="0">
                          <a:solidFill>
                            <a:prstClr val="black"/>
                          </a:solidFill>
                          <a:latin typeface="Cambria Math" panose="02040503050406030204" pitchFamily="18" charset="0"/>
                          <a:ea typeface="Cambria Math" panose="02040503050406030204" pitchFamily="18" charset="0"/>
                        </a:rPr>
                        <m:t>ℤ</m:t>
                      </m:r>
                      <m:r>
                        <a:rPr lang="en-US" sz="4800" i="1" smtClean="0">
                          <a:solidFill>
                            <a:prstClr val="black"/>
                          </a:solidFill>
                          <a:latin typeface="Cambria Math" panose="02040503050406030204" pitchFamily="18" charset="0"/>
                        </a:rPr>
                        <m:t>[</m:t>
                      </m:r>
                      <m:r>
                        <a:rPr lang="en-US" sz="4800" i="1" smtClean="0">
                          <a:solidFill>
                            <a:prstClr val="black"/>
                          </a:solidFill>
                          <a:latin typeface="Cambria Math" panose="02040503050406030204" pitchFamily="18" charset="0"/>
                        </a:rPr>
                        <m:t>𝑖</m:t>
                      </m:r>
                      <m:r>
                        <a:rPr lang="en-US" sz="4800" i="1" smtClean="0">
                          <a:solidFill>
                            <a:prstClr val="black"/>
                          </a:solidFill>
                          <a:latin typeface="Cambria Math" panose="02040503050406030204" pitchFamily="18" charset="0"/>
                        </a:rPr>
                        <m:t>,</m:t>
                      </m:r>
                      <m:f>
                        <m:fPr>
                          <m:ctrlPr>
                            <a:rPr lang="en-US" sz="4800" i="1" smtClean="0">
                              <a:solidFill>
                                <a:prstClr val="black"/>
                              </a:solidFill>
                              <a:latin typeface="Cambria Math" panose="02040503050406030204" pitchFamily="18" charset="0"/>
                            </a:rPr>
                          </m:ctrlPr>
                        </m:fPr>
                        <m:num>
                          <m:r>
                            <a:rPr lang="en-US" sz="4800" i="1" smtClean="0">
                              <a:solidFill>
                                <a:prstClr val="black"/>
                              </a:solidFill>
                              <a:latin typeface="Cambria Math" panose="02040503050406030204" pitchFamily="18" charset="0"/>
                            </a:rPr>
                            <m:t>1</m:t>
                          </m:r>
                        </m:num>
                        <m:den>
                          <m:rad>
                            <m:radPr>
                              <m:degHide m:val="on"/>
                              <m:ctrlPr>
                                <a:rPr lang="en-US" sz="4800" i="1" smtClean="0">
                                  <a:solidFill>
                                    <a:prstClr val="black"/>
                                  </a:solidFill>
                                  <a:latin typeface="Cambria Math" panose="02040503050406030204" pitchFamily="18" charset="0"/>
                                </a:rPr>
                              </m:ctrlPr>
                            </m:radPr>
                            <m:deg/>
                            <m:e>
                              <m:r>
                                <a:rPr lang="en-US" sz="4800" i="1" smtClean="0">
                                  <a:solidFill>
                                    <a:prstClr val="black"/>
                                  </a:solidFill>
                                  <a:latin typeface="Cambria Math" panose="02040503050406030204" pitchFamily="18" charset="0"/>
                                </a:rPr>
                                <m:t>2</m:t>
                              </m:r>
                            </m:e>
                          </m:rad>
                        </m:den>
                      </m:f>
                      <m:r>
                        <a:rPr lang="en-US" sz="4800" i="1" smtClean="0">
                          <a:solidFill>
                            <a:prstClr val="black"/>
                          </a:solidFill>
                          <a:latin typeface="Cambria Math" panose="02040503050406030204" pitchFamily="18" charset="0"/>
                        </a:rPr>
                        <m:t>]</m:t>
                      </m:r>
                    </m:oMath>
                  </m:oMathPara>
                </a14:m>
                <a:endParaRPr lang="en-US" sz="4800" dirty="0">
                  <a:solidFill>
                    <a:prstClr val="black"/>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626136" y="2756949"/>
                <a:ext cx="8779006" cy="1618135"/>
              </a:xfrm>
              <a:prstGeom prst="rect">
                <a:avLst/>
              </a:prstGeom>
              <a:blipFill rotWithShape="0">
                <a:blip r:embed="rId7"/>
                <a:stretch>
                  <a:fillRect/>
                </a:stretch>
              </a:blipFill>
              <a:ln>
                <a:solidFill>
                  <a:srgbClr val="FF0000"/>
                </a:solidFill>
              </a:ln>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1774842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1582"/>
            <a:ext cx="11633200" cy="485331"/>
          </a:xfrm>
        </p:spPr>
        <p:txBody>
          <a:bodyPr>
            <a:noAutofit/>
          </a:bodyPr>
          <a:lstStyle/>
          <a:p>
            <a:pPr algn="ctr"/>
            <a:r>
              <a:rPr lang="en-US" dirty="0" smtClean="0"/>
              <a:t>Markov Chains and Measurements</a:t>
            </a:r>
            <a:endParaRPr lang="en-US" dirty="0"/>
          </a:p>
        </p:txBody>
      </p:sp>
      <p:sp>
        <p:nvSpPr>
          <p:cNvPr id="3" name="Content Placeholder 2"/>
          <p:cNvSpPr>
            <a:spLocks noGrp="1"/>
          </p:cNvSpPr>
          <p:nvPr>
            <p:ph idx="1"/>
          </p:nvPr>
        </p:nvSpPr>
        <p:spPr>
          <a:xfrm>
            <a:off x="391885" y="1069918"/>
            <a:ext cx="5514646" cy="5788082"/>
          </a:xfrm>
        </p:spPr>
        <p:txBody>
          <a:bodyPr>
            <a:normAutofit/>
          </a:bodyPr>
          <a:lstStyle/>
          <a:p>
            <a:pPr marL="0" indent="0">
              <a:buNone/>
            </a:pPr>
            <a:r>
              <a:rPr lang="en-US" b="1" dirty="0" smtClean="0"/>
              <a:t>Random Walk:</a:t>
            </a:r>
          </a:p>
          <a:p>
            <a:pPr lvl="1"/>
            <a:r>
              <a:rPr lang="en-US" dirty="0" smtClean="0">
                <a:latin typeface="+mj-lt"/>
              </a:rPr>
              <a:t>Consider a walk on a set of unitaries</a:t>
            </a:r>
          </a:p>
          <a:p>
            <a:pPr lvl="1"/>
            <a:r>
              <a:rPr lang="en-US" dirty="0" smtClean="0">
                <a:latin typeface="+mj-lt"/>
              </a:rPr>
              <a:t>Let target Z-rotation be absorbing state of the walk</a:t>
            </a:r>
          </a:p>
          <a:p>
            <a:pPr lvl="1"/>
            <a:endParaRPr lang="en-US" dirty="0" smtClean="0"/>
          </a:p>
          <a:p>
            <a:pPr marL="0" indent="0">
              <a:buNone/>
            </a:pPr>
            <a:r>
              <a:rPr lang="en-US" b="1" dirty="0" smtClean="0"/>
              <a:t>Repeat-Until-Success (RUS):</a:t>
            </a:r>
            <a:endParaRPr lang="en-US" dirty="0" smtClean="0"/>
          </a:p>
          <a:p>
            <a:pPr lvl="1"/>
            <a:r>
              <a:rPr lang="en-US" dirty="0" smtClean="0">
                <a:latin typeface="+mj-lt"/>
              </a:rPr>
              <a:t>Failure branches are identity</a:t>
            </a:r>
          </a:p>
          <a:p>
            <a:pPr lvl="1"/>
            <a:r>
              <a:rPr lang="en-US" dirty="0" smtClean="0">
                <a:latin typeface="+mj-lt"/>
              </a:rPr>
              <a:t>No correction necessary</a:t>
            </a:r>
          </a:p>
          <a:p>
            <a:pPr lvl="1"/>
            <a:r>
              <a:rPr lang="en-US" dirty="0" smtClean="0">
                <a:latin typeface="+mj-lt"/>
              </a:rPr>
              <a:t>Potentially unlimited run-time (with very small probability)</a:t>
            </a:r>
          </a:p>
        </p:txBody>
      </p:sp>
      <p:pic>
        <p:nvPicPr>
          <p:cNvPr id="4" name="Picture 3"/>
          <p:cNvPicPr>
            <a:picLocks noChangeAspect="1"/>
          </p:cNvPicPr>
          <p:nvPr/>
        </p:nvPicPr>
        <p:blipFill>
          <a:blip r:embed="rId2"/>
          <a:stretch>
            <a:fillRect/>
          </a:stretch>
        </p:blipFill>
        <p:spPr>
          <a:xfrm>
            <a:off x="5906531" y="1373647"/>
            <a:ext cx="6165796" cy="1283056"/>
          </a:xfrm>
          <a:prstGeom prst="rect">
            <a:avLst/>
          </a:prstGeom>
        </p:spPr>
      </p:pic>
      <p:pic>
        <p:nvPicPr>
          <p:cNvPr id="5" name="Picture 4"/>
          <p:cNvPicPr>
            <a:picLocks noChangeAspect="1"/>
          </p:cNvPicPr>
          <p:nvPr/>
        </p:nvPicPr>
        <p:blipFill>
          <a:blip r:embed="rId3"/>
          <a:stretch>
            <a:fillRect/>
          </a:stretch>
        </p:blipFill>
        <p:spPr>
          <a:xfrm>
            <a:off x="6801022" y="3394882"/>
            <a:ext cx="4565756" cy="2388080"/>
          </a:xfrm>
          <a:prstGeom prst="rect">
            <a:avLst/>
          </a:prstGeom>
        </p:spPr>
      </p:pic>
      <p:pic>
        <p:nvPicPr>
          <p:cNvPr id="6" name="Picture 5"/>
          <p:cNvPicPr>
            <a:picLocks noChangeAspect="1"/>
          </p:cNvPicPr>
          <p:nvPr/>
        </p:nvPicPr>
        <p:blipFill>
          <a:blip r:embed="rId4"/>
          <a:stretch>
            <a:fillRect/>
          </a:stretch>
        </p:blipFill>
        <p:spPr>
          <a:xfrm>
            <a:off x="3599551" y="5893910"/>
            <a:ext cx="6385912" cy="665530"/>
          </a:xfrm>
          <a:prstGeom prst="rect">
            <a:avLst/>
          </a:prstGeom>
        </p:spPr>
      </p:pic>
      <p:sp>
        <p:nvSpPr>
          <p:cNvPr id="7" name="TextBox 6"/>
          <p:cNvSpPr txBox="1"/>
          <p:nvPr/>
        </p:nvSpPr>
        <p:spPr>
          <a:xfrm>
            <a:off x="2448028" y="5934288"/>
            <a:ext cx="1039259" cy="584775"/>
          </a:xfrm>
          <a:prstGeom prst="rect">
            <a:avLst/>
          </a:prstGeom>
          <a:noFill/>
        </p:spPr>
        <p:txBody>
          <a:bodyPr wrap="none" rtlCol="0">
            <a:spAutoFit/>
          </a:bodyPr>
          <a:lstStyle/>
          <a:p>
            <a:r>
              <a:rPr lang="en-US" sz="3200" b="1" dirty="0">
                <a:solidFill>
                  <a:prstClr val="black"/>
                </a:solidFill>
              </a:rPr>
              <a:t>Cost:</a:t>
            </a: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2515124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171583" y="2272456"/>
            <a:ext cx="7137619" cy="1035414"/>
          </a:xfrm>
          <a:prstGeom prst="rect">
            <a:avLst/>
          </a:prstGeom>
        </p:spPr>
      </p:pic>
      <p:pic>
        <p:nvPicPr>
          <p:cNvPr id="8" name="Picture 7"/>
          <p:cNvPicPr>
            <a:picLocks noChangeAspect="1"/>
          </p:cNvPicPr>
          <p:nvPr/>
        </p:nvPicPr>
        <p:blipFill>
          <a:blip r:embed="rId4"/>
          <a:stretch>
            <a:fillRect/>
          </a:stretch>
        </p:blipFill>
        <p:spPr>
          <a:xfrm>
            <a:off x="5462019" y="3525827"/>
            <a:ext cx="6486614" cy="2194682"/>
          </a:xfrm>
          <a:prstGeom prst="rect">
            <a:avLst/>
          </a:prstGeom>
        </p:spPr>
      </p:pic>
      <p:sp>
        <p:nvSpPr>
          <p:cNvPr id="2" name="Title 1"/>
          <p:cNvSpPr>
            <a:spLocks noGrp="1"/>
          </p:cNvSpPr>
          <p:nvPr>
            <p:ph type="title"/>
          </p:nvPr>
        </p:nvSpPr>
        <p:spPr>
          <a:xfrm>
            <a:off x="304800" y="321582"/>
            <a:ext cx="11633200" cy="485331"/>
          </a:xfrm>
        </p:spPr>
        <p:txBody>
          <a:bodyPr>
            <a:noAutofit/>
          </a:bodyPr>
          <a:lstStyle/>
          <a:p>
            <a:pPr algn="ctr"/>
            <a:r>
              <a:rPr lang="en-US" dirty="0" smtClean="0"/>
              <a:t>Markov Chains and Measurements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1884" y="1069918"/>
                <a:ext cx="11371747" cy="5788082"/>
              </a:xfrm>
            </p:spPr>
            <p:txBody>
              <a:bodyPr>
                <a:normAutofit lnSpcReduction="10000"/>
              </a:bodyPr>
              <a:lstStyle/>
              <a:p>
                <a:pPr marL="0" indent="0">
                  <a:buNone/>
                </a:pPr>
                <a:r>
                  <a:rPr lang="en-US" b="1" dirty="0" smtClean="0"/>
                  <a:t>Random Walk:</a:t>
                </a:r>
              </a:p>
              <a:p>
                <a:pPr lvl="1"/>
                <a:r>
                  <a:rPr lang="en-US" dirty="0"/>
                  <a:t>Consider a walk on a set of unitaries</a:t>
                </a:r>
              </a:p>
              <a:p>
                <a:pPr lvl="1"/>
                <a:r>
                  <a:rPr lang="en-US" dirty="0"/>
                  <a:t>Let target Z-rotation be absorbing </a:t>
                </a:r>
                <a:r>
                  <a:rPr lang="en-US" dirty="0" smtClean="0"/>
                  <a:t>state</a:t>
                </a:r>
                <a:endParaRPr lang="en-US" dirty="0"/>
              </a:p>
              <a:p>
                <a:pPr marL="0" indent="0">
                  <a:buNone/>
                </a:pPr>
                <a:endParaRPr lang="en-US" b="1" dirty="0" smtClean="0"/>
              </a:p>
              <a:p>
                <a:pPr marL="0" indent="0">
                  <a:buNone/>
                </a:pPr>
                <a:endParaRPr lang="en-US" b="1" dirty="0" smtClean="0"/>
              </a:p>
              <a:p>
                <a:pPr marL="0" indent="0">
                  <a:buNone/>
                </a:pPr>
                <a:r>
                  <a:rPr lang="en-US" b="1" dirty="0" smtClean="0"/>
                  <a:t>Probabilistic Quantum Circuit w/Fallback (PQF):</a:t>
                </a:r>
                <a:endParaRPr lang="en-US" dirty="0" smtClean="0"/>
              </a:p>
              <a:p>
                <a:pPr lvl="1"/>
                <a:r>
                  <a:rPr lang="en-US" dirty="0" smtClean="0">
                    <a:latin typeface="+mj-lt"/>
                  </a:rPr>
                  <a:t>Corrections performed adaptively</a:t>
                </a:r>
              </a:p>
              <a:p>
                <a:pPr lvl="1"/>
                <a:r>
                  <a:rPr lang="en-US" dirty="0" smtClean="0">
                    <a:latin typeface="+mj-lt"/>
                  </a:rPr>
                  <a:t>Guaranteed to terminate</a:t>
                </a:r>
                <a:endParaRPr lang="en-US" dirty="0">
                  <a:latin typeface="+mj-lt"/>
                </a:endParaRPr>
              </a:p>
              <a:p>
                <a:pPr marL="0" lvl="0" indent="0">
                  <a:lnSpc>
                    <a:spcPct val="100000"/>
                  </a:lnSpc>
                  <a:spcBef>
                    <a:spcPts val="0"/>
                  </a:spcBef>
                  <a:buNone/>
                </a:pPr>
                <a:endParaRPr lang="en-US" sz="3200" b="1" dirty="0" smtClean="0">
                  <a:solidFill>
                    <a:prstClr val="black"/>
                  </a:solidFill>
                </a:endParaRPr>
              </a:p>
              <a:p>
                <a:pPr marL="0" lvl="0" indent="0">
                  <a:lnSpc>
                    <a:spcPct val="100000"/>
                  </a:lnSpc>
                  <a:spcBef>
                    <a:spcPts val="0"/>
                  </a:spcBef>
                  <a:buNone/>
                </a:pPr>
                <a:r>
                  <a:rPr lang="en-US" sz="3200" b="1" dirty="0" smtClean="0">
                    <a:solidFill>
                      <a:prstClr val="black"/>
                    </a:solidFill>
                  </a:rPr>
                  <a:t>Cost:</a:t>
                </a:r>
              </a:p>
              <a:p>
                <a:pPr marL="0" lvl="0" indent="0">
                  <a:lnSpc>
                    <a:spcPct val="100000"/>
                  </a:lnSpc>
                  <a:spcBef>
                    <a:spcPts val="0"/>
                  </a:spcBef>
                  <a:buNone/>
                </a:pPr>
                <a:r>
                  <a:rPr lang="en-US" b="0" dirty="0" smtClean="0"/>
                  <a:t>Expected cost:  	</a:t>
                </a:r>
                <a14:m>
                  <m:oMath xmlns:m="http://schemas.openxmlformats.org/officeDocument/2006/math" xmlns="">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𝜖</m:t>
                            </m:r>
                          </m:e>
                        </m:d>
                      </m:num>
                      <m:den>
                        <m:r>
                          <a:rPr lang="en-US" b="0" i="1" smtClean="0">
                            <a:latin typeface="Cambria Math" panose="02040503050406030204" pitchFamily="18" charset="0"/>
                          </a:rPr>
                          <m:t>𝑝</m:t>
                        </m:r>
                      </m:den>
                    </m:f>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𝑞</m:t>
                            </m:r>
                          </m:e>
                          <m:sup>
                            <m:r>
                              <a:rPr lang="en-US" b="0" i="1" smtClean="0">
                                <a:latin typeface="Cambria Math" panose="02040503050406030204" pitchFamily="18" charset="0"/>
                              </a:rPr>
                              <m:t>𝑘</m:t>
                            </m:r>
                          </m:sup>
                        </m:sSup>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&gt;0</m:t>
                    </m:r>
                  </m:oMath>
                </a14:m>
                <a:endParaRPr lang="en-US" b="0" dirty="0" smtClean="0"/>
              </a:p>
              <a:p>
                <a:pPr marL="0" lvl="0" indent="0">
                  <a:lnSpc>
                    <a:spcPct val="100000"/>
                  </a:lnSpc>
                  <a:spcBef>
                    <a:spcPts val="0"/>
                  </a:spcBef>
                  <a:buNone/>
                </a:pPr>
                <a:r>
                  <a:rPr lang="en-US" b="0" dirty="0" smtClean="0"/>
                  <a:t>Variance:  		</a:t>
                </a:r>
                <a14:m>
                  <m:oMath xmlns:m="http://schemas.openxmlformats.org/officeDocument/2006/math" xmlns="">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𝑃</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𝜖</m:t>
                                </m:r>
                              </m:e>
                            </m:d>
                          </m:e>
                          <m:sup>
                            <m:r>
                              <a:rPr lang="en-US" b="0" i="1" smtClean="0">
                                <a:latin typeface="Cambria Math" panose="02040503050406030204" pitchFamily="18" charset="0"/>
                              </a:rPr>
                              <m:t>2</m:t>
                            </m:r>
                          </m:sup>
                        </m:sSup>
                        <m:r>
                          <a:rPr lang="en-US" b="0" i="1" smtClean="0">
                            <a:latin typeface="Cambria Math" panose="02040503050406030204" pitchFamily="18" charset="0"/>
                          </a:rPr>
                          <m:t>𝑞</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𝑞</m:t>
                        </m:r>
                      </m:e>
                      <m:sup>
                        <m:r>
                          <a:rPr lang="en-US" b="0" i="1" smtClean="0">
                            <a:latin typeface="Cambria Math" panose="02040503050406030204" pitchFamily="18" charset="0"/>
                          </a:rPr>
                          <m:t>𝑘</m:t>
                        </m:r>
                      </m:sup>
                    </m:sSup>
                    <m:r>
                      <a:rPr lang="en-US" b="0" i="1" smtClean="0">
                        <a:latin typeface="Cambria Math" panose="02040503050406030204" pitchFamily="18" charset="0"/>
                      </a:rPr>
                      <m:t>)</m:t>
                    </m:r>
                  </m:oMath>
                </a14:m>
                <a:endParaRPr lang="en-US" dirty="0" smtClean="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1884" y="1069918"/>
                <a:ext cx="11371747" cy="5788082"/>
              </a:xfrm>
              <a:blipFill rotWithShape="0">
                <a:blip r:embed="rId5"/>
                <a:stretch>
                  <a:fillRect l="-1340" t="-2424"/>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530966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88479" y="875896"/>
            <a:ext cx="4471256" cy="4835891"/>
          </a:xfrm>
          <a:prstGeom prst="rect">
            <a:avLst/>
          </a:prstGeom>
        </p:spPr>
      </p:pic>
      <p:cxnSp>
        <p:nvCxnSpPr>
          <p:cNvPr id="9" name="Straight Arrow Connector 8"/>
          <p:cNvCxnSpPr/>
          <p:nvPr/>
        </p:nvCxnSpPr>
        <p:spPr>
          <a:xfrm flipH="1" flipV="1">
            <a:off x="6190337" y="1819270"/>
            <a:ext cx="755587" cy="674"/>
          </a:xfrm>
          <a:prstGeom prst="straightConnector1">
            <a:avLst/>
          </a:prstGeom>
          <a:ln w="41275">
            <a:headEnd type="none"/>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6231121" y="2962786"/>
            <a:ext cx="714803" cy="2771"/>
          </a:xfrm>
          <a:prstGeom prst="straightConnector1">
            <a:avLst/>
          </a:prstGeom>
          <a:ln w="41275">
            <a:headEnd type="none"/>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445862" y="4150221"/>
            <a:ext cx="500062" cy="8894"/>
          </a:xfrm>
          <a:prstGeom prst="straightConnector1">
            <a:avLst/>
          </a:prstGeom>
          <a:ln w="41275">
            <a:headEnd type="none"/>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6559735" y="5027560"/>
            <a:ext cx="386189" cy="10656"/>
          </a:xfrm>
          <a:prstGeom prst="straightConnector1">
            <a:avLst/>
          </a:prstGeom>
          <a:ln w="41275">
            <a:headEnd type="none"/>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033298" y="1428932"/>
            <a:ext cx="2967037" cy="1015663"/>
          </a:xfrm>
          <a:prstGeom prst="rect">
            <a:avLst/>
          </a:prstGeom>
          <a:noFill/>
        </p:spPr>
        <p:txBody>
          <a:bodyPr wrap="square" rtlCol="0">
            <a:spAutoFit/>
          </a:bodyPr>
          <a:lstStyle/>
          <a:p>
            <a:r>
              <a:rPr lang="en-US" sz="2000" b="1" dirty="0" smtClean="0">
                <a:solidFill>
                  <a:prstClr val="black"/>
                </a:solidFill>
              </a:rPr>
              <a:t>Stage </a:t>
            </a:r>
            <a:r>
              <a:rPr lang="en-US" sz="2000" b="1" dirty="0">
                <a:solidFill>
                  <a:prstClr val="black"/>
                </a:solidFill>
              </a:rPr>
              <a:t>1: </a:t>
            </a:r>
            <a:r>
              <a:rPr lang="en-US" sz="2000" dirty="0">
                <a:solidFill>
                  <a:prstClr val="black"/>
                </a:solidFill>
              </a:rPr>
              <a:t>Integer relation problem: solve </a:t>
            </a:r>
            <a:r>
              <a:rPr lang="en-US" sz="2000" dirty="0" smtClean="0">
                <a:solidFill>
                  <a:prstClr val="black"/>
                </a:solidFill>
              </a:rPr>
              <a:t>it, </a:t>
            </a:r>
            <a:r>
              <a:rPr lang="en-US" sz="2000" dirty="0">
                <a:solidFill>
                  <a:prstClr val="black"/>
                </a:solidFill>
              </a:rPr>
              <a:t>e.g</a:t>
            </a:r>
            <a:r>
              <a:rPr lang="en-US" sz="2000" dirty="0" smtClean="0">
                <a:solidFill>
                  <a:prstClr val="black"/>
                </a:solidFill>
              </a:rPr>
              <a:t>., </a:t>
            </a:r>
            <a:r>
              <a:rPr lang="en-US" sz="2000" dirty="0">
                <a:solidFill>
                  <a:prstClr val="black"/>
                </a:solidFill>
              </a:rPr>
              <a:t>by</a:t>
            </a:r>
          </a:p>
          <a:p>
            <a:r>
              <a:rPr lang="en-US" sz="2000" dirty="0">
                <a:solidFill>
                  <a:prstClr val="black"/>
                </a:solidFill>
              </a:rPr>
              <a:t>using PSLQ or LLL</a:t>
            </a:r>
          </a:p>
        </p:txBody>
      </p:sp>
      <p:sp>
        <p:nvSpPr>
          <p:cNvPr id="16" name="TextBox 15"/>
          <p:cNvSpPr txBox="1"/>
          <p:nvPr/>
        </p:nvSpPr>
        <p:spPr>
          <a:xfrm>
            <a:off x="7033298" y="2627948"/>
            <a:ext cx="2506968" cy="1015663"/>
          </a:xfrm>
          <a:prstGeom prst="rect">
            <a:avLst/>
          </a:prstGeom>
          <a:noFill/>
        </p:spPr>
        <p:txBody>
          <a:bodyPr wrap="none" rtlCol="0">
            <a:spAutoFit/>
          </a:bodyPr>
          <a:lstStyle/>
          <a:p>
            <a:r>
              <a:rPr lang="en-US" sz="2000" b="1" dirty="0" smtClean="0">
                <a:solidFill>
                  <a:prstClr val="black"/>
                </a:solidFill>
              </a:rPr>
              <a:t>Stage </a:t>
            </a:r>
            <a:r>
              <a:rPr lang="en-US" sz="2000" b="1" dirty="0">
                <a:solidFill>
                  <a:prstClr val="black"/>
                </a:solidFill>
              </a:rPr>
              <a:t>2: </a:t>
            </a:r>
            <a:r>
              <a:rPr lang="en-US" sz="2000" dirty="0">
                <a:solidFill>
                  <a:prstClr val="black"/>
                </a:solidFill>
              </a:rPr>
              <a:t>Sample space</a:t>
            </a:r>
          </a:p>
          <a:p>
            <a:r>
              <a:rPr lang="en-US" sz="2000" dirty="0">
                <a:solidFill>
                  <a:prstClr val="black"/>
                </a:solidFill>
              </a:rPr>
              <a:t>problem: generate </a:t>
            </a:r>
          </a:p>
          <a:p>
            <a:r>
              <a:rPr lang="en-US" sz="2000" dirty="0">
                <a:solidFill>
                  <a:prstClr val="black"/>
                </a:solidFill>
              </a:rPr>
              <a:t>enough modifiers</a:t>
            </a:r>
          </a:p>
        </p:txBody>
      </p:sp>
      <mc:AlternateContent xmlns:mc="http://schemas.openxmlformats.org/markup-compatibility/2006" xmlns:a14="http://schemas.microsoft.com/office/drawing/2010/main">
        <mc:Choice Requires="a14">
          <p:sp>
            <p:nvSpPr>
              <p:cNvPr id="18" name="TextBox 17"/>
              <p:cNvSpPr txBox="1"/>
              <p:nvPr/>
            </p:nvSpPr>
            <p:spPr>
              <a:xfrm>
                <a:off x="7033298" y="3746887"/>
                <a:ext cx="2963183" cy="1067856"/>
              </a:xfrm>
              <a:prstGeom prst="rect">
                <a:avLst/>
              </a:prstGeom>
              <a:noFill/>
            </p:spPr>
            <p:txBody>
              <a:bodyPr wrap="none" rtlCol="0">
                <a:spAutoFit/>
              </a:bodyPr>
              <a:lstStyle/>
              <a:p>
                <a:r>
                  <a:rPr lang="en-US" sz="2000" b="1" dirty="0" smtClean="0">
                    <a:solidFill>
                      <a:prstClr val="black"/>
                    </a:solidFill>
                  </a:rPr>
                  <a:t>Stage </a:t>
                </a:r>
                <a:r>
                  <a:rPr lang="en-US" sz="2000" b="1" dirty="0">
                    <a:solidFill>
                      <a:prstClr val="black"/>
                    </a:solidFill>
                  </a:rPr>
                  <a:t>3: </a:t>
                </a:r>
                <a:r>
                  <a:rPr lang="en-US" sz="2000" dirty="0">
                    <a:solidFill>
                      <a:prstClr val="black"/>
                    </a:solidFill>
                  </a:rPr>
                  <a:t>Number theory</a:t>
                </a:r>
              </a:p>
              <a:p>
                <a:r>
                  <a:rPr lang="en-US" sz="2000" dirty="0">
                    <a:solidFill>
                      <a:prstClr val="black"/>
                    </a:solidFill>
                  </a:rPr>
                  <a:t>problem: solve norm </a:t>
                </a:r>
              </a:p>
              <a:p>
                <a:r>
                  <a:rPr lang="en-US" sz="2000" dirty="0">
                    <a:solidFill>
                      <a:prstClr val="black"/>
                    </a:solidFill>
                  </a:rPr>
                  <a:t>equation over </a:t>
                </a:r>
                <a14:m>
                  <m:oMath xmlns:m="http://schemas.openxmlformats.org/officeDocument/2006/math" xmlns="">
                    <m:r>
                      <a:rPr lang="en-US" sz="2000" i="1" smtClean="0">
                        <a:solidFill>
                          <a:prstClr val="black"/>
                        </a:solidFill>
                        <a:latin typeface="Cambria Math" panose="02040503050406030204" pitchFamily="18" charset="0"/>
                        <a:ea typeface="Cambria Math" panose="02040503050406030204" pitchFamily="18" charset="0"/>
                      </a:rPr>
                      <m:t>ℚ</m:t>
                    </m:r>
                    <m:d>
                      <m:dPr>
                        <m:ctrlPr>
                          <a:rPr lang="en-US" sz="2000" i="1">
                            <a:solidFill>
                              <a:prstClr val="black"/>
                            </a:solidFill>
                            <a:latin typeface="Cambria Math" panose="02040503050406030204" pitchFamily="18" charset="0"/>
                          </a:rPr>
                        </m:ctrlPr>
                      </m:dPr>
                      <m:e>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𝜔</m:t>
                            </m:r>
                          </m:e>
                          <m:sub>
                            <m:r>
                              <a:rPr lang="en-US" sz="2000" i="1" smtClean="0">
                                <a:solidFill>
                                  <a:prstClr val="black"/>
                                </a:solidFill>
                                <a:latin typeface="Cambria Math" panose="02040503050406030204" pitchFamily="18" charset="0"/>
                              </a:rPr>
                              <m:t>{4,</m:t>
                            </m:r>
                            <m:r>
                              <a:rPr lang="en-US" sz="2000" i="1">
                                <a:solidFill>
                                  <a:prstClr val="black"/>
                                </a:solidFill>
                                <a:latin typeface="Cambria Math" panose="02040503050406030204" pitchFamily="18" charset="0"/>
                              </a:rPr>
                              <m:t>8</m:t>
                            </m:r>
                            <m:r>
                              <a:rPr lang="en-US" sz="2000" i="1" smtClean="0">
                                <a:solidFill>
                                  <a:prstClr val="black"/>
                                </a:solidFill>
                                <a:latin typeface="Cambria Math" panose="02040503050406030204" pitchFamily="18" charset="0"/>
                              </a:rPr>
                              <m:t>,12}</m:t>
                            </m:r>
                          </m:sub>
                        </m:sSub>
                      </m:e>
                    </m:d>
                  </m:oMath>
                </a14:m>
                <a:endParaRPr lang="en-US" sz="2000" dirty="0">
                  <a:solidFill>
                    <a:prstClr val="black"/>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7033298" y="3746887"/>
                <a:ext cx="2963183" cy="1067856"/>
              </a:xfrm>
              <a:prstGeom prst="rect">
                <a:avLst/>
              </a:prstGeom>
              <a:blipFill rotWithShape="0">
                <a:blip r:embed="rId3"/>
                <a:stretch>
                  <a:fillRect l="-2263" t="-3429" b="-6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291556" y="5897072"/>
                <a:ext cx="10553147" cy="1172052"/>
              </a:xfrm>
              <a:prstGeom prst="rect">
                <a:avLst/>
              </a:prstGeom>
              <a:noFill/>
            </p:spPr>
            <p:txBody>
              <a:bodyPr wrap="square" rtlCol="0">
                <a:spAutoFit/>
              </a:bodyPr>
              <a:lstStyle/>
              <a:p>
                <a:r>
                  <a:rPr lang="en-US" sz="2000" b="1" dirty="0">
                    <a:solidFill>
                      <a:prstClr val="black"/>
                    </a:solidFill>
                  </a:rPr>
                  <a:t>Bottom line: </a:t>
                </a:r>
                <a:r>
                  <a:rPr lang="en-US" sz="2000" dirty="0">
                    <a:solidFill>
                      <a:prstClr val="black"/>
                    </a:solidFill>
                  </a:rPr>
                  <a:t>All compiling stages run fast in practice, even </a:t>
                </a:r>
                <a:r>
                  <a:rPr lang="en-US" sz="2000" dirty="0" smtClean="0">
                    <a:solidFill>
                      <a:prstClr val="black"/>
                    </a:solidFill>
                  </a:rPr>
                  <a:t>for </a:t>
                </a:r>
                <a:r>
                  <a:rPr lang="en-US" sz="2000" dirty="0">
                    <a:solidFill>
                      <a:prstClr val="black"/>
                    </a:solidFill>
                  </a:rPr>
                  <a:t>high accuracy (</a:t>
                </a:r>
                <a14:m>
                  <m:oMath xmlns:m="http://schemas.openxmlformats.org/officeDocument/2006/math" xmlns="">
                    <m:r>
                      <a:rPr lang="en-US" sz="2000" i="1">
                        <a:solidFill>
                          <a:prstClr val="black"/>
                        </a:solidFill>
                        <a:latin typeface="Cambria Math" panose="02040503050406030204" pitchFamily="18" charset="0"/>
                      </a:rPr>
                      <m:t>𝜖</m:t>
                    </m:r>
                    <m:r>
                      <a:rPr lang="en-US" sz="2000" i="1">
                        <a:solidFill>
                          <a:prstClr val="black"/>
                        </a:solidFill>
                        <a:latin typeface="Cambria Math" panose="02040503050406030204" pitchFamily="18" charset="0"/>
                      </a:rPr>
                      <m:t>=</m:t>
                    </m:r>
                    <m:sSup>
                      <m:sSupPr>
                        <m:ctrlPr>
                          <a:rPr lang="en-US" sz="2000" i="1">
                            <a:solidFill>
                              <a:prstClr val="black"/>
                            </a:solidFill>
                            <a:latin typeface="Cambria Math" panose="02040503050406030204" pitchFamily="18" charset="0"/>
                          </a:rPr>
                        </m:ctrlPr>
                      </m:sSupPr>
                      <m:e>
                        <m:r>
                          <a:rPr lang="en-US" sz="2000" i="1">
                            <a:solidFill>
                              <a:prstClr val="black"/>
                            </a:solidFill>
                            <a:latin typeface="Cambria Math" panose="02040503050406030204" pitchFamily="18" charset="0"/>
                          </a:rPr>
                          <m:t>10</m:t>
                        </m:r>
                      </m:e>
                      <m:sup>
                        <m:r>
                          <a:rPr lang="en-US" sz="2000" i="1">
                            <a:solidFill>
                              <a:prstClr val="black"/>
                            </a:solidFill>
                            <a:latin typeface="Cambria Math" panose="02040503050406030204" pitchFamily="18" charset="0"/>
                          </a:rPr>
                          <m:t>−35</m:t>
                        </m:r>
                      </m:sup>
                    </m:sSup>
                    <m:r>
                      <a:rPr lang="en-US" sz="2000" i="1">
                        <a:solidFill>
                          <a:prstClr val="black"/>
                        </a:solidFill>
                        <a:latin typeface="Cambria Math" panose="02040503050406030204" pitchFamily="18" charset="0"/>
                      </a:rPr>
                      <m:t>). </m:t>
                    </m:r>
                  </m:oMath>
                </a14:m>
                <a:endParaRPr lang="en-US" sz="2000" dirty="0" smtClean="0">
                  <a:solidFill>
                    <a:prstClr val="black"/>
                  </a:solidFill>
                </a:endParaRPr>
              </a:p>
              <a:p>
                <a:r>
                  <a:rPr lang="en-US" sz="2000" dirty="0" smtClean="0">
                    <a:solidFill>
                      <a:prstClr val="black"/>
                    </a:solidFill>
                  </a:rPr>
                  <a:t>Numerical </a:t>
                </a:r>
                <a:r>
                  <a:rPr lang="en-US" sz="2000" dirty="0">
                    <a:solidFill>
                      <a:prstClr val="black"/>
                    </a:solidFill>
                  </a:rPr>
                  <a:t>evidence for </a:t>
                </a:r>
                <a14:m>
                  <m:oMath xmlns:m="http://schemas.openxmlformats.org/officeDocument/2006/math" xmlns="">
                    <m:r>
                      <a:rPr lang="en-US" sz="2000" i="1" dirty="0" smtClean="0">
                        <a:solidFill>
                          <a:prstClr val="black"/>
                        </a:solidFill>
                        <a:latin typeface="Cambria Math" panose="02040503050406030204" pitchFamily="18" charset="0"/>
                      </a:rPr>
                      <m:t>𝑇</m:t>
                    </m:r>
                  </m:oMath>
                </a14:m>
                <a:r>
                  <a:rPr lang="en-US" sz="2000" dirty="0">
                    <a:solidFill>
                      <a:prstClr val="black"/>
                    </a:solidFill>
                  </a:rPr>
                  <a:t>-count of </a:t>
                </a:r>
                <a14:m>
                  <m:oMath xmlns:m="http://schemas.openxmlformats.org/officeDocument/2006/math" xmlns="">
                    <m:r>
                      <a:rPr lang="en-US" sz="2000" i="1">
                        <a:solidFill>
                          <a:prstClr val="black"/>
                        </a:solidFill>
                        <a:latin typeface="Cambria Math" panose="02040503050406030204" pitchFamily="18" charset="0"/>
                      </a:rPr>
                      <m:t>1</m:t>
                    </m:r>
                    <m:func>
                      <m:funcPr>
                        <m:ctrlPr>
                          <a:rPr lang="en-US" sz="2000" i="1">
                            <a:solidFill>
                              <a:prstClr val="black"/>
                            </a:solidFill>
                            <a:latin typeface="Cambria Math" panose="02040503050406030204" pitchFamily="18" charset="0"/>
                          </a:rPr>
                        </m:ctrlPr>
                      </m:funcPr>
                      <m:fName>
                        <m:sSub>
                          <m:sSubPr>
                            <m:ctrlPr>
                              <a:rPr lang="en-US" sz="2000" i="1">
                                <a:solidFill>
                                  <a:prstClr val="black"/>
                                </a:solidFill>
                                <a:latin typeface="Cambria Math" panose="02040503050406030204" pitchFamily="18" charset="0"/>
                              </a:rPr>
                            </m:ctrlPr>
                          </m:sSubPr>
                          <m:e>
                            <m:r>
                              <m:rPr>
                                <m:sty m:val="p"/>
                              </m:rPr>
                              <a:rPr lang="en-US" sz="2000">
                                <a:solidFill>
                                  <a:prstClr val="black"/>
                                </a:solidFill>
                                <a:latin typeface="Cambria Math" panose="02040503050406030204" pitchFamily="18" charset="0"/>
                              </a:rPr>
                              <m:t>log</m:t>
                            </m:r>
                          </m:e>
                          <m:sub>
                            <m:r>
                              <a:rPr lang="en-US" sz="2000" i="1">
                                <a:solidFill>
                                  <a:prstClr val="black"/>
                                </a:solidFill>
                                <a:latin typeface="Cambria Math" panose="02040503050406030204" pitchFamily="18" charset="0"/>
                              </a:rPr>
                              <m:t>2</m:t>
                            </m:r>
                          </m:sub>
                        </m:sSub>
                      </m:fName>
                      <m:e>
                        <m:d>
                          <m:dPr>
                            <m:ctrlPr>
                              <a:rPr lang="en-US" sz="2000" i="1">
                                <a:solidFill>
                                  <a:prstClr val="black"/>
                                </a:solidFill>
                                <a:latin typeface="Cambria Math" panose="02040503050406030204" pitchFamily="18" charset="0"/>
                              </a:rPr>
                            </m:ctrlPr>
                          </m:dPr>
                          <m:e>
                            <m:f>
                              <m:fPr>
                                <m:ctrlPr>
                                  <a:rPr lang="en-US" sz="2000" i="1">
                                    <a:solidFill>
                                      <a:prstClr val="black"/>
                                    </a:solidFill>
                                    <a:latin typeface="Cambria Math" panose="02040503050406030204" pitchFamily="18" charset="0"/>
                                  </a:rPr>
                                </m:ctrlPr>
                              </m:fPr>
                              <m:num>
                                <m:r>
                                  <a:rPr lang="en-US" sz="2000" i="1">
                                    <a:solidFill>
                                      <a:prstClr val="black"/>
                                    </a:solidFill>
                                    <a:latin typeface="Cambria Math" panose="02040503050406030204" pitchFamily="18" charset="0"/>
                                  </a:rPr>
                                  <m:t>1</m:t>
                                </m:r>
                              </m:num>
                              <m:den>
                                <m:r>
                                  <a:rPr lang="en-US" sz="2000" i="1">
                                    <a:solidFill>
                                      <a:prstClr val="black"/>
                                    </a:solidFill>
                                    <a:latin typeface="Cambria Math" panose="02040503050406030204" pitchFamily="18" charset="0"/>
                                  </a:rPr>
                                  <m:t>𝜖</m:t>
                                </m:r>
                              </m:den>
                            </m:f>
                          </m:e>
                        </m:d>
                      </m:e>
                    </m:func>
                  </m:oMath>
                </a14:m>
                <a:r>
                  <a:rPr lang="en-US" sz="2000" dirty="0">
                    <a:solidFill>
                      <a:prstClr val="black"/>
                    </a:solidFill>
                  </a:rPr>
                  <a:t>, as opposed to the </a:t>
                </a:r>
                <a14:m>
                  <m:oMath xmlns:m="http://schemas.openxmlformats.org/officeDocument/2006/math" xmlns="">
                    <m:r>
                      <a:rPr lang="en-US" sz="2000" i="1" dirty="0">
                        <a:solidFill>
                          <a:prstClr val="black"/>
                        </a:solidFill>
                        <a:latin typeface="Cambria Math" panose="02040503050406030204" pitchFamily="18" charset="0"/>
                      </a:rPr>
                      <m:t>3</m:t>
                    </m:r>
                    <m:func>
                      <m:funcPr>
                        <m:ctrlPr>
                          <a:rPr lang="en-US" sz="2000" i="1">
                            <a:solidFill>
                              <a:prstClr val="black"/>
                            </a:solidFill>
                            <a:latin typeface="Cambria Math" panose="02040503050406030204" pitchFamily="18" charset="0"/>
                          </a:rPr>
                        </m:ctrlPr>
                      </m:funcPr>
                      <m:fName>
                        <m:sSub>
                          <m:sSubPr>
                            <m:ctrlPr>
                              <a:rPr lang="en-US" sz="2000" i="1">
                                <a:solidFill>
                                  <a:prstClr val="black"/>
                                </a:solidFill>
                                <a:latin typeface="Cambria Math" panose="02040503050406030204" pitchFamily="18" charset="0"/>
                              </a:rPr>
                            </m:ctrlPr>
                          </m:sSubPr>
                          <m:e>
                            <m:r>
                              <m:rPr>
                                <m:sty m:val="p"/>
                              </m:rPr>
                              <a:rPr lang="en-US" sz="2000">
                                <a:solidFill>
                                  <a:prstClr val="black"/>
                                </a:solidFill>
                                <a:latin typeface="Cambria Math" panose="02040503050406030204" pitchFamily="18" charset="0"/>
                              </a:rPr>
                              <m:t>log</m:t>
                            </m:r>
                          </m:e>
                          <m:sub>
                            <m:r>
                              <a:rPr lang="en-US" sz="2000" i="1">
                                <a:solidFill>
                                  <a:prstClr val="black"/>
                                </a:solidFill>
                                <a:latin typeface="Cambria Math" panose="02040503050406030204" pitchFamily="18" charset="0"/>
                              </a:rPr>
                              <m:t>2</m:t>
                            </m:r>
                          </m:sub>
                        </m:sSub>
                      </m:fName>
                      <m:e>
                        <m:d>
                          <m:dPr>
                            <m:ctrlPr>
                              <a:rPr lang="en-US" sz="2000" i="1">
                                <a:solidFill>
                                  <a:prstClr val="black"/>
                                </a:solidFill>
                                <a:latin typeface="Cambria Math" panose="02040503050406030204" pitchFamily="18" charset="0"/>
                              </a:rPr>
                            </m:ctrlPr>
                          </m:dPr>
                          <m:e>
                            <m:f>
                              <m:fPr>
                                <m:ctrlPr>
                                  <a:rPr lang="en-US" sz="2000" i="1">
                                    <a:solidFill>
                                      <a:prstClr val="black"/>
                                    </a:solidFill>
                                    <a:latin typeface="Cambria Math" panose="02040503050406030204" pitchFamily="18" charset="0"/>
                                  </a:rPr>
                                </m:ctrlPr>
                              </m:fPr>
                              <m:num>
                                <m:r>
                                  <a:rPr lang="en-US" sz="2000" i="1">
                                    <a:solidFill>
                                      <a:prstClr val="black"/>
                                    </a:solidFill>
                                    <a:latin typeface="Cambria Math" panose="02040503050406030204" pitchFamily="18" charset="0"/>
                                  </a:rPr>
                                  <m:t>1</m:t>
                                </m:r>
                              </m:num>
                              <m:den>
                                <m:r>
                                  <a:rPr lang="en-US" sz="2000" i="1">
                                    <a:solidFill>
                                      <a:prstClr val="black"/>
                                    </a:solidFill>
                                    <a:latin typeface="Cambria Math" panose="02040503050406030204" pitchFamily="18" charset="0"/>
                                  </a:rPr>
                                  <m:t>𝜖</m:t>
                                </m:r>
                              </m:den>
                            </m:f>
                          </m:e>
                        </m:d>
                      </m:e>
                    </m:func>
                    <m:r>
                      <a:rPr lang="en-US" sz="2000" i="1">
                        <a:solidFill>
                          <a:prstClr val="black"/>
                        </a:solidFill>
                        <a:latin typeface="Cambria Math" panose="02040503050406030204" pitchFamily="18" charset="0"/>
                      </a:rPr>
                      <m:t>  </m:t>
                    </m:r>
                  </m:oMath>
                </a14:m>
                <a:r>
                  <a:rPr lang="en-US" sz="2000" dirty="0">
                    <a:solidFill>
                      <a:prstClr val="black"/>
                    </a:solidFill>
                  </a:rPr>
                  <a:t>bound for unitaries.</a:t>
                </a:r>
              </a:p>
              <a:p>
                <a:endParaRPr lang="en-US" sz="2000" dirty="0">
                  <a:solidFill>
                    <a:prstClr val="black"/>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1291556" y="5897072"/>
                <a:ext cx="10553147" cy="1172052"/>
              </a:xfrm>
              <a:prstGeom prst="rect">
                <a:avLst/>
              </a:prstGeom>
              <a:blipFill rotWithShape="0">
                <a:blip r:embed="rId4"/>
                <a:stretch>
                  <a:fillRect l="-635" t="-2073"/>
                </a:stretch>
              </a:blipFill>
            </p:spPr>
            <p:txBody>
              <a:bodyPr/>
              <a:lstStyle/>
              <a:p>
                <a:r>
                  <a:rPr lang="en-US">
                    <a:noFill/>
                  </a:rPr>
                  <a:t> </a:t>
                </a:r>
              </a:p>
            </p:txBody>
          </p:sp>
        </mc:Fallback>
      </mc:AlternateContent>
      <p:sp>
        <p:nvSpPr>
          <p:cNvPr id="2" name="Title 1"/>
          <p:cNvSpPr>
            <a:spLocks noGrp="1"/>
          </p:cNvSpPr>
          <p:nvPr>
            <p:ph type="title"/>
          </p:nvPr>
        </p:nvSpPr>
        <p:spPr>
          <a:xfrm>
            <a:off x="849924" y="-6588"/>
            <a:ext cx="10515600" cy="1325563"/>
          </a:xfrm>
        </p:spPr>
        <p:txBody>
          <a:bodyPr/>
          <a:lstStyle/>
          <a:p>
            <a:pPr algn="ctr"/>
            <a:r>
              <a:rPr lang="en-US" dirty="0" smtClean="0"/>
              <a:t>Compiling Z-rotations: Overview</a:t>
            </a:r>
            <a:endParaRPr lang="en-US" dirty="0"/>
          </a:p>
        </p:txBody>
      </p:sp>
      <p:sp>
        <p:nvSpPr>
          <p:cNvPr id="26" name="TextBox 25"/>
          <p:cNvSpPr txBox="1"/>
          <p:nvPr/>
        </p:nvSpPr>
        <p:spPr>
          <a:xfrm>
            <a:off x="7033298" y="4782624"/>
            <a:ext cx="2758640" cy="1015663"/>
          </a:xfrm>
          <a:prstGeom prst="rect">
            <a:avLst/>
          </a:prstGeom>
          <a:noFill/>
        </p:spPr>
        <p:txBody>
          <a:bodyPr wrap="none" rtlCol="0">
            <a:spAutoFit/>
          </a:bodyPr>
          <a:lstStyle/>
          <a:p>
            <a:r>
              <a:rPr lang="en-US" sz="2000" b="1" dirty="0" smtClean="0">
                <a:solidFill>
                  <a:prstClr val="black"/>
                </a:solidFill>
              </a:rPr>
              <a:t>Stage </a:t>
            </a:r>
            <a:r>
              <a:rPr lang="en-US" sz="2000" b="1" dirty="0">
                <a:solidFill>
                  <a:prstClr val="black"/>
                </a:solidFill>
              </a:rPr>
              <a:t>4: </a:t>
            </a:r>
            <a:r>
              <a:rPr lang="en-US" sz="2000" dirty="0">
                <a:solidFill>
                  <a:prstClr val="black"/>
                </a:solidFill>
              </a:rPr>
              <a:t>Implement</a:t>
            </a:r>
          </a:p>
          <a:p>
            <a:r>
              <a:rPr lang="en-US" sz="2000" dirty="0">
                <a:solidFill>
                  <a:prstClr val="black"/>
                </a:solidFill>
              </a:rPr>
              <a:t>resulting </a:t>
            </a:r>
            <a:r>
              <a:rPr lang="en-US" sz="2000" dirty="0" smtClean="0">
                <a:solidFill>
                  <a:prstClr val="black"/>
                </a:solidFill>
              </a:rPr>
              <a:t>2-qubit </a:t>
            </a:r>
            <a:r>
              <a:rPr lang="en-US" sz="2000" dirty="0">
                <a:solidFill>
                  <a:prstClr val="black"/>
                </a:solidFill>
              </a:rPr>
              <a:t>unitary:</a:t>
            </a:r>
          </a:p>
          <a:p>
            <a:r>
              <a:rPr lang="en-US" sz="2000" dirty="0">
                <a:solidFill>
                  <a:prstClr val="black"/>
                </a:solidFill>
              </a:rPr>
              <a:t>exploit special form</a:t>
            </a:r>
          </a:p>
        </p:txBody>
      </p:sp>
      <mc:AlternateContent xmlns:mc="http://schemas.openxmlformats.org/markup-compatibility/2006" xmlns:a14="http://schemas.microsoft.com/office/drawing/2010/main">
        <mc:Choice Requires="a14">
          <p:sp>
            <p:nvSpPr>
              <p:cNvPr id="17" name="TextBox 16"/>
              <p:cNvSpPr txBox="1"/>
              <p:nvPr/>
            </p:nvSpPr>
            <p:spPr>
              <a:xfrm>
                <a:off x="4659086" y="2646101"/>
                <a:ext cx="3781163" cy="1499898"/>
              </a:xfrm>
              <a:prstGeom prst="rect">
                <a:avLst/>
              </a:prstGeom>
              <a:solidFill>
                <a:schemeClr val="bg1"/>
              </a:solidFill>
              <a:ln>
                <a:solidFill>
                  <a:srgbClr val="FF0000"/>
                </a:solidFill>
              </a:ln>
            </p:spPr>
            <p:txBody>
              <a:bodyPr wrap="none" rtlCol="0">
                <a:spAutoFit/>
              </a:bodyPr>
              <a:lstStyle/>
              <a:p>
                <a14:m>
                  <m:oMathPara xmlns:m="http://schemas.openxmlformats.org/officeDocument/2006/math" xmlns="">
                    <m:oMathParaPr>
                      <m:jc m:val="centerGroup"/>
                    </m:oMathParaPr>
                    <m:oMath xmlns:m="http://schemas.openxmlformats.org/officeDocument/2006/math">
                      <m:f>
                        <m:fPr>
                          <m:ctrlPr>
                            <a:rPr lang="en-US" sz="4800" i="1" smtClean="0">
                              <a:solidFill>
                                <a:prstClr val="black"/>
                              </a:solidFill>
                              <a:latin typeface="Cambria Math" panose="02040503050406030204" pitchFamily="18" charset="0"/>
                            </a:rPr>
                          </m:ctrlPr>
                        </m:fPr>
                        <m:num>
                          <m:r>
                            <a:rPr lang="en-US" sz="4800" i="1" smtClean="0">
                              <a:solidFill>
                                <a:prstClr val="black"/>
                              </a:solidFill>
                              <a:latin typeface="Cambria Math" panose="02040503050406030204" pitchFamily="18" charset="0"/>
                            </a:rPr>
                            <m:t>1</m:t>
                          </m:r>
                        </m:num>
                        <m:den>
                          <m:sSup>
                            <m:sSupPr>
                              <m:ctrlPr>
                                <a:rPr lang="en-US" sz="4800" i="1" smtClean="0">
                                  <a:solidFill>
                                    <a:prstClr val="black"/>
                                  </a:solidFill>
                                  <a:latin typeface="Cambria Math" panose="02040503050406030204" pitchFamily="18" charset="0"/>
                                </a:rPr>
                              </m:ctrlPr>
                            </m:sSupPr>
                            <m:e>
                              <m:r>
                                <a:rPr lang="en-US" sz="4800" i="1" smtClean="0">
                                  <a:solidFill>
                                    <a:prstClr val="black"/>
                                  </a:solidFill>
                                  <a:latin typeface="Cambria Math" panose="02040503050406030204" pitchFamily="18" charset="0"/>
                                </a:rPr>
                                <m:t>𝜈</m:t>
                              </m:r>
                            </m:e>
                            <m:sup>
                              <m:r>
                                <a:rPr lang="en-US" sz="4800" i="1" smtClean="0">
                                  <a:solidFill>
                                    <a:prstClr val="black"/>
                                  </a:solidFill>
                                  <a:latin typeface="Cambria Math" panose="02040503050406030204" pitchFamily="18" charset="0"/>
                                </a:rPr>
                                <m:t>𝐿</m:t>
                              </m:r>
                            </m:sup>
                          </m:sSup>
                        </m:den>
                      </m:f>
                      <m:d>
                        <m:dPr>
                          <m:begChr m:val="["/>
                          <m:endChr m:val="]"/>
                          <m:ctrlPr>
                            <a:rPr lang="en-US" sz="4800" i="1" smtClean="0">
                              <a:solidFill>
                                <a:prstClr val="black"/>
                              </a:solidFill>
                              <a:latin typeface="Cambria Math" panose="02040503050406030204" pitchFamily="18" charset="0"/>
                            </a:rPr>
                          </m:ctrlPr>
                        </m:dPr>
                        <m:e>
                          <m:m>
                            <m:mPr>
                              <m:mcs>
                                <m:mc>
                                  <m:mcPr>
                                    <m:count m:val="2"/>
                                    <m:mcJc m:val="center"/>
                                  </m:mcPr>
                                </m:mc>
                              </m:mcs>
                              <m:ctrlPr>
                                <a:rPr lang="en-US" sz="4800" i="1" smtClean="0">
                                  <a:solidFill>
                                    <a:prstClr val="black"/>
                                  </a:solidFill>
                                  <a:latin typeface="Cambria Math" panose="02040503050406030204" pitchFamily="18" charset="0"/>
                                </a:rPr>
                              </m:ctrlPr>
                            </m:mPr>
                            <m:mr>
                              <m:e>
                                <m:r>
                                  <m:rPr>
                                    <m:brk m:alnAt="7"/>
                                  </m:rPr>
                                  <a:rPr lang="en-US" sz="4800" i="1" smtClean="0">
                                    <a:solidFill>
                                      <a:prstClr val="black"/>
                                    </a:solidFill>
                                    <a:latin typeface="Cambria Math" panose="02040503050406030204" pitchFamily="18" charset="0"/>
                                  </a:rPr>
                                  <m:t>𝑧</m:t>
                                </m:r>
                              </m:e>
                              <m:e>
                                <m:r>
                                  <a:rPr lang="en-US" sz="4800" i="1" smtClean="0">
                                    <a:solidFill>
                                      <a:prstClr val="black"/>
                                    </a:solidFill>
                                    <a:latin typeface="Cambria Math" panose="02040503050406030204" pitchFamily="18" charset="0"/>
                                  </a:rPr>
                                  <m:t>𝑦</m:t>
                                </m:r>
                              </m:e>
                            </m:mr>
                            <m:mr>
                              <m:e>
                                <m:r>
                                  <a:rPr lang="en-US" sz="4800" i="1" smtClean="0">
                                    <a:solidFill>
                                      <a:prstClr val="black"/>
                                    </a:solidFill>
                                    <a:latin typeface="Cambria Math" panose="02040503050406030204" pitchFamily="18" charset="0"/>
                                  </a:rPr>
                                  <m:t>−</m:t>
                                </m:r>
                                <m:sSup>
                                  <m:sSupPr>
                                    <m:ctrlPr>
                                      <a:rPr lang="en-US" sz="4800" i="1" smtClean="0">
                                        <a:solidFill>
                                          <a:prstClr val="black"/>
                                        </a:solidFill>
                                        <a:latin typeface="Cambria Math" panose="02040503050406030204" pitchFamily="18" charset="0"/>
                                      </a:rPr>
                                    </m:ctrlPr>
                                  </m:sSupPr>
                                  <m:e>
                                    <m:r>
                                      <a:rPr lang="en-US" sz="4800" i="1" smtClean="0">
                                        <a:solidFill>
                                          <a:prstClr val="black"/>
                                        </a:solidFill>
                                        <a:latin typeface="Cambria Math" panose="02040503050406030204" pitchFamily="18" charset="0"/>
                                      </a:rPr>
                                      <m:t>𝑦</m:t>
                                    </m:r>
                                  </m:e>
                                  <m:sup>
                                    <m:r>
                                      <a:rPr lang="en-US" sz="4800" i="1" smtClean="0">
                                        <a:solidFill>
                                          <a:prstClr val="black"/>
                                        </a:solidFill>
                                        <a:latin typeface="Cambria Math" panose="02040503050406030204" pitchFamily="18" charset="0"/>
                                      </a:rPr>
                                      <m:t>∗</m:t>
                                    </m:r>
                                  </m:sup>
                                </m:sSup>
                              </m:e>
                              <m:e>
                                <m:sSup>
                                  <m:sSupPr>
                                    <m:ctrlPr>
                                      <a:rPr lang="en-US" sz="4800" i="1" smtClean="0">
                                        <a:solidFill>
                                          <a:prstClr val="black"/>
                                        </a:solidFill>
                                        <a:latin typeface="Cambria Math" panose="02040503050406030204" pitchFamily="18" charset="0"/>
                                      </a:rPr>
                                    </m:ctrlPr>
                                  </m:sSupPr>
                                  <m:e>
                                    <m:r>
                                      <a:rPr lang="en-US" sz="4800" i="1" smtClean="0">
                                        <a:solidFill>
                                          <a:prstClr val="black"/>
                                        </a:solidFill>
                                        <a:latin typeface="Cambria Math" panose="02040503050406030204" pitchFamily="18" charset="0"/>
                                      </a:rPr>
                                      <m:t>𝑧</m:t>
                                    </m:r>
                                  </m:e>
                                  <m:sup>
                                    <m:r>
                                      <a:rPr lang="en-US" sz="4800" i="1" smtClean="0">
                                        <a:solidFill>
                                          <a:prstClr val="black"/>
                                        </a:solidFill>
                                        <a:latin typeface="Cambria Math" panose="02040503050406030204" pitchFamily="18" charset="0"/>
                                      </a:rPr>
                                      <m:t>∗</m:t>
                                    </m:r>
                                  </m:sup>
                                </m:sSup>
                              </m:e>
                            </m:mr>
                          </m:m>
                        </m:e>
                      </m:d>
                    </m:oMath>
                  </m:oMathPara>
                </a14:m>
                <a:endParaRPr lang="en-US" sz="4800" dirty="0">
                  <a:solidFill>
                    <a:prstClr val="black"/>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4659086" y="2646101"/>
                <a:ext cx="3781163" cy="1499898"/>
              </a:xfrm>
              <a:prstGeom prst="rect">
                <a:avLst/>
              </a:prstGeom>
              <a:blipFill rotWithShape="0">
                <a:blip r:embed="rId5"/>
                <a:stretch>
                  <a:fillRect/>
                </a:stretch>
              </a:blipFill>
              <a:ln>
                <a:solidFill>
                  <a:srgbClr val="FF0000"/>
                </a:solidFill>
              </a:ln>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1064431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P spid="25" grpId="0"/>
      <p:bldP spid="26" grpId="0"/>
      <p:bldP spid="1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Stage 1: Integer Relations</a:t>
            </a:r>
            <a:endParaRPr lang="en-US" dirty="0"/>
          </a:p>
        </p:txBody>
      </p:sp>
      <mc:AlternateContent xmlns:mc="http://schemas.openxmlformats.org/markup-compatibility/2006" xmlns:a14="http://schemas.microsoft.com/office/drawing/2010/main">
        <mc:Choice Requires="a14">
          <p:sp>
            <p:nvSpPr>
              <p:cNvPr id="21" name="Content Placeholder 2"/>
              <p:cNvSpPr>
                <a:spLocks noGrp="1"/>
              </p:cNvSpPr>
              <p:nvPr>
                <p:ph idx="1"/>
              </p:nvPr>
            </p:nvSpPr>
            <p:spPr>
              <a:xfrm>
                <a:off x="312615" y="1249680"/>
                <a:ext cx="11684000" cy="5029200"/>
              </a:xfrm>
            </p:spPr>
            <p:txBody>
              <a:bodyPr>
                <a:normAutofit/>
              </a:bodyPr>
              <a:lstStyle/>
              <a:p>
                <a:pPr marL="0" indent="0">
                  <a:buNone/>
                </a:pPr>
                <a:r>
                  <a:rPr lang="en-US" sz="2600" dirty="0" smtClean="0"/>
                  <a:t>Let </a:t>
                </a:r>
              </a:p>
              <a:p>
                <a:pPr marL="0" indent="0">
                  <a:buNone/>
                </a:pPr>
                <a14:m>
                  <m:oMathPara xmlns:m="http://schemas.openxmlformats.org/officeDocument/2006/math" xmlns="">
                    <m:oMathParaPr>
                      <m:jc m:val="centerGroup"/>
                    </m:oMathParaPr>
                    <m:oMath xmlns:m="http://schemas.openxmlformats.org/officeDocument/2006/math">
                      <m:r>
                        <a:rPr lang="en-US" sz="2600" i="1">
                          <a:latin typeface="Cambria Math" panose="02040503050406030204" pitchFamily="18" charset="0"/>
                        </a:rPr>
                        <m:t>𝑧</m:t>
                      </m:r>
                      <m:r>
                        <a:rPr lang="en-US" sz="2600" i="1">
                          <a:latin typeface="Cambria Math" panose="02040503050406030204" pitchFamily="18" charset="0"/>
                        </a:rPr>
                        <m:t>=</m:t>
                      </m:r>
                      <m:sSub>
                        <m:sSubPr>
                          <m:ctrlPr>
                            <a:rPr lang="en-US" sz="2600" b="0" i="1" smtClean="0">
                              <a:latin typeface="Cambria Math" panose="02040503050406030204" pitchFamily="18" charset="0"/>
                            </a:rPr>
                          </m:ctrlPr>
                        </m:sSubPr>
                        <m:e>
                          <m:r>
                            <a:rPr lang="en-US" sz="2600" i="1">
                              <a:latin typeface="Cambria Math" panose="02040503050406030204" pitchFamily="18" charset="0"/>
                            </a:rPr>
                            <m:t>𝑎</m:t>
                          </m:r>
                        </m:e>
                        <m:sub>
                          <m:r>
                            <a:rPr lang="en-US" sz="2600" b="0" i="1" smtClean="0">
                              <a:latin typeface="Cambria Math" panose="02040503050406030204" pitchFamily="18" charset="0"/>
                            </a:rPr>
                            <m:t>𝑑</m:t>
                          </m:r>
                          <m:r>
                            <a:rPr lang="en-US" sz="2600" b="0" i="1" smtClean="0">
                              <a:latin typeface="Cambria Math" panose="02040503050406030204" pitchFamily="18" charset="0"/>
                            </a:rPr>
                            <m:t>−1</m:t>
                          </m:r>
                        </m:sub>
                      </m:sSub>
                      <m:r>
                        <a:rPr lang="en-US" sz="2600" i="1">
                          <a:latin typeface="Cambria Math" panose="02040503050406030204" pitchFamily="18" charset="0"/>
                        </a:rPr>
                        <m:t> </m:t>
                      </m:r>
                      <m:sSup>
                        <m:sSupPr>
                          <m:ctrlPr>
                            <a:rPr lang="en-US" sz="2600" i="1">
                              <a:latin typeface="Cambria Math" panose="02040503050406030204" pitchFamily="18" charset="0"/>
                            </a:rPr>
                          </m:ctrlPr>
                        </m:sSupPr>
                        <m:e>
                          <m:r>
                            <a:rPr lang="en-US" sz="2600" i="1">
                              <a:latin typeface="Cambria Math" panose="02040503050406030204" pitchFamily="18" charset="0"/>
                            </a:rPr>
                            <m:t>𝜔</m:t>
                          </m:r>
                        </m:e>
                        <m:sup>
                          <m:r>
                            <a:rPr lang="en-US" sz="2600" b="0" i="1" smtClean="0">
                              <a:latin typeface="Cambria Math" panose="02040503050406030204" pitchFamily="18" charset="0"/>
                            </a:rPr>
                            <m:t>𝑑</m:t>
                          </m:r>
                          <m:r>
                            <a:rPr lang="en-US" sz="2600" b="0" i="1" smtClean="0">
                              <a:latin typeface="Cambria Math" panose="02040503050406030204" pitchFamily="18" charset="0"/>
                            </a:rPr>
                            <m:t>−1</m:t>
                          </m:r>
                        </m:sup>
                      </m:sSup>
                      <m:r>
                        <a:rPr lang="en-US" sz="2600" i="1">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𝑎</m:t>
                          </m:r>
                        </m:e>
                        <m:sub>
                          <m:r>
                            <a:rPr lang="en-US" sz="2600" b="0" i="1" smtClean="0">
                              <a:latin typeface="Cambria Math" panose="02040503050406030204" pitchFamily="18" charset="0"/>
                            </a:rPr>
                            <m:t>𝑑</m:t>
                          </m:r>
                          <m:r>
                            <a:rPr lang="en-US" sz="2600" b="0" i="1" smtClean="0">
                              <a:latin typeface="Cambria Math" panose="02040503050406030204" pitchFamily="18" charset="0"/>
                            </a:rPr>
                            <m:t>−2</m:t>
                          </m:r>
                        </m:sub>
                      </m:sSub>
                      <m:r>
                        <a:rPr lang="en-US" sz="2600" b="0" i="1" smtClean="0">
                          <a:latin typeface="Cambria Math" panose="02040503050406030204" pitchFamily="18" charset="0"/>
                        </a:rPr>
                        <m:t> </m:t>
                      </m:r>
                      <m:sSup>
                        <m:sSupPr>
                          <m:ctrlPr>
                            <a:rPr lang="en-US" sz="2600" i="1">
                              <a:latin typeface="Cambria Math" panose="02040503050406030204" pitchFamily="18" charset="0"/>
                            </a:rPr>
                          </m:ctrlPr>
                        </m:sSupPr>
                        <m:e>
                          <m:r>
                            <a:rPr lang="en-US" sz="2600" i="1">
                              <a:latin typeface="Cambria Math" panose="02040503050406030204" pitchFamily="18" charset="0"/>
                            </a:rPr>
                            <m:t>𝜔</m:t>
                          </m:r>
                        </m:e>
                        <m:sup>
                          <m:r>
                            <a:rPr lang="en-US" sz="2600" b="0" i="1" smtClean="0">
                              <a:latin typeface="Cambria Math" panose="02040503050406030204" pitchFamily="18" charset="0"/>
                            </a:rPr>
                            <m:t>𝑑</m:t>
                          </m:r>
                          <m:r>
                            <a:rPr lang="en-US" sz="2600" b="0" i="1" smtClean="0">
                              <a:latin typeface="Cambria Math" panose="02040503050406030204" pitchFamily="18" charset="0"/>
                            </a:rPr>
                            <m:t>−2</m:t>
                          </m:r>
                        </m:sup>
                      </m:sSup>
                      <m:r>
                        <a:rPr lang="en-US" sz="2600" i="1">
                          <a:latin typeface="Cambria Math" panose="02040503050406030204" pitchFamily="18" charset="0"/>
                        </a:rPr>
                        <m:t>+</m:t>
                      </m:r>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𝑎</m:t>
                          </m:r>
                        </m:e>
                        <m:sub>
                          <m:r>
                            <a:rPr lang="en-US" sz="2600" b="0" i="1" smtClean="0">
                              <a:latin typeface="Cambria Math" panose="02040503050406030204" pitchFamily="18" charset="0"/>
                            </a:rPr>
                            <m:t>1</m:t>
                          </m:r>
                        </m:sub>
                      </m:sSub>
                      <m:r>
                        <a:rPr lang="en-US" sz="2600" i="1">
                          <a:latin typeface="Cambria Math" panose="02040503050406030204" pitchFamily="18" charset="0"/>
                        </a:rPr>
                        <m:t> </m:t>
                      </m:r>
                      <m:r>
                        <a:rPr lang="en-US" sz="2600" i="1">
                          <a:latin typeface="Cambria Math" panose="02040503050406030204" pitchFamily="18" charset="0"/>
                        </a:rPr>
                        <m:t>𝜔</m:t>
                      </m:r>
                      <m:r>
                        <a:rPr lang="en-US" sz="2600" i="1">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𝑎</m:t>
                          </m:r>
                        </m:e>
                        <m:sub>
                          <m:r>
                            <a:rPr lang="en-US" sz="2600" b="0" i="1" smtClean="0">
                              <a:latin typeface="Cambria Math" panose="02040503050406030204" pitchFamily="18" charset="0"/>
                            </a:rPr>
                            <m:t>0</m:t>
                          </m:r>
                        </m:sub>
                      </m:sSub>
                      <m:r>
                        <a:rPr lang="en-US" sz="2600" b="0" i="1" smtClean="0">
                          <a:latin typeface="Cambria Math" panose="02040503050406030204" pitchFamily="18" charset="0"/>
                        </a:rPr>
                        <m:t>,  </m:t>
                      </m:r>
                      <m:r>
                        <a:rPr lang="en-US" sz="2600" b="0" i="1" smtClean="0">
                          <a:latin typeface="Cambria Math" panose="02040503050406030204" pitchFamily="18" charset="0"/>
                        </a:rPr>
                        <m:t>𝑧</m:t>
                      </m:r>
                      <m:r>
                        <a:rPr lang="en-US" sz="2600" i="1">
                          <a:latin typeface="Cambria Math" panose="02040503050406030204" pitchFamily="18" charset="0"/>
                        </a:rPr>
                        <m:t>∈</m:t>
                      </m:r>
                      <m:r>
                        <a:rPr lang="en-US" sz="2600" i="1">
                          <a:latin typeface="Cambria Math" panose="02040503050406030204" pitchFamily="18" charset="0"/>
                          <a:ea typeface="Cambria Math" panose="02040503050406030204" pitchFamily="18" charset="0"/>
                        </a:rPr>
                        <m:t>ℤ</m:t>
                      </m:r>
                      <m:d>
                        <m:dPr>
                          <m:begChr m:val="["/>
                          <m:endChr m:val="]"/>
                          <m:ctrlPr>
                            <a:rPr lang="en-US" sz="2600" b="0" i="1" smtClean="0">
                              <a:latin typeface="Cambria Math" panose="02040503050406030204" pitchFamily="18" charset="0"/>
                              <a:ea typeface="Cambria Math" panose="02040503050406030204" pitchFamily="18" charset="0"/>
                            </a:rPr>
                          </m:ctrlPr>
                        </m:dPr>
                        <m:e>
                          <m:r>
                            <a:rPr lang="en-US" sz="2600" b="0" i="1" smtClean="0">
                              <a:latin typeface="Cambria Math" panose="02040503050406030204" pitchFamily="18" charset="0"/>
                              <a:ea typeface="Cambria Math" panose="02040503050406030204" pitchFamily="18" charset="0"/>
                            </a:rPr>
                            <m:t>𝜔</m:t>
                          </m:r>
                        </m:e>
                      </m:d>
                      <m:r>
                        <a:rPr lang="en-US" sz="2600" b="0" i="1" smtClean="0">
                          <a:latin typeface="Cambria Math" panose="02040503050406030204" pitchFamily="18" charset="0"/>
                          <a:ea typeface="Cambria Math" panose="02040503050406030204" pitchFamily="18" charset="0"/>
                        </a:rPr>
                        <m:t>, </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𝑎</m:t>
                          </m:r>
                        </m:e>
                        <m:sub>
                          <m:r>
                            <a:rPr lang="en-US" sz="2600" b="0" i="1" smtClean="0">
                              <a:latin typeface="Cambria Math" panose="02040503050406030204" pitchFamily="18" charset="0"/>
                            </a:rPr>
                            <m:t>𝑖</m:t>
                          </m:r>
                        </m:sub>
                      </m:sSub>
                      <m:r>
                        <a:rPr lang="en-US" sz="2600" i="1">
                          <a:latin typeface="Cambria Math" panose="02040503050406030204" pitchFamily="18" charset="0"/>
                        </a:rPr>
                        <m:t>∈</m:t>
                      </m:r>
                      <m:r>
                        <a:rPr lang="en-US" sz="2600" i="1">
                          <a:latin typeface="Cambria Math" panose="02040503050406030204" pitchFamily="18" charset="0"/>
                          <a:ea typeface="Cambria Math" panose="02040503050406030204" pitchFamily="18" charset="0"/>
                        </a:rPr>
                        <m:t>ℤ</m:t>
                      </m:r>
                      <m:r>
                        <a:rPr lang="en-US" sz="2600" b="0" i="1" smtClean="0">
                          <a:latin typeface="Cambria Math" panose="02040503050406030204" pitchFamily="18" charset="0"/>
                          <a:ea typeface="Cambria Math" panose="02040503050406030204" pitchFamily="18" charset="0"/>
                        </a:rPr>
                        <m:t>, </m:t>
                      </m:r>
                      <m:r>
                        <a:rPr lang="en-US" sz="2600" b="0" i="1" smtClean="0">
                          <a:latin typeface="Cambria Math" panose="02040503050406030204" pitchFamily="18" charset="0"/>
                          <a:ea typeface="Cambria Math" panose="02040503050406030204" pitchFamily="18" charset="0"/>
                        </a:rPr>
                        <m:t>𝜔</m:t>
                      </m:r>
                      <m:r>
                        <a:rPr lang="en-US" sz="2600" b="0" i="1" smtClean="0">
                          <a:latin typeface="Cambria Math" panose="02040503050406030204" pitchFamily="18" charset="0"/>
                          <a:ea typeface="Cambria Math" panose="02040503050406030204" pitchFamily="18" charset="0"/>
                        </a:rPr>
                        <m:t>=</m:t>
                      </m:r>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𝑒</m:t>
                          </m:r>
                        </m:e>
                        <m:sup>
                          <m:r>
                            <a:rPr lang="en-US" sz="2600" b="0" i="1" smtClean="0">
                              <a:latin typeface="Cambria Math" panose="02040503050406030204" pitchFamily="18" charset="0"/>
                              <a:ea typeface="Cambria Math" panose="02040503050406030204" pitchFamily="18" charset="0"/>
                            </a:rPr>
                            <m:t>2</m:t>
                          </m:r>
                          <m:r>
                            <a:rPr lang="en-US" sz="2600" b="0" i="1" smtClean="0">
                              <a:latin typeface="Cambria Math" panose="02040503050406030204" pitchFamily="18" charset="0"/>
                              <a:ea typeface="Cambria Math" panose="02040503050406030204" pitchFamily="18" charset="0"/>
                            </a:rPr>
                            <m:t>𝜋</m:t>
                          </m:r>
                          <m:r>
                            <a:rPr lang="en-US" sz="2600" b="0" i="1" smtClean="0">
                              <a:latin typeface="Cambria Math" panose="02040503050406030204" pitchFamily="18" charset="0"/>
                              <a:ea typeface="Cambria Math" panose="02040503050406030204" pitchFamily="18" charset="0"/>
                            </a:rPr>
                            <m:t>𝑖</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𝑚</m:t>
                          </m:r>
                        </m:sup>
                      </m:sSup>
                      <m:r>
                        <a:rPr lang="en-US" sz="2600" b="0" i="1" smtClean="0">
                          <a:latin typeface="Cambria Math" panose="02040503050406030204" pitchFamily="18" charset="0"/>
                          <a:ea typeface="Cambria Math" panose="02040503050406030204" pitchFamily="18" charset="0"/>
                        </a:rPr>
                        <m:t>.</m:t>
                      </m:r>
                    </m:oMath>
                  </m:oMathPara>
                </a14:m>
                <a:endParaRPr lang="en-US" sz="2600" dirty="0"/>
              </a:p>
              <a:p>
                <a:pPr marL="0" indent="0">
                  <a:buNone/>
                </a:pPr>
                <a:r>
                  <a:rPr lang="en-US" sz="2600" dirty="0"/>
                  <a:t>Then </a:t>
                </a:r>
                <a14:m>
                  <m:oMath xmlns:m="http://schemas.openxmlformats.org/officeDocument/2006/math" xmlns="">
                    <m:r>
                      <a:rPr lang="en-US" sz="2600" i="1" smtClean="0">
                        <a:solidFill>
                          <a:srgbClr val="FF0000"/>
                        </a:solidFill>
                        <a:latin typeface="Cambria Math" panose="02040503050406030204" pitchFamily="18" charset="0"/>
                      </a:rPr>
                      <m:t>𝑞</m:t>
                    </m:r>
                    <m:r>
                      <a:rPr lang="en-US" sz="2600" i="1" smtClean="0">
                        <a:solidFill>
                          <a:srgbClr val="FF0000"/>
                        </a:solidFill>
                        <a:latin typeface="Cambria Math" panose="02040503050406030204" pitchFamily="18" charset="0"/>
                      </a:rPr>
                      <m:t>=</m:t>
                    </m:r>
                    <m:f>
                      <m:fPr>
                        <m:type m:val="lin"/>
                        <m:ctrlPr>
                          <a:rPr lang="en-US" sz="2600" i="1">
                            <a:solidFill>
                              <a:srgbClr val="FF0000"/>
                            </a:solidFill>
                            <a:latin typeface="Cambria Math" panose="02040503050406030204" pitchFamily="18" charset="0"/>
                          </a:rPr>
                        </m:ctrlPr>
                      </m:fPr>
                      <m:num>
                        <m:sSup>
                          <m:sSupPr>
                            <m:ctrlPr>
                              <a:rPr lang="en-US" sz="2600" i="1">
                                <a:solidFill>
                                  <a:srgbClr val="FF0000"/>
                                </a:solidFill>
                                <a:latin typeface="Cambria Math" panose="02040503050406030204" pitchFamily="18" charset="0"/>
                              </a:rPr>
                            </m:ctrlPr>
                          </m:sSupPr>
                          <m:e>
                            <m:r>
                              <a:rPr lang="en-US" sz="2600" i="1">
                                <a:solidFill>
                                  <a:srgbClr val="FF0000"/>
                                </a:solidFill>
                                <a:latin typeface="Cambria Math" panose="02040503050406030204" pitchFamily="18" charset="0"/>
                              </a:rPr>
                              <m:t>𝑧</m:t>
                            </m:r>
                          </m:e>
                          <m:sup>
                            <m:r>
                              <a:rPr lang="en-US" sz="2600" i="1">
                                <a:solidFill>
                                  <a:srgbClr val="FF0000"/>
                                </a:solidFill>
                                <a:latin typeface="Cambria Math" panose="02040503050406030204" pitchFamily="18" charset="0"/>
                              </a:rPr>
                              <m:t>∗</m:t>
                            </m:r>
                          </m:sup>
                        </m:sSup>
                      </m:num>
                      <m:den>
                        <m:r>
                          <a:rPr lang="en-US" sz="2600" i="1">
                            <a:solidFill>
                              <a:srgbClr val="FF0000"/>
                            </a:solidFill>
                            <a:latin typeface="Cambria Math" panose="02040503050406030204" pitchFamily="18" charset="0"/>
                          </a:rPr>
                          <m:t>𝑧</m:t>
                        </m:r>
                      </m:den>
                    </m:f>
                  </m:oMath>
                </a14:m>
                <a:r>
                  <a:rPr lang="en-US" sz="2600" dirty="0">
                    <a:solidFill>
                      <a:srgbClr val="FF0000"/>
                    </a:solidFill>
                  </a:rPr>
                  <a:t> </a:t>
                </a:r>
                <a:r>
                  <a:rPr lang="en-US" sz="2600" dirty="0" smtClean="0">
                    <a:solidFill>
                      <a:srgbClr val="FF0000"/>
                    </a:solidFill>
                  </a:rPr>
                  <a:t>is an </a:t>
                </a:r>
                <a14:m>
                  <m:oMath xmlns:m="http://schemas.openxmlformats.org/officeDocument/2006/math" xmlns="">
                    <m:r>
                      <a:rPr lang="en-US" sz="2600" i="1">
                        <a:solidFill>
                          <a:srgbClr val="FF0000"/>
                        </a:solidFill>
                        <a:latin typeface="Cambria Math" panose="02040503050406030204" pitchFamily="18" charset="0"/>
                      </a:rPr>
                      <m:t>𝜀</m:t>
                    </m:r>
                  </m:oMath>
                </a14:m>
                <a:r>
                  <a:rPr lang="en-US" sz="2600" dirty="0">
                    <a:solidFill>
                      <a:srgbClr val="FF0000"/>
                    </a:solidFill>
                  </a:rPr>
                  <a:t>-approximation of </a:t>
                </a:r>
                <a14:m>
                  <m:oMath xmlns:m="http://schemas.openxmlformats.org/officeDocument/2006/math" xmlns="">
                    <m:sSup>
                      <m:sSupPr>
                        <m:ctrlPr>
                          <a:rPr lang="en-US" sz="2600" i="1">
                            <a:solidFill>
                              <a:srgbClr val="FF0000"/>
                            </a:solidFill>
                            <a:latin typeface="Cambria Math" panose="02040503050406030204" pitchFamily="18" charset="0"/>
                          </a:rPr>
                        </m:ctrlPr>
                      </m:sSupPr>
                      <m:e>
                        <m:r>
                          <a:rPr lang="en-US" sz="2600" i="1">
                            <a:solidFill>
                              <a:srgbClr val="FF0000"/>
                            </a:solidFill>
                            <a:latin typeface="Cambria Math" panose="02040503050406030204" pitchFamily="18" charset="0"/>
                          </a:rPr>
                          <m:t>𝑒</m:t>
                        </m:r>
                      </m:e>
                      <m:sup>
                        <m:r>
                          <a:rPr lang="en-US" sz="2600" i="1">
                            <a:solidFill>
                              <a:srgbClr val="FF0000"/>
                            </a:solidFill>
                            <a:latin typeface="Cambria Math" panose="02040503050406030204" pitchFamily="18" charset="0"/>
                          </a:rPr>
                          <m:t>𝑖</m:t>
                        </m:r>
                        <m:r>
                          <a:rPr lang="en-US" sz="2600" i="1">
                            <a:solidFill>
                              <a:srgbClr val="FF0000"/>
                            </a:solidFill>
                            <a:latin typeface="Cambria Math" panose="02040503050406030204" pitchFamily="18" charset="0"/>
                          </a:rPr>
                          <m:t>𝜃</m:t>
                        </m:r>
                      </m:sup>
                    </m:sSup>
                  </m:oMath>
                </a14:m>
                <a:r>
                  <a:rPr lang="en-US" sz="2600" dirty="0"/>
                  <a:t> iff</a:t>
                </a:r>
              </a:p>
              <a:p>
                <a:pPr marL="0" indent="0" algn="ctr">
                  <a:buNone/>
                </a:pPr>
                <a14:m>
                  <m:oMathPara xmlns:m="http://schemas.openxmlformats.org/officeDocument/2006/math" xmlns="">
                    <m:oMathParaPr>
                      <m:jc m:val="centerGroup"/>
                    </m:oMathParaPr>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en-US" sz="2600" i="1">
                              <a:latin typeface="Cambria Math" panose="02040503050406030204" pitchFamily="18" charset="0"/>
                            </a:rPr>
                            <m:t>𝑑</m:t>
                          </m:r>
                          <m:r>
                            <a:rPr lang="en-US" sz="2600" i="1">
                              <a:latin typeface="Cambria Math" panose="02040503050406030204" pitchFamily="18" charset="0"/>
                            </a:rPr>
                            <m:t>−1</m:t>
                          </m:r>
                        </m:sub>
                      </m:sSub>
                      <m:r>
                        <a:rPr lang="en-US" sz="2600" i="1">
                          <a:latin typeface="Cambria Math" panose="02040503050406030204" pitchFamily="18" charset="0"/>
                        </a:rPr>
                        <m:t> </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𝑑</m:t>
                          </m:r>
                          <m:r>
                            <a:rPr lang="en-US" sz="2600" b="0" i="1" smtClean="0">
                              <a:latin typeface="Cambria Math" panose="02040503050406030204" pitchFamily="18" charset="0"/>
                            </a:rPr>
                            <m:t>−1</m:t>
                          </m:r>
                        </m:sub>
                      </m:sSub>
                      <m:r>
                        <a:rPr lang="en-US" sz="2600" b="0" i="1" smtClean="0">
                          <a:latin typeface="Cambria Math" panose="02040503050406030204" pitchFamily="18" charset="0"/>
                        </a:rPr>
                        <m:t>(</m:t>
                      </m:r>
                      <m:r>
                        <a:rPr lang="en-US" sz="2600" b="0" i="1" smtClean="0">
                          <a:latin typeface="Cambria Math" panose="02040503050406030204" pitchFamily="18" charset="0"/>
                        </a:rPr>
                        <m:t>𝜃</m:t>
                      </m:r>
                      <m:r>
                        <a:rPr lang="en-US" sz="2600" b="0" i="1" smtClean="0">
                          <a:latin typeface="Cambria Math" panose="02040503050406030204" pitchFamily="18" charset="0"/>
                        </a:rPr>
                        <m:t>) +</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en-US" sz="2600" i="1">
                              <a:latin typeface="Cambria Math" panose="02040503050406030204" pitchFamily="18" charset="0"/>
                            </a:rPr>
                            <m:t>𝑑</m:t>
                          </m:r>
                          <m:r>
                            <a:rPr lang="en-US" sz="2600" i="1">
                              <a:latin typeface="Cambria Math" panose="02040503050406030204" pitchFamily="18" charset="0"/>
                            </a:rPr>
                            <m:t>−2</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𝑑</m:t>
                          </m:r>
                          <m:r>
                            <a:rPr lang="en-US" sz="2600" i="1">
                              <a:latin typeface="Cambria Math" panose="02040503050406030204" pitchFamily="18" charset="0"/>
                            </a:rPr>
                            <m:t>−2</m:t>
                          </m:r>
                        </m:sub>
                      </m:sSub>
                      <m:r>
                        <a:rPr lang="en-US" sz="2600" i="1">
                          <a:latin typeface="Cambria Math" panose="02040503050406030204" pitchFamily="18" charset="0"/>
                        </a:rPr>
                        <m:t>(</m:t>
                      </m:r>
                      <m:r>
                        <a:rPr lang="en-US" sz="2600" i="1">
                          <a:latin typeface="Cambria Math" panose="02040503050406030204" pitchFamily="18" charset="0"/>
                        </a:rPr>
                        <m:t>𝜃</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en-US" sz="2600" b="0" i="1" smtClean="0">
                              <a:latin typeface="Cambria Math" panose="02040503050406030204" pitchFamily="18" charset="0"/>
                            </a:rPr>
                            <m:t>1</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1</m:t>
                          </m:r>
                        </m:sub>
                      </m:sSub>
                      <m:r>
                        <a:rPr lang="en-US" sz="2600" i="1">
                          <a:latin typeface="Cambria Math" panose="02040503050406030204" pitchFamily="18" charset="0"/>
                        </a:rPr>
                        <m:t>(</m:t>
                      </m:r>
                      <m:r>
                        <a:rPr lang="en-US" sz="2600" i="1">
                          <a:latin typeface="Cambria Math" panose="02040503050406030204" pitchFamily="18" charset="0"/>
                        </a:rPr>
                        <m:t>𝜃</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𝑎</m:t>
                          </m:r>
                        </m:e>
                        <m:sub>
                          <m:r>
                            <a:rPr lang="en-US" sz="2600" i="1">
                              <a:latin typeface="Cambria Math" panose="02040503050406030204" pitchFamily="18" charset="0"/>
                            </a:rPr>
                            <m:t>0</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b="0" i="1" smtClean="0">
                              <a:latin typeface="Cambria Math" panose="02040503050406030204" pitchFamily="18" charset="0"/>
                            </a:rPr>
                            <m:t>0</m:t>
                          </m:r>
                        </m:sub>
                      </m:sSub>
                      <m:r>
                        <a:rPr lang="en-US" sz="2600" i="1">
                          <a:latin typeface="Cambria Math" panose="02040503050406030204" pitchFamily="18" charset="0"/>
                        </a:rPr>
                        <m:t>(</m:t>
                      </m:r>
                      <m:r>
                        <a:rPr lang="en-US" sz="2600" i="1">
                          <a:latin typeface="Cambria Math" panose="02040503050406030204" pitchFamily="18" charset="0"/>
                        </a:rPr>
                        <m:t>𝜃</m:t>
                      </m:r>
                      <m:r>
                        <a:rPr lang="en-US" sz="2600" i="1">
                          <a:latin typeface="Cambria Math" panose="02040503050406030204" pitchFamily="18" charset="0"/>
                        </a:rPr>
                        <m:t>)</m:t>
                      </m:r>
                    </m:oMath>
                  </m:oMathPara>
                </a14:m>
                <a:endParaRPr lang="en-US" sz="2600" dirty="0">
                  <a:ea typeface="Cambria Math" panose="02040503050406030204" pitchFamily="18" charset="0"/>
                </a:endParaRPr>
              </a:p>
              <a:p>
                <a:pPr marL="0" indent="0">
                  <a:buNone/>
                </a:pPr>
                <a:r>
                  <a:rPr lang="en-US" sz="2600" dirty="0" smtClean="0"/>
                  <a:t> is a </a:t>
                </a:r>
                <a14:m>
                  <m:oMath xmlns:m="http://schemas.openxmlformats.org/officeDocument/2006/math" xmlns="">
                    <m:r>
                      <a:rPr lang="en-US" sz="2600" i="1">
                        <a:latin typeface="Cambria Math" panose="02040503050406030204" pitchFamily="18" charset="0"/>
                      </a:rPr>
                      <m:t>𝛿</m:t>
                    </m:r>
                  </m:oMath>
                </a14:m>
                <a:r>
                  <a:rPr lang="en-US" sz="2600" dirty="0"/>
                  <a:t>-approximation of zero, where </a:t>
                </a:r>
                <a14:m>
                  <m:oMath xmlns:m="http://schemas.openxmlformats.org/officeDocument/2006/math" xmlns="">
                    <m:r>
                      <a:rPr lang="en-US" sz="2600" i="1">
                        <a:latin typeface="Cambria Math" panose="02040503050406030204" pitchFamily="18" charset="0"/>
                      </a:rPr>
                      <m:t>𝛿</m:t>
                    </m:r>
                    <m:r>
                      <a:rPr lang="en-US" sz="2600" i="1">
                        <a:latin typeface="Cambria Math" panose="02040503050406030204" pitchFamily="18" charset="0"/>
                      </a:rPr>
                      <m:t>=</m:t>
                    </m:r>
                    <m:r>
                      <a:rPr lang="en-US" sz="2600" i="1">
                        <a:latin typeface="Cambria Math" panose="02040503050406030204" pitchFamily="18" charset="0"/>
                      </a:rPr>
                      <m:t>𝜀</m:t>
                    </m:r>
                    <m:r>
                      <a:rPr lang="en-US" sz="2600" i="1">
                        <a:latin typeface="Cambria Math" panose="02040503050406030204" pitchFamily="18" charset="0"/>
                      </a:rPr>
                      <m:t> </m:t>
                    </m:r>
                    <m:d>
                      <m:dPr>
                        <m:begChr m:val="|"/>
                        <m:endChr m:val="|"/>
                        <m:ctrlPr>
                          <a:rPr lang="en-US" sz="2600" i="1">
                            <a:latin typeface="Cambria Math" panose="02040503050406030204" pitchFamily="18" charset="0"/>
                          </a:rPr>
                        </m:ctrlPr>
                      </m:dPr>
                      <m:e>
                        <m:r>
                          <a:rPr lang="en-US" sz="2600" i="1">
                            <a:latin typeface="Cambria Math" panose="02040503050406030204" pitchFamily="18" charset="0"/>
                          </a:rPr>
                          <m:t>𝑧</m:t>
                        </m:r>
                      </m:e>
                    </m:d>
                    <m:r>
                      <a:rPr lang="en-US" sz="2600" b="0" i="0" smtClean="0">
                        <a:latin typeface="Cambria Math" panose="02040503050406030204" pitchFamily="18" charset="0"/>
                      </a:rPr>
                      <m:t>, </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𝑗</m:t>
                        </m:r>
                      </m:sub>
                    </m:sSub>
                    <m:r>
                      <a:rPr lang="en-US" sz="2600" b="0" i="1" smtClean="0">
                        <a:latin typeface="Cambria Math" panose="02040503050406030204" pitchFamily="18" charset="0"/>
                      </a:rPr>
                      <m:t>(</m:t>
                    </m:r>
                    <m:r>
                      <a:rPr lang="en-US" sz="2600" b="0" i="1" smtClean="0">
                        <a:latin typeface="Cambria Math" panose="02040503050406030204" pitchFamily="18" charset="0"/>
                      </a:rPr>
                      <m:t>𝜃</m:t>
                    </m:r>
                    <m:r>
                      <a:rPr lang="en-US" sz="2600" b="0" i="1" smtClean="0">
                        <a:latin typeface="Cambria Math" panose="02040503050406030204" pitchFamily="18" charset="0"/>
                      </a:rPr>
                      <m:t>)=</m:t>
                    </m:r>
                    <m:r>
                      <m:rPr>
                        <m:sty m:val="p"/>
                      </m:rPr>
                      <a:rPr lang="en-US" sz="2600" b="0" i="0" smtClean="0">
                        <a:latin typeface="Cambria Math" panose="02040503050406030204" pitchFamily="18" charset="0"/>
                      </a:rPr>
                      <m:t>sin</m:t>
                    </m:r>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𝜃</m:t>
                        </m:r>
                      </m:num>
                      <m:den>
                        <m:r>
                          <a:rPr lang="en-US" sz="2600" b="0" i="1" smtClean="0">
                            <a:latin typeface="Cambria Math" panose="02040503050406030204" pitchFamily="18" charset="0"/>
                          </a:rPr>
                          <m:t>2</m:t>
                        </m:r>
                      </m:den>
                    </m:f>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2</m:t>
                        </m:r>
                        <m:r>
                          <a:rPr lang="en-US" sz="2600" b="0" i="1" smtClean="0">
                            <a:latin typeface="Cambria Math" panose="02040503050406030204" pitchFamily="18" charset="0"/>
                          </a:rPr>
                          <m:t>𝜋</m:t>
                        </m:r>
                        <m:r>
                          <a:rPr lang="en-US" sz="2600" b="0" i="1" smtClean="0">
                            <a:latin typeface="Cambria Math" panose="02040503050406030204" pitchFamily="18" charset="0"/>
                          </a:rPr>
                          <m:t>𝑗</m:t>
                        </m:r>
                      </m:num>
                      <m:den>
                        <m:r>
                          <a:rPr lang="en-US" sz="2600" b="0" i="1" smtClean="0">
                            <a:latin typeface="Cambria Math" panose="02040503050406030204" pitchFamily="18" charset="0"/>
                          </a:rPr>
                          <m:t>𝑚</m:t>
                        </m:r>
                      </m:den>
                    </m:f>
                    <m:r>
                      <a:rPr lang="en-US" sz="2600" b="0" i="1" smtClean="0">
                        <a:latin typeface="Cambria Math" panose="02040503050406030204" pitchFamily="18" charset="0"/>
                      </a:rPr>
                      <m:t>)</m:t>
                    </m:r>
                  </m:oMath>
                </a14:m>
                <a:r>
                  <a:rPr lang="en-US" sz="2600" dirty="0" smtClean="0"/>
                  <a:t>, </a:t>
                </a:r>
                <a14:m>
                  <m:oMath xmlns:m="http://schemas.openxmlformats.org/officeDocument/2006/math" xmlns="">
                    <m:r>
                      <a:rPr lang="en-US" sz="2600" b="0" i="1" dirty="0" smtClean="0">
                        <a:latin typeface="Cambria Math" panose="02040503050406030204" pitchFamily="18" charset="0"/>
                      </a:rPr>
                      <m:t>𝑗</m:t>
                    </m:r>
                    <m:r>
                      <a:rPr lang="en-US" sz="2600" b="0" i="1" dirty="0" smtClean="0">
                        <a:latin typeface="Cambria Math" panose="02040503050406030204" pitchFamily="18" charset="0"/>
                      </a:rPr>
                      <m:t>=0,…,</m:t>
                    </m:r>
                    <m:r>
                      <a:rPr lang="en-US" sz="2600" b="0" i="1" dirty="0" smtClean="0">
                        <a:latin typeface="Cambria Math" panose="02040503050406030204" pitchFamily="18" charset="0"/>
                      </a:rPr>
                      <m:t>𝑑</m:t>
                    </m:r>
                    <m:r>
                      <a:rPr lang="en-US" sz="2600" b="0" i="1" dirty="0" smtClean="0">
                        <a:latin typeface="Cambria Math" panose="02040503050406030204" pitchFamily="18" charset="0"/>
                      </a:rPr>
                      <m:t>−1</m:t>
                    </m:r>
                  </m:oMath>
                </a14:m>
                <a:endParaRPr lang="en-US" sz="2600" dirty="0"/>
              </a:p>
            </p:txBody>
          </p:sp>
        </mc:Choice>
        <mc:Fallback xmlns="">
          <p:sp>
            <p:nvSpPr>
              <p:cNvPr id="21" name="Content Placeholder 2"/>
              <p:cNvSpPr>
                <a:spLocks noGrp="1" noRot="1" noChangeAspect="1" noMove="1" noResize="1" noEditPoints="1" noAdjustHandles="1" noChangeArrowheads="1" noChangeShapeType="1" noTextEdit="1"/>
              </p:cNvSpPr>
              <p:nvPr>
                <p:ph idx="1"/>
              </p:nvPr>
            </p:nvSpPr>
            <p:spPr>
              <a:xfrm>
                <a:off x="312615" y="1249680"/>
                <a:ext cx="11684000" cy="5029200"/>
              </a:xfrm>
              <a:blipFill rotWithShape="0">
                <a:blip r:embed="rId3"/>
                <a:stretch>
                  <a:fillRect l="-939" t="-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p:cNvSpPr txBox="1">
                <a:spLocks/>
              </p:cNvSpPr>
              <p:nvPr/>
            </p:nvSpPr>
            <p:spPr bwMode="auto">
              <a:xfrm>
                <a:off x="377093" y="4056184"/>
                <a:ext cx="11619522" cy="250525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600" b="1" dirty="0" smtClean="0">
                    <a:solidFill>
                      <a:prstClr val="black"/>
                    </a:solidFill>
                  </a:rPr>
                  <a:t>PSLQ algorithm:</a:t>
                </a:r>
                <a:r>
                  <a:rPr lang="en-US" sz="2600" dirty="0">
                    <a:solidFill>
                      <a:prstClr val="black"/>
                    </a:solidFill>
                  </a:rPr>
                  <a:t> </a:t>
                </a:r>
                <a:r>
                  <a:rPr lang="en-US" sz="2600" dirty="0">
                    <a:solidFill>
                      <a:srgbClr val="0000FF"/>
                    </a:solidFill>
                  </a:rPr>
                  <a:t>[Bailey et al, ‘92]</a:t>
                </a:r>
                <a:r>
                  <a:rPr lang="en-US" sz="2600" dirty="0">
                    <a:solidFill>
                      <a:prstClr val="black"/>
                    </a:solidFill>
                  </a:rPr>
                  <a:t> finds integer relations of the form </a:t>
                </a:r>
                <a:endParaRPr lang="en-US" sz="2600" dirty="0" smtClean="0">
                  <a:solidFill>
                    <a:prstClr val="black"/>
                  </a:solidFill>
                </a:endParaRPr>
              </a:p>
              <a:p>
                <a:pPr marL="0" indent="0">
                  <a:buFont typeface="Arial" charset="0"/>
                  <a:buNone/>
                </a:pPr>
                <a14:m>
                  <m:oMathPara xmlns:m="http://schemas.openxmlformats.org/officeDocument/2006/math" xmlns="">
                    <m:oMathParaPr>
                      <m:jc m:val="centerGroup"/>
                    </m:oMathParaPr>
                    <m:oMath xmlns:m="http://schemas.openxmlformats.org/officeDocument/2006/math">
                      <m:sSub>
                        <m:sSubPr>
                          <m:ctrlPr>
                            <a:rPr lang="en-US" sz="2600" i="1">
                              <a:solidFill>
                                <a:prstClr val="black"/>
                              </a:solidFill>
                              <a:latin typeface="Cambria Math" panose="02040503050406030204" pitchFamily="18" charset="0"/>
                            </a:rPr>
                          </m:ctrlPr>
                        </m:sSubPr>
                        <m:e>
                          <m:r>
                            <a:rPr lang="en-US" sz="2600" i="1">
                              <a:solidFill>
                                <a:prstClr val="black"/>
                              </a:solidFill>
                              <a:latin typeface="Cambria Math" panose="02040503050406030204" pitchFamily="18" charset="0"/>
                            </a:rPr>
                            <m:t>𝑎</m:t>
                          </m:r>
                        </m:e>
                        <m:sub>
                          <m:r>
                            <a:rPr lang="en-US" sz="2600" i="1">
                              <a:solidFill>
                                <a:prstClr val="black"/>
                              </a:solidFill>
                              <a:latin typeface="Cambria Math" panose="02040503050406030204" pitchFamily="18" charset="0"/>
                            </a:rPr>
                            <m:t>1</m:t>
                          </m:r>
                        </m:sub>
                      </m:sSub>
                      <m:sSub>
                        <m:sSubPr>
                          <m:ctrlPr>
                            <a:rPr lang="en-US" sz="2600" i="1">
                              <a:solidFill>
                                <a:prstClr val="black"/>
                              </a:solidFill>
                              <a:latin typeface="Cambria Math" panose="02040503050406030204" pitchFamily="18" charset="0"/>
                            </a:rPr>
                          </m:ctrlPr>
                        </m:sSubPr>
                        <m:e>
                          <m:r>
                            <a:rPr lang="en-US" sz="2600" i="1">
                              <a:solidFill>
                                <a:prstClr val="black"/>
                              </a:solidFill>
                              <a:latin typeface="Cambria Math" panose="02040503050406030204" pitchFamily="18" charset="0"/>
                            </a:rPr>
                            <m:t>𝑥</m:t>
                          </m:r>
                        </m:e>
                        <m:sub>
                          <m:r>
                            <a:rPr lang="en-US" sz="2600" i="1">
                              <a:solidFill>
                                <a:prstClr val="black"/>
                              </a:solidFill>
                              <a:latin typeface="Cambria Math" panose="02040503050406030204" pitchFamily="18" charset="0"/>
                            </a:rPr>
                            <m:t>1</m:t>
                          </m:r>
                        </m:sub>
                      </m:sSub>
                      <m:r>
                        <a:rPr lang="en-US" sz="2600" i="1">
                          <a:solidFill>
                            <a:prstClr val="black"/>
                          </a:solidFill>
                          <a:latin typeface="Cambria Math" panose="02040503050406030204" pitchFamily="18" charset="0"/>
                        </a:rPr>
                        <m:t>+…+</m:t>
                      </m:r>
                      <m:sSub>
                        <m:sSubPr>
                          <m:ctrlPr>
                            <a:rPr lang="en-US" sz="2600" i="1">
                              <a:solidFill>
                                <a:prstClr val="black"/>
                              </a:solidFill>
                              <a:latin typeface="Cambria Math" panose="02040503050406030204" pitchFamily="18" charset="0"/>
                            </a:rPr>
                          </m:ctrlPr>
                        </m:sSubPr>
                        <m:e>
                          <m:r>
                            <a:rPr lang="en-US" sz="2600" i="1">
                              <a:solidFill>
                                <a:prstClr val="black"/>
                              </a:solidFill>
                              <a:latin typeface="Cambria Math" panose="02040503050406030204" pitchFamily="18" charset="0"/>
                            </a:rPr>
                            <m:t>𝑎</m:t>
                          </m:r>
                        </m:e>
                        <m:sub>
                          <m:r>
                            <a:rPr lang="en-US" sz="2600" i="1">
                              <a:solidFill>
                                <a:prstClr val="black"/>
                              </a:solidFill>
                              <a:latin typeface="Cambria Math" panose="02040503050406030204" pitchFamily="18" charset="0"/>
                            </a:rPr>
                            <m:t>𝑛</m:t>
                          </m:r>
                        </m:sub>
                      </m:sSub>
                      <m:sSub>
                        <m:sSubPr>
                          <m:ctrlPr>
                            <a:rPr lang="en-US" sz="2600" i="1">
                              <a:solidFill>
                                <a:prstClr val="black"/>
                              </a:solidFill>
                              <a:latin typeface="Cambria Math" panose="02040503050406030204" pitchFamily="18" charset="0"/>
                            </a:rPr>
                          </m:ctrlPr>
                        </m:sSubPr>
                        <m:e>
                          <m:r>
                            <a:rPr lang="en-US" sz="2600" i="1">
                              <a:solidFill>
                                <a:prstClr val="black"/>
                              </a:solidFill>
                              <a:latin typeface="Cambria Math" panose="02040503050406030204" pitchFamily="18" charset="0"/>
                            </a:rPr>
                            <m:t>𝑥</m:t>
                          </m:r>
                        </m:e>
                        <m:sub>
                          <m:r>
                            <a:rPr lang="en-US" sz="2600" i="1">
                              <a:solidFill>
                                <a:prstClr val="black"/>
                              </a:solidFill>
                              <a:latin typeface="Cambria Math" panose="02040503050406030204" pitchFamily="18" charset="0"/>
                            </a:rPr>
                            <m:t>𝑛</m:t>
                          </m:r>
                        </m:sub>
                      </m:sSub>
                      <m:r>
                        <a:rPr lang="en-US" sz="2600" i="1">
                          <a:solidFill>
                            <a:prstClr val="black"/>
                          </a:solidFill>
                          <a:latin typeface="Cambria Math" panose="02040503050406030204" pitchFamily="18" charset="0"/>
                        </a:rPr>
                        <m:t>=0</m:t>
                      </m:r>
                    </m:oMath>
                  </m:oMathPara>
                </a14:m>
                <a:endParaRPr lang="en-US" sz="2600" dirty="0" smtClean="0">
                  <a:solidFill>
                    <a:prstClr val="black"/>
                  </a:solidFill>
                </a:endParaRPr>
              </a:p>
              <a:p>
                <a:pPr marL="0" indent="0">
                  <a:buFont typeface="Arial" charset="0"/>
                  <a:buNone/>
                </a:pPr>
                <a:r>
                  <a:rPr lang="en-US" sz="2600" dirty="0" smtClean="0">
                    <a:solidFill>
                      <a:prstClr val="black"/>
                    </a:solidFill>
                  </a:rPr>
                  <a:t>where </a:t>
                </a:r>
                <a14:m>
                  <m:oMath xmlns:m="http://schemas.openxmlformats.org/officeDocument/2006/math" xmlns="">
                    <m:sSub>
                      <m:sSubPr>
                        <m:ctrlPr>
                          <a:rPr lang="en-US" sz="2600" i="1">
                            <a:solidFill>
                              <a:prstClr val="black"/>
                            </a:solidFill>
                            <a:latin typeface="Cambria Math" panose="02040503050406030204" pitchFamily="18" charset="0"/>
                          </a:rPr>
                        </m:ctrlPr>
                      </m:sSubPr>
                      <m:e>
                        <m:r>
                          <a:rPr lang="en-US" sz="2600" i="1">
                            <a:solidFill>
                              <a:prstClr val="black"/>
                            </a:solidFill>
                            <a:latin typeface="Cambria Math" panose="02040503050406030204" pitchFamily="18" charset="0"/>
                          </a:rPr>
                          <m:t>𝑥</m:t>
                        </m:r>
                      </m:e>
                      <m:sub>
                        <m:r>
                          <a:rPr lang="en-US" sz="2600" i="1">
                            <a:solidFill>
                              <a:prstClr val="black"/>
                            </a:solidFill>
                            <a:latin typeface="Cambria Math" panose="02040503050406030204" pitchFamily="18" charset="0"/>
                          </a:rPr>
                          <m:t>1</m:t>
                        </m:r>
                      </m:sub>
                    </m:sSub>
                    <m:r>
                      <a:rPr lang="en-US" sz="2600" i="1">
                        <a:solidFill>
                          <a:prstClr val="black"/>
                        </a:solidFill>
                        <a:latin typeface="Cambria Math" panose="02040503050406030204" pitchFamily="18" charset="0"/>
                      </a:rPr>
                      <m:t>,…</m:t>
                    </m:r>
                    <m:sSub>
                      <m:sSubPr>
                        <m:ctrlPr>
                          <a:rPr lang="en-US" sz="2600" i="1">
                            <a:solidFill>
                              <a:prstClr val="black"/>
                            </a:solidFill>
                            <a:latin typeface="Cambria Math" panose="02040503050406030204" pitchFamily="18" charset="0"/>
                          </a:rPr>
                        </m:ctrlPr>
                      </m:sSubPr>
                      <m:e>
                        <m:r>
                          <a:rPr lang="en-US" sz="2600" i="1">
                            <a:solidFill>
                              <a:prstClr val="black"/>
                            </a:solidFill>
                            <a:latin typeface="Cambria Math" panose="02040503050406030204" pitchFamily="18" charset="0"/>
                          </a:rPr>
                          <m:t>𝑥</m:t>
                        </m:r>
                      </m:e>
                      <m:sub>
                        <m:r>
                          <a:rPr lang="en-US" sz="2600" i="1">
                            <a:solidFill>
                              <a:prstClr val="black"/>
                            </a:solidFill>
                            <a:latin typeface="Cambria Math" panose="02040503050406030204" pitchFamily="18" charset="0"/>
                          </a:rPr>
                          <m:t>𝑛</m:t>
                        </m:r>
                      </m:sub>
                    </m:sSub>
                  </m:oMath>
                </a14:m>
                <a:r>
                  <a:rPr lang="en-US" sz="2600" dirty="0">
                    <a:solidFill>
                      <a:prstClr val="black"/>
                    </a:solidFill>
                  </a:rPr>
                  <a:t> are known irrationals and </a:t>
                </a:r>
                <a14:m>
                  <m:oMath xmlns:m="http://schemas.openxmlformats.org/officeDocument/2006/math" xmlns="">
                    <m:sSub>
                      <m:sSubPr>
                        <m:ctrlPr>
                          <a:rPr lang="en-US" sz="2600" i="1">
                            <a:solidFill>
                              <a:prstClr val="black"/>
                            </a:solidFill>
                            <a:latin typeface="Cambria Math" panose="02040503050406030204" pitchFamily="18" charset="0"/>
                          </a:rPr>
                        </m:ctrlPr>
                      </m:sSubPr>
                      <m:e>
                        <m:r>
                          <a:rPr lang="en-US" sz="2600" i="1">
                            <a:solidFill>
                              <a:prstClr val="black"/>
                            </a:solidFill>
                            <a:latin typeface="Cambria Math" panose="02040503050406030204" pitchFamily="18" charset="0"/>
                          </a:rPr>
                          <m:t>𝑎</m:t>
                        </m:r>
                      </m:e>
                      <m:sub>
                        <m:r>
                          <a:rPr lang="en-US" sz="2600" i="1">
                            <a:solidFill>
                              <a:prstClr val="black"/>
                            </a:solidFill>
                            <a:latin typeface="Cambria Math" panose="02040503050406030204" pitchFamily="18" charset="0"/>
                          </a:rPr>
                          <m:t>1</m:t>
                        </m:r>
                      </m:sub>
                    </m:sSub>
                    <m:r>
                      <a:rPr lang="en-US" sz="2600" i="1">
                        <a:solidFill>
                          <a:prstClr val="black"/>
                        </a:solidFill>
                        <a:latin typeface="Cambria Math" panose="02040503050406030204" pitchFamily="18" charset="0"/>
                      </a:rPr>
                      <m:t>,…,</m:t>
                    </m:r>
                    <m:sSub>
                      <m:sSubPr>
                        <m:ctrlPr>
                          <a:rPr lang="en-US" sz="2600" i="1">
                            <a:solidFill>
                              <a:prstClr val="black"/>
                            </a:solidFill>
                            <a:latin typeface="Cambria Math" panose="02040503050406030204" pitchFamily="18" charset="0"/>
                          </a:rPr>
                        </m:ctrlPr>
                      </m:sSubPr>
                      <m:e>
                        <m:r>
                          <a:rPr lang="en-US" sz="2600" i="1">
                            <a:solidFill>
                              <a:prstClr val="black"/>
                            </a:solidFill>
                            <a:latin typeface="Cambria Math" panose="02040503050406030204" pitchFamily="18" charset="0"/>
                          </a:rPr>
                          <m:t>𝑎</m:t>
                        </m:r>
                      </m:e>
                      <m:sub>
                        <m:r>
                          <a:rPr lang="en-US" sz="2600" i="1">
                            <a:solidFill>
                              <a:prstClr val="black"/>
                            </a:solidFill>
                            <a:latin typeface="Cambria Math" panose="02040503050406030204" pitchFamily="18" charset="0"/>
                          </a:rPr>
                          <m:t>𝑛</m:t>
                        </m:r>
                      </m:sub>
                    </m:sSub>
                  </m:oMath>
                </a14:m>
                <a:r>
                  <a:rPr lang="en-US" sz="2600" dirty="0">
                    <a:solidFill>
                      <a:prstClr val="black"/>
                    </a:solidFill>
                  </a:rPr>
                  <a:t> are unknown </a:t>
                </a:r>
                <a:r>
                  <a:rPr lang="en-US" sz="2600" dirty="0" smtClean="0">
                    <a:solidFill>
                      <a:prstClr val="black"/>
                    </a:solidFill>
                  </a:rPr>
                  <a:t>integers. </a:t>
                </a:r>
              </a:p>
              <a:p>
                <a:pPr marL="0" indent="0">
                  <a:buFont typeface="Arial" charset="0"/>
                  <a:buNone/>
                </a:pPr>
                <a:endParaRPr lang="en-US" sz="2600" dirty="0">
                  <a:solidFill>
                    <a:prstClr val="black"/>
                  </a:solidFill>
                </a:endParaRPr>
              </a:p>
              <a:p>
                <a:pPr marL="0" indent="0">
                  <a:buFont typeface="Arial" charset="0"/>
                  <a:buNone/>
                </a:pPr>
                <a:r>
                  <a:rPr lang="en-US" sz="2600" dirty="0" smtClean="0">
                    <a:solidFill>
                      <a:prstClr val="black"/>
                    </a:solidFill>
                  </a:rPr>
                  <a:t>This </a:t>
                </a:r>
                <a:r>
                  <a:rPr lang="en-US" sz="2600" dirty="0">
                    <a:solidFill>
                      <a:prstClr val="black"/>
                    </a:solidFill>
                  </a:rPr>
                  <a:t>perfectly fits our </a:t>
                </a:r>
                <a:r>
                  <a:rPr lang="en-US" sz="2600" dirty="0" smtClean="0">
                    <a:solidFill>
                      <a:prstClr val="black"/>
                    </a:solidFill>
                  </a:rPr>
                  <a:t>needs!  We just solve for </a:t>
                </a:r>
                <a14:m>
                  <m:oMath xmlns:m="http://schemas.openxmlformats.org/officeDocument/2006/math" xmlns="">
                    <m:r>
                      <a:rPr lang="en-US" sz="2600" i="1" smtClean="0">
                        <a:solidFill>
                          <a:prstClr val="black"/>
                        </a:solidFill>
                        <a:latin typeface="Cambria Math" panose="02040503050406030204" pitchFamily="18" charset="0"/>
                      </a:rPr>
                      <m:t>𝑎</m:t>
                    </m:r>
                  </m:oMath>
                </a14:m>
                <a:r>
                  <a:rPr lang="en-US" dirty="0" smtClean="0">
                    <a:solidFill>
                      <a:prstClr val="black"/>
                    </a:solidFill>
                  </a:rPr>
                  <a:t>.</a:t>
                </a:r>
                <a:endParaRPr lang="en-US" dirty="0">
                  <a:solidFill>
                    <a:prstClr val="black"/>
                  </a:solidFill>
                </a:endParaRPr>
              </a:p>
            </p:txBody>
          </p:sp>
        </mc:Choice>
        <mc:Fallback xmlns="">
          <p:sp>
            <p:nvSpPr>
              <p:cNvPr id="22" name="Content Placeholder 2"/>
              <p:cNvSpPr txBox="1">
                <a:spLocks noRot="1" noChangeAspect="1" noMove="1" noResize="1" noEditPoints="1" noAdjustHandles="1" noChangeArrowheads="1" noChangeShapeType="1" noTextEdit="1"/>
              </p:cNvSpPr>
              <p:nvPr/>
            </p:nvSpPr>
            <p:spPr bwMode="auto">
              <a:xfrm>
                <a:off x="377093" y="4056184"/>
                <a:ext cx="11619522" cy="2505254"/>
              </a:xfrm>
              <a:prstGeom prst="rect">
                <a:avLst/>
              </a:prstGeom>
              <a:blipFill rotWithShape="0">
                <a:blip r:embed="rId4"/>
                <a:stretch>
                  <a:fillRect l="-944" t="-1946" b="-462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0287000" y="820511"/>
                <a:ext cx="1496692" cy="646331"/>
              </a:xfrm>
              <a:prstGeom prst="rect">
                <a:avLst/>
              </a:prstGeom>
              <a:noFill/>
              <a:ln>
                <a:solidFill>
                  <a:srgbClr val="FF0000"/>
                </a:solidFill>
              </a:ln>
            </p:spPr>
            <p:txBody>
              <a:bodyPr wrap="none" rtlCol="0">
                <a:spAutoFit/>
              </a:bodyPr>
              <a:lstStyle/>
              <a:p>
                <a14:m>
                  <m:oMathPara xmlns:m="http://schemas.openxmlformats.org/officeDocument/2006/math" xmlns="">
                    <m:oMathParaPr>
                      <m:jc m:val="centerGroup"/>
                    </m:oMathParaPr>
                    <m:oMath xmlns:m="http://schemas.openxmlformats.org/officeDocument/2006/math">
                      <m:r>
                        <a:rPr lang="en-US" i="1" smtClean="0">
                          <a:solidFill>
                            <a:prstClr val="black"/>
                          </a:solidFill>
                          <a:latin typeface="Cambria Math" panose="02040503050406030204" pitchFamily="18" charset="0"/>
                        </a:rPr>
                        <m:t>𝑑</m:t>
                      </m:r>
                      <m:r>
                        <a:rPr lang="en-US" i="1" smtClean="0">
                          <a:solidFill>
                            <a:prstClr val="black"/>
                          </a:solidFill>
                          <a:latin typeface="Cambria Math" panose="02040503050406030204" pitchFamily="18" charset="0"/>
                        </a:rPr>
                        <m:t>&lt;</m:t>
                      </m:r>
                      <m:r>
                        <a:rPr lang="en-US" i="1" smtClean="0">
                          <a:solidFill>
                            <a:prstClr val="black"/>
                          </a:solidFill>
                          <a:latin typeface="Cambria Math" panose="02040503050406030204" pitchFamily="18" charset="0"/>
                        </a:rPr>
                        <m:t>𝑚</m:t>
                      </m:r>
                    </m:oMath>
                  </m:oMathPara>
                </a14:m>
                <a:endParaRPr lang="en-US" dirty="0" smtClean="0">
                  <a:solidFill>
                    <a:prstClr val="black"/>
                  </a:solidFill>
                </a:endParaRPr>
              </a:p>
              <a:p>
                <a14:m>
                  <m:oMathPara xmlns:m="http://schemas.openxmlformats.org/officeDocument/2006/math" xmlns="">
                    <m:oMathParaPr>
                      <m:jc m:val="centerGroup"/>
                    </m:oMathParaPr>
                    <m:oMath xmlns:m="http://schemas.openxmlformats.org/officeDocument/2006/math">
                      <m:r>
                        <a:rPr lang="en-US" i="1" smtClean="0">
                          <a:solidFill>
                            <a:prstClr val="black"/>
                          </a:solidFill>
                          <a:latin typeface="Cambria Math" panose="02040503050406030204" pitchFamily="18" charset="0"/>
                        </a:rPr>
                        <m:t>𝑚</m:t>
                      </m:r>
                      <m:r>
                        <a:rPr lang="en-US" i="1" smtClean="0">
                          <a:solidFill>
                            <a:prstClr val="black"/>
                          </a:solidFill>
                          <a:latin typeface="Cambria Math" panose="02040503050406030204" pitchFamily="18" charset="0"/>
                        </a:rPr>
                        <m:t>∈</m:t>
                      </m:r>
                      <m:r>
                        <m:rPr>
                          <m:lit/>
                        </m:rPr>
                        <a:rPr lang="en-US"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4,8,12}</m:t>
                      </m:r>
                    </m:oMath>
                  </m:oMathPara>
                </a14:m>
                <a:endParaRPr lang="en-US" dirty="0">
                  <a:solidFill>
                    <a:prstClr val="black"/>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0287000" y="820511"/>
                <a:ext cx="1496692" cy="646331"/>
              </a:xfrm>
              <a:prstGeom prst="rect">
                <a:avLst/>
              </a:prstGeom>
              <a:blipFill rotWithShape="0">
                <a:blip r:embed="rId5"/>
                <a:stretch>
                  <a:fillRect b="-7407"/>
                </a:stretch>
              </a:blipFill>
              <a:ln>
                <a:solidFill>
                  <a:srgbClr val="FF0000"/>
                </a:solidFill>
              </a:ln>
            </p:spPr>
            <p:txBody>
              <a:bodyPr/>
              <a:lstStyle/>
              <a:p>
                <a:r>
                  <a:rPr lang="en-US">
                    <a:noFill/>
                  </a:rPr>
                  <a:t> </a:t>
                </a:r>
              </a:p>
            </p:txBody>
          </p:sp>
        </mc:Fallback>
      </mc:AlternateContent>
      <p:cxnSp>
        <p:nvCxnSpPr>
          <p:cNvPr id="6" name="Straight Arrow Connector 5"/>
          <p:cNvCxnSpPr/>
          <p:nvPr/>
        </p:nvCxnSpPr>
        <p:spPr>
          <a:xfrm flipH="1">
            <a:off x="4659086" y="1249680"/>
            <a:ext cx="5606143" cy="30697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4659086" y="2646101"/>
                <a:ext cx="3781163" cy="1499898"/>
              </a:xfrm>
              <a:prstGeom prst="rect">
                <a:avLst/>
              </a:prstGeom>
              <a:solidFill>
                <a:schemeClr val="bg1"/>
              </a:solidFill>
              <a:ln>
                <a:solidFill>
                  <a:srgbClr val="FF0000"/>
                </a:solidFill>
              </a:ln>
            </p:spPr>
            <p:txBody>
              <a:bodyPr wrap="none" rtlCol="0">
                <a:spAutoFit/>
              </a:bodyPr>
              <a:lstStyle/>
              <a:p>
                <a14:m>
                  <m:oMathPara xmlns:m="http://schemas.openxmlformats.org/officeDocument/2006/math" xmlns="">
                    <m:oMathParaPr>
                      <m:jc m:val="centerGroup"/>
                    </m:oMathParaPr>
                    <m:oMath xmlns:m="http://schemas.openxmlformats.org/officeDocument/2006/math">
                      <m:f>
                        <m:fPr>
                          <m:ctrlPr>
                            <a:rPr lang="en-US" sz="4800" i="1" smtClean="0">
                              <a:solidFill>
                                <a:prstClr val="black"/>
                              </a:solidFill>
                              <a:latin typeface="Cambria Math" panose="02040503050406030204" pitchFamily="18" charset="0"/>
                            </a:rPr>
                          </m:ctrlPr>
                        </m:fPr>
                        <m:num>
                          <m:r>
                            <a:rPr lang="en-US" sz="4800" i="1" smtClean="0">
                              <a:solidFill>
                                <a:prstClr val="black"/>
                              </a:solidFill>
                              <a:latin typeface="Cambria Math" panose="02040503050406030204" pitchFamily="18" charset="0"/>
                            </a:rPr>
                            <m:t>1</m:t>
                          </m:r>
                        </m:num>
                        <m:den>
                          <m:sSup>
                            <m:sSupPr>
                              <m:ctrlPr>
                                <a:rPr lang="en-US" sz="4800" i="1" smtClean="0">
                                  <a:solidFill>
                                    <a:prstClr val="black"/>
                                  </a:solidFill>
                                  <a:latin typeface="Cambria Math" panose="02040503050406030204" pitchFamily="18" charset="0"/>
                                </a:rPr>
                              </m:ctrlPr>
                            </m:sSupPr>
                            <m:e>
                              <m:r>
                                <a:rPr lang="en-US" sz="4800" i="1" smtClean="0">
                                  <a:solidFill>
                                    <a:prstClr val="black"/>
                                  </a:solidFill>
                                  <a:latin typeface="Cambria Math" panose="02040503050406030204" pitchFamily="18" charset="0"/>
                                </a:rPr>
                                <m:t>𝜈</m:t>
                              </m:r>
                            </m:e>
                            <m:sup>
                              <m:r>
                                <a:rPr lang="en-US" sz="4800" i="1" smtClean="0">
                                  <a:solidFill>
                                    <a:prstClr val="black"/>
                                  </a:solidFill>
                                  <a:latin typeface="Cambria Math" panose="02040503050406030204" pitchFamily="18" charset="0"/>
                                </a:rPr>
                                <m:t>𝐿</m:t>
                              </m:r>
                            </m:sup>
                          </m:sSup>
                        </m:den>
                      </m:f>
                      <m:d>
                        <m:dPr>
                          <m:begChr m:val="["/>
                          <m:endChr m:val="]"/>
                          <m:ctrlPr>
                            <a:rPr lang="en-US" sz="4800" i="1" smtClean="0">
                              <a:solidFill>
                                <a:prstClr val="black"/>
                              </a:solidFill>
                              <a:latin typeface="Cambria Math" panose="02040503050406030204" pitchFamily="18" charset="0"/>
                            </a:rPr>
                          </m:ctrlPr>
                        </m:dPr>
                        <m:e>
                          <m:m>
                            <m:mPr>
                              <m:mcs>
                                <m:mc>
                                  <m:mcPr>
                                    <m:count m:val="2"/>
                                    <m:mcJc m:val="center"/>
                                  </m:mcPr>
                                </m:mc>
                              </m:mcs>
                              <m:ctrlPr>
                                <a:rPr lang="en-US" sz="4800" i="1" smtClean="0">
                                  <a:solidFill>
                                    <a:prstClr val="black"/>
                                  </a:solidFill>
                                  <a:latin typeface="Cambria Math" panose="02040503050406030204" pitchFamily="18" charset="0"/>
                                </a:rPr>
                              </m:ctrlPr>
                            </m:mPr>
                            <m:mr>
                              <m:e>
                                <m:r>
                                  <m:rPr>
                                    <m:brk m:alnAt="7"/>
                                  </m:rPr>
                                  <a:rPr lang="en-US" sz="4800" i="1" smtClean="0">
                                    <a:solidFill>
                                      <a:prstClr val="black"/>
                                    </a:solidFill>
                                    <a:latin typeface="Cambria Math" panose="02040503050406030204" pitchFamily="18" charset="0"/>
                                  </a:rPr>
                                  <m:t>𝑧</m:t>
                                </m:r>
                              </m:e>
                              <m:e>
                                <m:r>
                                  <a:rPr lang="en-US" sz="4800" i="1" smtClean="0">
                                    <a:solidFill>
                                      <a:prstClr val="black"/>
                                    </a:solidFill>
                                    <a:latin typeface="Cambria Math" panose="02040503050406030204" pitchFamily="18" charset="0"/>
                                  </a:rPr>
                                  <m:t>𝑦</m:t>
                                </m:r>
                              </m:e>
                            </m:mr>
                            <m:mr>
                              <m:e>
                                <m:r>
                                  <a:rPr lang="en-US" sz="4800" i="1" smtClean="0">
                                    <a:solidFill>
                                      <a:prstClr val="black"/>
                                    </a:solidFill>
                                    <a:latin typeface="Cambria Math" panose="02040503050406030204" pitchFamily="18" charset="0"/>
                                  </a:rPr>
                                  <m:t>−</m:t>
                                </m:r>
                                <m:sSup>
                                  <m:sSupPr>
                                    <m:ctrlPr>
                                      <a:rPr lang="en-US" sz="4800" i="1" smtClean="0">
                                        <a:solidFill>
                                          <a:prstClr val="black"/>
                                        </a:solidFill>
                                        <a:latin typeface="Cambria Math" panose="02040503050406030204" pitchFamily="18" charset="0"/>
                                      </a:rPr>
                                    </m:ctrlPr>
                                  </m:sSupPr>
                                  <m:e>
                                    <m:r>
                                      <a:rPr lang="en-US" sz="4800" i="1" smtClean="0">
                                        <a:solidFill>
                                          <a:prstClr val="black"/>
                                        </a:solidFill>
                                        <a:latin typeface="Cambria Math" panose="02040503050406030204" pitchFamily="18" charset="0"/>
                                      </a:rPr>
                                      <m:t>𝑦</m:t>
                                    </m:r>
                                  </m:e>
                                  <m:sup>
                                    <m:r>
                                      <a:rPr lang="en-US" sz="4800" i="1" smtClean="0">
                                        <a:solidFill>
                                          <a:prstClr val="black"/>
                                        </a:solidFill>
                                        <a:latin typeface="Cambria Math" panose="02040503050406030204" pitchFamily="18" charset="0"/>
                                      </a:rPr>
                                      <m:t>∗</m:t>
                                    </m:r>
                                  </m:sup>
                                </m:sSup>
                              </m:e>
                              <m:e>
                                <m:sSup>
                                  <m:sSupPr>
                                    <m:ctrlPr>
                                      <a:rPr lang="en-US" sz="4800" i="1" smtClean="0">
                                        <a:solidFill>
                                          <a:prstClr val="black"/>
                                        </a:solidFill>
                                        <a:latin typeface="Cambria Math" panose="02040503050406030204" pitchFamily="18" charset="0"/>
                                      </a:rPr>
                                    </m:ctrlPr>
                                  </m:sSupPr>
                                  <m:e>
                                    <m:r>
                                      <a:rPr lang="en-US" sz="4800" i="1" smtClean="0">
                                        <a:solidFill>
                                          <a:prstClr val="black"/>
                                        </a:solidFill>
                                        <a:latin typeface="Cambria Math" panose="02040503050406030204" pitchFamily="18" charset="0"/>
                                      </a:rPr>
                                      <m:t>𝑧</m:t>
                                    </m:r>
                                  </m:e>
                                  <m:sup>
                                    <m:r>
                                      <a:rPr lang="en-US" sz="4800" i="1" smtClean="0">
                                        <a:solidFill>
                                          <a:prstClr val="black"/>
                                        </a:solidFill>
                                        <a:latin typeface="Cambria Math" panose="02040503050406030204" pitchFamily="18" charset="0"/>
                                      </a:rPr>
                                      <m:t>∗</m:t>
                                    </m:r>
                                  </m:sup>
                                </m:sSup>
                              </m:e>
                            </m:mr>
                          </m:m>
                        </m:e>
                      </m:d>
                    </m:oMath>
                  </m:oMathPara>
                </a14:m>
                <a:endParaRPr lang="en-US" sz="4800" dirty="0">
                  <a:solidFill>
                    <a:prstClr val="black"/>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659086" y="2646101"/>
                <a:ext cx="3781163" cy="1499898"/>
              </a:xfrm>
              <a:prstGeom prst="rect">
                <a:avLst/>
              </a:prstGeom>
              <a:blipFill rotWithShape="0">
                <a:blip r:embed="rId6"/>
                <a:stretch>
                  <a:fillRect/>
                </a:stretch>
              </a:blipFill>
              <a:ln>
                <a:solidFill>
                  <a:srgbClr val="FF0000"/>
                </a:solidFill>
              </a:ln>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3714107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66" y="0"/>
            <a:ext cx="10515600" cy="1325563"/>
          </a:xfrm>
        </p:spPr>
        <p:txBody>
          <a:bodyPr/>
          <a:lstStyle/>
          <a:p>
            <a:r>
              <a:rPr lang="en-US" dirty="0" smtClean="0"/>
              <a:t>Stage 2: Sampling</a:t>
            </a:r>
            <a:endParaRPr lang="en-US" dirty="0"/>
          </a:p>
        </p:txBody>
      </p:sp>
      <mc:AlternateContent xmlns:mc="http://schemas.openxmlformats.org/markup-compatibility/2006" xmlns:a14="http://schemas.microsoft.com/office/drawing/2010/main">
        <mc:Choice Requires="a14">
          <p:sp>
            <p:nvSpPr>
              <p:cNvPr id="21" name="Content Placeholder 2"/>
              <p:cNvSpPr>
                <a:spLocks noGrp="1"/>
              </p:cNvSpPr>
              <p:nvPr>
                <p:ph idx="1"/>
              </p:nvPr>
            </p:nvSpPr>
            <p:spPr>
              <a:xfrm>
                <a:off x="156308" y="1066799"/>
                <a:ext cx="11855938" cy="5605849"/>
              </a:xfrm>
            </p:spPr>
            <p:txBody>
              <a:bodyPr>
                <a:normAutofit lnSpcReduction="10000"/>
              </a:bodyPr>
              <a:lstStyle/>
              <a:p>
                <a:r>
                  <a:rPr lang="en-US" dirty="0" smtClean="0"/>
                  <a:t>Now we have </a:t>
                </a:r>
                <a14:m>
                  <m:oMath xmlns:m="http://schemas.openxmlformats.org/officeDocument/2006/math" xmlns="">
                    <m:r>
                      <a:rPr lang="en-US" i="1" smtClean="0">
                        <a:solidFill>
                          <a:srgbClr val="FF0000"/>
                        </a:solidFill>
                        <a:latin typeface="Cambria Math" panose="02040503050406030204" pitchFamily="18" charset="0"/>
                      </a:rPr>
                      <m:t>𝑞</m:t>
                    </m:r>
                    <m:r>
                      <a:rPr lang="en-US" i="1" smtClean="0">
                        <a:solidFill>
                          <a:srgbClr val="FF0000"/>
                        </a:solidFill>
                        <a:latin typeface="Cambria Math" panose="02040503050406030204" pitchFamily="18" charset="0"/>
                      </a:rPr>
                      <m:t>=</m:t>
                    </m:r>
                    <m:f>
                      <m:fPr>
                        <m:type m:val="lin"/>
                        <m:ctrlPr>
                          <a:rPr lang="en-US" i="1">
                            <a:solidFill>
                              <a:srgbClr val="FF0000"/>
                            </a:solidFill>
                            <a:latin typeface="Cambria Math" panose="02040503050406030204" pitchFamily="18" charset="0"/>
                          </a:rPr>
                        </m:ctrlPr>
                      </m:fPr>
                      <m:num>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𝑧</m:t>
                            </m:r>
                          </m:e>
                          <m:sup>
                            <m:r>
                              <a:rPr lang="en-US" i="1">
                                <a:solidFill>
                                  <a:srgbClr val="FF0000"/>
                                </a:solidFill>
                                <a:latin typeface="Cambria Math" panose="02040503050406030204" pitchFamily="18" charset="0"/>
                              </a:rPr>
                              <m:t>∗</m:t>
                            </m:r>
                          </m:sup>
                        </m:sSup>
                      </m:num>
                      <m:den>
                        <m:r>
                          <a:rPr lang="en-US" i="1">
                            <a:solidFill>
                              <a:srgbClr val="FF0000"/>
                            </a:solidFill>
                            <a:latin typeface="Cambria Math" panose="02040503050406030204" pitchFamily="18" charset="0"/>
                          </a:rPr>
                          <m:t>𝑧</m:t>
                        </m:r>
                      </m:den>
                    </m:f>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𝑧</m:t>
                    </m:r>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ℤ</m:t>
                    </m:r>
                    <m:r>
                      <a:rPr lang="en-US" i="1">
                        <a:latin typeface="Cambria Math" panose="02040503050406030204" pitchFamily="18" charset="0"/>
                      </a:rPr>
                      <m:t>[</m:t>
                    </m:r>
                    <m:r>
                      <a:rPr lang="en-US" i="1">
                        <a:latin typeface="Cambria Math" panose="02040503050406030204" pitchFamily="18" charset="0"/>
                      </a:rPr>
                      <m:t>𝜔</m:t>
                    </m:r>
                    <m:r>
                      <a:rPr lang="en-US" i="1">
                        <a:latin typeface="Cambria Math" panose="02040503050406030204" pitchFamily="18" charset="0"/>
                      </a:rPr>
                      <m:t>]</m:t>
                    </m:r>
                  </m:oMath>
                </a14:m>
                <a:r>
                  <a:rPr lang="en-US" dirty="0" smtClean="0"/>
                  <a:t>.</a:t>
                </a:r>
                <a:r>
                  <a:rPr lang="en-US" dirty="0"/>
                  <a:t>  </a:t>
                </a:r>
                <a:endParaRPr lang="en-US" dirty="0" smtClean="0"/>
              </a:p>
              <a:p>
                <a:r>
                  <a:rPr lang="en-US" dirty="0"/>
                  <a:t>F</a:t>
                </a:r>
                <a:r>
                  <a:rPr lang="en-US" dirty="0" smtClean="0"/>
                  <a:t>ind </a:t>
                </a:r>
                <a:r>
                  <a:rPr lang="en-US" dirty="0"/>
                  <a:t>a two-qubit RUS </a:t>
                </a:r>
                <a:r>
                  <a:rPr lang="en-US" dirty="0" smtClean="0"/>
                  <a:t>(PQF) circuit </a:t>
                </a:r>
                <a:r>
                  <a:rPr lang="en-US" dirty="0"/>
                  <a:t>of nearly optimal expected </a:t>
                </a:r>
                <a14:m>
                  <m:oMath xmlns:m="http://schemas.openxmlformats.org/officeDocument/2006/math" xmlns="">
                    <m:r>
                      <a:rPr lang="en-US" b="0" i="0" dirty="0" smtClean="0">
                        <a:latin typeface="Cambria Math" panose="02040503050406030204" pitchFamily="18" charset="0"/>
                      </a:rPr>
                      <m:t>{</m:t>
                    </m:r>
                    <m:r>
                      <a:rPr lang="en-US" b="0" i="1" dirty="0" smtClean="0">
                        <a:latin typeface="Cambria Math" panose="02040503050406030204" pitchFamily="18" charset="0"/>
                      </a:rPr>
                      <m:t>𝑉</m:t>
                    </m:r>
                    <m:r>
                      <a:rPr lang="en-US" b="0" i="0" dirty="0" smtClean="0">
                        <a:latin typeface="Cambria Math" panose="02040503050406030204" pitchFamily="18" charset="0"/>
                      </a:rPr>
                      <m:t>,</m:t>
                    </m:r>
                    <m:r>
                      <a:rPr lang="en-US" i="1" dirty="0" smtClean="0">
                        <a:latin typeface="Cambria Math" panose="02040503050406030204" pitchFamily="18" charset="0"/>
                      </a:rPr>
                      <m:t>𝑇</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𝜋</m:t>
                        </m:r>
                      </m:num>
                      <m:den>
                        <m:r>
                          <a:rPr lang="en-US" b="0" i="1" dirty="0" smtClean="0">
                            <a:latin typeface="Cambria Math" panose="02040503050406030204" pitchFamily="18" charset="0"/>
                          </a:rPr>
                          <m:t>12</m:t>
                        </m:r>
                      </m:den>
                    </m:f>
                    <m:r>
                      <a:rPr lang="en-US" b="0" i="1" dirty="0" smtClean="0">
                        <a:latin typeface="Cambria Math" panose="02040503050406030204" pitchFamily="18" charset="0"/>
                      </a:rPr>
                      <m:t>}</m:t>
                    </m:r>
                  </m:oMath>
                </a14:m>
                <a:r>
                  <a:rPr lang="en-US" dirty="0"/>
                  <a:t>-cost that implements </a:t>
                </a:r>
                <a14:m>
                  <m:oMath xmlns:m="http://schemas.openxmlformats.org/officeDocument/2006/math" xmlns="">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𝑅</m:t>
                        </m:r>
                      </m:e>
                      <m:sub>
                        <m:r>
                          <a:rPr lang="en-US" i="1">
                            <a:solidFill>
                              <a:srgbClr val="FF0000"/>
                            </a:solidFill>
                            <a:latin typeface="Cambria Math" panose="02040503050406030204" pitchFamily="18" charset="0"/>
                          </a:rPr>
                          <m:t>𝑧</m:t>
                        </m:r>
                      </m:sub>
                    </m:sSub>
                    <m:r>
                      <a:rPr lang="en-US" i="1">
                        <a:solidFill>
                          <a:srgbClr val="FF0000"/>
                        </a:solidFill>
                        <a:latin typeface="Cambria Math" panose="02040503050406030204" pitchFamily="18" charset="0"/>
                      </a:rPr>
                      <m:t>(</m:t>
                    </m:r>
                    <m:func>
                      <m:funcPr>
                        <m:ctrlPr>
                          <a:rPr lang="en-US" i="1">
                            <a:solidFill>
                              <a:srgbClr val="FF0000"/>
                            </a:solidFill>
                            <a:latin typeface="Cambria Math" panose="02040503050406030204" pitchFamily="18" charset="0"/>
                          </a:rPr>
                        </m:ctrlPr>
                      </m:funcPr>
                      <m:fName>
                        <m:r>
                          <m:rPr>
                            <m:sty m:val="p"/>
                          </m:rPr>
                          <a:rPr lang="en-US">
                            <a:solidFill>
                              <a:srgbClr val="FF0000"/>
                            </a:solidFill>
                            <a:latin typeface="Cambria Math" panose="02040503050406030204" pitchFamily="18" charset="0"/>
                          </a:rPr>
                          <m:t>arg</m:t>
                        </m:r>
                      </m:fName>
                      <m:e>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𝑞</m:t>
                        </m:r>
                        <m:r>
                          <a:rPr lang="en-US" i="1">
                            <a:solidFill>
                              <a:srgbClr val="FF0000"/>
                            </a:solidFill>
                            <a:latin typeface="Cambria Math" panose="02040503050406030204" pitchFamily="18" charset="0"/>
                          </a:rPr>
                          <m:t>)</m:t>
                        </m:r>
                      </m:e>
                    </m:func>
                    <m:r>
                      <a:rPr lang="en-US" i="1">
                        <a:solidFill>
                          <a:srgbClr val="FF0000"/>
                        </a:solidFill>
                        <a:latin typeface="Cambria Math" panose="02040503050406030204" pitchFamily="18" charset="0"/>
                      </a:rPr>
                      <m:t>)</m:t>
                    </m:r>
                  </m:oMath>
                </a14:m>
                <a:r>
                  <a:rPr lang="en-US" dirty="0"/>
                  <a:t>.</a:t>
                </a:r>
              </a:p>
              <a:p>
                <a14:m>
                  <m:oMath xmlns:m="http://schemas.openxmlformats.org/officeDocument/2006/math" xmlns="">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𝑟</m:t>
                    </m:r>
                  </m:oMath>
                </a14:m>
                <a:r>
                  <a:rPr lang="en-US" i="1" dirty="0" smtClean="0">
                    <a:solidFill>
                      <a:srgbClr val="FF0000"/>
                    </a:solidFill>
                    <a:latin typeface="Cambria Math" panose="02040503050406030204" pitchFamily="18" charset="0"/>
                  </a:rPr>
                  <a:t> </a:t>
                </a:r>
                <a:r>
                  <a:rPr lang="en-US" dirty="0" smtClean="0">
                    <a:latin typeface="Calibri" panose="020F0502020204030204" pitchFamily="34" charset="0"/>
                  </a:rPr>
                  <a:t>in the real subring of </a:t>
                </a:r>
                <a14:m>
                  <m:oMath xmlns:m="http://schemas.openxmlformats.org/officeDocument/2006/math" xmlns="">
                    <m:r>
                      <a:rPr lang="en-US" i="1">
                        <a:latin typeface="Cambria Math" panose="02040503050406030204" pitchFamily="18" charset="0"/>
                        <a:ea typeface="Cambria Math" panose="02040503050406030204" pitchFamily="18" charset="0"/>
                      </a:rPr>
                      <m:t>ℤ</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m:t>
                    </m:r>
                  </m:oMath>
                </a14:m>
                <a:endParaRPr lang="en-US" dirty="0" smtClean="0">
                  <a:latin typeface="Calibri" panose="020F0502020204030204" pitchFamily="34" charset="0"/>
                </a:endParaRPr>
              </a:p>
              <a:p>
                <a:pPr marL="0" indent="0">
                  <a:buNone/>
                </a:pPr>
                <a14:m>
                  <m:oMathPara xmlns:m="http://schemas.openxmlformats.org/officeDocument/2006/math" xmlns="">
                    <m:oMathParaPr>
                      <m:jc m:val="centerGroup"/>
                    </m:oMathParaPr>
                    <m:oMath xmlns:m="http://schemas.openxmlformats.org/officeDocument/2006/math">
                      <m:f>
                        <m:fPr>
                          <m:type m:val="lin"/>
                          <m:ctrlPr>
                            <a:rPr lang="en-US" i="1" smtClean="0">
                              <a:solidFill>
                                <a:srgbClr val="FF0000"/>
                              </a:solidFill>
                              <a:latin typeface="Cambria Math" panose="02040503050406030204" pitchFamily="18" charset="0"/>
                            </a:rPr>
                          </m:ctrlPr>
                        </m:fPr>
                        <m:num>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𝑟</m:t>
                              </m:r>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𝑧</m:t>
                              </m:r>
                              <m:r>
                                <a:rPr lang="en-US" i="1">
                                  <a:solidFill>
                                    <a:srgbClr val="FF0000"/>
                                  </a:solidFill>
                                  <a:latin typeface="Cambria Math" panose="02040503050406030204" pitchFamily="18" charset="0"/>
                                </a:rPr>
                                <m:t>)</m:t>
                              </m:r>
                            </m:e>
                            <m:sup>
                              <m:r>
                                <a:rPr lang="en-US" i="1">
                                  <a:solidFill>
                                    <a:srgbClr val="FF0000"/>
                                  </a:solidFill>
                                  <a:latin typeface="Cambria Math" panose="02040503050406030204" pitchFamily="18" charset="0"/>
                                </a:rPr>
                                <m:t>∗</m:t>
                              </m:r>
                            </m:sup>
                          </m:sSup>
                        </m:num>
                        <m:den>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𝑟</m:t>
                              </m:r>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𝑧</m:t>
                              </m:r>
                            </m:e>
                          </m:d>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𝑞</m:t>
                          </m:r>
                        </m:den>
                      </m:f>
                    </m:oMath>
                  </m:oMathPara>
                </a14:m>
                <a:endParaRPr lang="en-US" dirty="0" smtClean="0"/>
              </a:p>
              <a:p>
                <a:r>
                  <a:rPr lang="en-US" dirty="0" smtClean="0"/>
                  <a:t>We define a search space of moderate size to quickly find an </a:t>
                </a:r>
                <a14:m>
                  <m:oMath xmlns:m="http://schemas.openxmlformats.org/officeDocument/2006/math" xmlns="">
                    <m:r>
                      <a:rPr lang="en-US" b="0" i="1" smtClean="0">
                        <a:latin typeface="Cambria Math" panose="02040503050406030204" pitchFamily="18" charset="0"/>
                      </a:rPr>
                      <m:t>𝑟</m:t>
                    </m:r>
                  </m:oMath>
                </a14:m>
                <a:r>
                  <a:rPr lang="en-US" dirty="0" smtClean="0"/>
                  <a:t> in that space, such that</a:t>
                </a:r>
              </a:p>
              <a:p>
                <a:pPr marL="0" indent="0">
                  <a:buNone/>
                </a:pPr>
                <a:r>
                  <a:rPr lang="en-US" dirty="0"/>
                  <a:t>	</a:t>
                </a:r>
                <a:r>
                  <a:rPr lang="en-US" dirty="0" smtClean="0"/>
                  <a:t>(1) there exists  a two-</a:t>
                </a:r>
                <a:r>
                  <a:rPr lang="en-US" dirty="0" err="1" smtClean="0"/>
                  <a:t>qubit</a:t>
                </a:r>
                <a:r>
                  <a:rPr lang="en-US" dirty="0" smtClean="0"/>
                  <a:t> RUS (PQF) circuit implementing </a:t>
                </a:r>
                <a14:m>
                  <m:oMath xmlns:m="http://schemas.openxmlformats.org/officeDocument/2006/math" xmlns="">
                    <m:r>
                      <a:rPr lang="en-US" b="0" i="0" smtClean="0">
                        <a:latin typeface="Cambria Math" panose="02040503050406030204" pitchFamily="18" charset="0"/>
                      </a:rPr>
                      <m:t> </m:t>
                    </m:r>
                  </m:oMath>
                </a14:m>
                <a:endParaRPr lang="en-US" b="0" i="0" dirty="0" smtClean="0">
                  <a:latin typeface="Cambria Math" panose="02040503050406030204" pitchFamily="18" charset="0"/>
                </a:endParaRPr>
              </a:p>
              <a:p>
                <a:pPr marL="0" indent="0">
                  <a:buNone/>
                </a:pPr>
                <a14:m>
                  <m:oMathPara xmlns:m="http://schemas.openxmlformats.org/officeDocument/2006/math" xmlns="">
                    <m:oMathParaPr>
                      <m:jc m:val="centerGroup"/>
                    </m:oMathParaPr>
                    <m:oMath xmlns:m="http://schemas.openxmlformats.org/officeDocument/2006/math">
                      <m:f>
                        <m:fPr>
                          <m:type m:val="lin"/>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 </m:t>
                              </m:r>
                              <m:r>
                                <a:rPr lang="en-US" i="1">
                                  <a:latin typeface="Cambria Math" panose="02040503050406030204" pitchFamily="18" charset="0"/>
                                </a:rPr>
                                <m:t>𝑧</m:t>
                              </m:r>
                              <m:r>
                                <a:rPr lang="en-US" i="1">
                                  <a:latin typeface="Cambria Math" panose="02040503050406030204" pitchFamily="18" charset="0"/>
                                </a:rPr>
                                <m:t>)</m:t>
                              </m:r>
                            </m:e>
                            <m:sup>
                              <m:r>
                                <a:rPr lang="en-US" i="1">
                                  <a:latin typeface="Cambria Math" panose="02040503050406030204" pitchFamily="18" charset="0"/>
                                </a:rPr>
                                <m:t>∗</m:t>
                              </m:r>
                            </m:sup>
                          </m:sSup>
                        </m:num>
                        <m:den>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 </m:t>
                              </m:r>
                              <m:r>
                                <a:rPr lang="en-US" i="1">
                                  <a:latin typeface="Cambria Math" panose="02040503050406030204" pitchFamily="18" charset="0"/>
                                </a:rPr>
                                <m:t>𝑧</m:t>
                              </m:r>
                            </m:e>
                          </m:d>
                        </m:den>
                      </m:f>
                    </m:oMath>
                  </m:oMathPara>
                </a14:m>
                <a:endParaRPr lang="en-US" dirty="0" smtClean="0"/>
              </a:p>
              <a:p>
                <a:pPr marL="0" indent="0">
                  <a:buNone/>
                </a:pPr>
                <a:r>
                  <a:rPr lang="en-US" dirty="0" smtClean="0"/>
                  <a:t>	(2) the one-round success probability of that circuit is </a:t>
                </a:r>
                <a:r>
                  <a:rPr lang="en-US" u="sng" dirty="0" smtClean="0"/>
                  <a:t>close to </a:t>
                </a:r>
                <a14:m>
                  <m:oMath xmlns:m="http://schemas.openxmlformats.org/officeDocument/2006/math" xmlns="">
                    <m:r>
                      <a:rPr lang="en-US" b="0" i="1" u="sng" smtClean="0">
                        <a:latin typeface="Cambria Math" panose="02040503050406030204" pitchFamily="18" charset="0"/>
                      </a:rPr>
                      <m:t>1</m:t>
                    </m:r>
                  </m:oMath>
                </a14:m>
                <a:r>
                  <a:rPr lang="en-US" dirty="0" smtClean="0"/>
                  <a:t>.</a:t>
                </a:r>
              </a:p>
              <a:p>
                <a:r>
                  <a:rPr lang="en-US" dirty="0"/>
                  <a:t>For randomly selected </a:t>
                </a:r>
                <a14:m>
                  <m:oMath xmlns:m="http://schemas.openxmlformats.org/officeDocument/2006/math" xmlns="">
                    <m:r>
                      <a:rPr lang="en-US" i="1">
                        <a:latin typeface="Cambria Math" panose="02040503050406030204" pitchFamily="18" charset="0"/>
                        <a:ea typeface="Cambria Math" panose="02040503050406030204" pitchFamily="18" charset="0"/>
                      </a:rPr>
                      <m:t>𝑟</m:t>
                    </m:r>
                  </m:oMath>
                </a14:m>
                <a:r>
                  <a:rPr lang="en-US" dirty="0" smtClean="0"/>
                  <a:t> </a:t>
                </a:r>
                <a:r>
                  <a:rPr lang="en-US" dirty="0"/>
                  <a:t>define </a:t>
                </a:r>
                <a14:m>
                  <m:oMath xmlns:m="http://schemas.openxmlformats.org/officeDocument/2006/math" xmlns="">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𝑟</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𝜈</m:t>
                                </m:r>
                              </m:sub>
                            </m:sSub>
                          </m:fName>
                          <m:e>
                            <m:r>
                              <a:rPr lang="en-US" i="1">
                                <a:latin typeface="Cambria Math" panose="02040503050406030204" pitchFamily="18" charset="0"/>
                              </a:rPr>
                              <m:t>(</m:t>
                            </m:r>
                          </m:e>
                        </m:func>
                      </m:e>
                    </m:d>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 </m:t>
                        </m:r>
                        <m:r>
                          <a:rPr lang="en-US" i="1">
                            <a:latin typeface="Cambria Math" panose="02040503050406030204" pitchFamily="18" charset="0"/>
                          </a:rPr>
                          <m:t>𝑧</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p>
                            <m:r>
                              <a:rPr lang="en-US" i="1">
                                <a:latin typeface="Cambria Math" panose="02040503050406030204" pitchFamily="18" charset="0"/>
                              </a:rPr>
                              <m:t>2</m:t>
                            </m:r>
                          </m:sup>
                        </m:sSup>
                        <m:r>
                          <a:rPr lang="en-US" i="1">
                            <a:latin typeface="Cambria Math" panose="02040503050406030204" pitchFamily="18" charset="0"/>
                          </a:rPr>
                          <m:t>)</m:t>
                        </m:r>
                      </m:e>
                    </m:d>
                  </m:oMath>
                </a14:m>
                <a:r>
                  <a:rPr lang="en-US" dirty="0"/>
                  <a:t> and observe that the anticipated </a:t>
                </a:r>
                <a:r>
                  <a:rPr lang="en-US" dirty="0" smtClean="0"/>
                  <a:t>success </a:t>
                </a:r>
                <a:r>
                  <a:rPr lang="en-US" dirty="0"/>
                  <a:t>probability  </a:t>
                </a:r>
                <a14:m>
                  <m:oMath xmlns:m="http://schemas.openxmlformats.org/officeDocument/2006/math" xmlns="">
                    <m:f>
                      <m:fPr>
                        <m:type m:val="lin"/>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 </m:t>
                        </m:r>
                        <m:r>
                          <a:rPr lang="en-US" i="1">
                            <a:latin typeface="Cambria Math" panose="02040503050406030204" pitchFamily="18" charset="0"/>
                          </a:rPr>
                          <m:t>𝑧</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p>
                            <m:r>
                              <a:rPr lang="en-US" i="1">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2</m:t>
                            </m:r>
                          </m:e>
                          <m:sup>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𝑟</m:t>
                                </m:r>
                              </m:sub>
                            </m:sSub>
                          </m:sup>
                        </m:sSup>
                      </m:den>
                    </m:f>
                  </m:oMath>
                </a14:m>
                <a:r>
                  <a:rPr lang="en-US" dirty="0"/>
                  <a:t> is a random value in the </a:t>
                </a:r>
                <a14:m>
                  <m:oMath xmlns:m="http://schemas.openxmlformats.org/officeDocument/2006/math" xmlns="">
                    <m:r>
                      <a:rPr lang="en-US" i="1">
                        <a:latin typeface="Cambria Math" panose="02040503050406030204" pitchFamily="18" charset="0"/>
                      </a:rPr>
                      <m:t>(0.5,1)</m:t>
                    </m:r>
                  </m:oMath>
                </a14:m>
                <a:r>
                  <a:rPr lang="en-US" dirty="0"/>
                  <a:t> interval.</a:t>
                </a:r>
              </a:p>
              <a:p>
                <a:endParaRPr lang="en-US" dirty="0"/>
              </a:p>
            </p:txBody>
          </p:sp>
        </mc:Choice>
        <mc:Fallback xmlns="">
          <p:sp>
            <p:nvSpPr>
              <p:cNvPr id="21" name="Content Placeholder 2"/>
              <p:cNvSpPr>
                <a:spLocks noGrp="1" noRot="1" noChangeAspect="1" noMove="1" noResize="1" noEditPoints="1" noAdjustHandles="1" noChangeArrowheads="1" noChangeShapeType="1" noTextEdit="1"/>
              </p:cNvSpPr>
              <p:nvPr>
                <p:ph idx="1"/>
              </p:nvPr>
            </p:nvSpPr>
            <p:spPr>
              <a:xfrm>
                <a:off x="156308" y="1066799"/>
                <a:ext cx="11855938" cy="5605849"/>
              </a:xfrm>
              <a:blipFill rotWithShape="0">
                <a:blip r:embed="rId3"/>
                <a:stretch>
                  <a:fillRect l="-925" t="-2391" b="-1848"/>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3409237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Stage 3: Norm Equation</a:t>
            </a:r>
            <a:endParaRPr lang="en-US" dirty="0"/>
          </a:p>
        </p:txBody>
      </p:sp>
      <mc:AlternateContent xmlns:mc="http://schemas.openxmlformats.org/markup-compatibility/2006" xmlns:a14="http://schemas.microsoft.com/office/drawing/2010/main">
        <mc:Choice Requires="a14">
          <p:sp>
            <p:nvSpPr>
              <p:cNvPr id="15" name="Content Placeholder 2"/>
              <p:cNvSpPr>
                <a:spLocks noGrp="1"/>
              </p:cNvSpPr>
              <p:nvPr>
                <p:ph idx="1"/>
              </p:nvPr>
            </p:nvSpPr>
            <p:spPr>
              <a:xfrm>
                <a:off x="148492" y="1066799"/>
                <a:ext cx="11863754" cy="5791201"/>
              </a:xfrm>
            </p:spPr>
            <p:txBody>
              <a:bodyPr>
                <a:normAutofit fontScale="92500" lnSpcReduction="10000"/>
              </a:bodyPr>
              <a:lstStyle/>
              <a:p>
                <a:r>
                  <a:rPr lang="en-US" sz="3800" dirty="0" smtClean="0"/>
                  <a:t>For given </a:t>
                </a:r>
                <a14:m>
                  <m:oMath xmlns:m="http://schemas.openxmlformats.org/officeDocument/2006/math" xmlns="">
                    <m:r>
                      <a:rPr lang="en-US" sz="3800" i="1">
                        <a:latin typeface="Cambria Math" panose="02040503050406030204" pitchFamily="18" charset="0"/>
                      </a:rPr>
                      <m:t>𝑧</m:t>
                    </m:r>
                    <m:r>
                      <a:rPr lang="en-US" sz="3800" i="1">
                        <a:latin typeface="Cambria Math" panose="02040503050406030204" pitchFamily="18" charset="0"/>
                      </a:rPr>
                      <m:t>∈</m:t>
                    </m:r>
                    <m:r>
                      <a:rPr lang="en-US" sz="3800" i="1">
                        <a:latin typeface="Cambria Math" panose="02040503050406030204" pitchFamily="18" charset="0"/>
                        <a:ea typeface="Cambria Math" panose="02040503050406030204" pitchFamily="18" charset="0"/>
                      </a:rPr>
                      <m:t>ℤ</m:t>
                    </m:r>
                    <m:r>
                      <a:rPr lang="en-US" sz="3800" i="1">
                        <a:latin typeface="Cambria Math" panose="02040503050406030204" pitchFamily="18" charset="0"/>
                      </a:rPr>
                      <m:t>[</m:t>
                    </m:r>
                    <m:r>
                      <a:rPr lang="en-US" sz="3800" i="1">
                        <a:latin typeface="Cambria Math" panose="02040503050406030204" pitchFamily="18" charset="0"/>
                      </a:rPr>
                      <m:t>𝜔</m:t>
                    </m:r>
                    <m:r>
                      <a:rPr lang="en-US" sz="3800" i="1">
                        <a:latin typeface="Cambria Math" panose="02040503050406030204" pitchFamily="18" charset="0"/>
                      </a:rPr>
                      <m:t>]</m:t>
                    </m:r>
                  </m:oMath>
                </a14:m>
                <a:r>
                  <a:rPr lang="en-US" sz="3800" dirty="0"/>
                  <a:t> , find an </a:t>
                </a:r>
                <a14:m>
                  <m:oMath xmlns:m="http://schemas.openxmlformats.org/officeDocument/2006/math" xmlns="">
                    <m:r>
                      <a:rPr lang="en-US" sz="3800" i="1">
                        <a:latin typeface="Cambria Math" panose="02040503050406030204" pitchFamily="18" charset="0"/>
                      </a:rPr>
                      <m:t>𝑟</m:t>
                    </m:r>
                  </m:oMath>
                </a14:m>
                <a:r>
                  <a:rPr lang="en-US" sz="3800" dirty="0" smtClean="0"/>
                  <a:t> </a:t>
                </a:r>
                <a:r>
                  <a:rPr lang="en-US" sz="3800" dirty="0"/>
                  <a:t>such that for some integer </a:t>
                </a:r>
                <a14:m>
                  <m:oMath xmlns:m="http://schemas.openxmlformats.org/officeDocument/2006/math" xmlns="">
                    <m:sSub>
                      <m:sSubPr>
                        <m:ctrlPr>
                          <a:rPr lang="en-US" sz="3800" b="0" i="1" smtClean="0">
                            <a:latin typeface="Cambria Math" panose="02040503050406030204" pitchFamily="18" charset="0"/>
                          </a:rPr>
                        </m:ctrlPr>
                      </m:sSubPr>
                      <m:e>
                        <m:r>
                          <a:rPr lang="en-US" sz="3800" i="1">
                            <a:latin typeface="Cambria Math" panose="02040503050406030204" pitchFamily="18" charset="0"/>
                          </a:rPr>
                          <m:t>𝐿</m:t>
                        </m:r>
                      </m:e>
                      <m:sub>
                        <m:r>
                          <a:rPr lang="en-US" sz="3800" b="0" i="1" smtClean="0">
                            <a:latin typeface="Cambria Math" panose="02040503050406030204" pitchFamily="18" charset="0"/>
                          </a:rPr>
                          <m:t>𝑟</m:t>
                        </m:r>
                      </m:sub>
                    </m:sSub>
                  </m:oMath>
                </a14:m>
                <a:r>
                  <a:rPr lang="en-US" sz="3800" dirty="0"/>
                  <a:t> the norm equation </a:t>
                </a:r>
                <a:endParaRPr lang="en-US" sz="3800" i="1" dirty="0" smtClean="0">
                  <a:latin typeface="Cambria Math" panose="02040503050406030204" pitchFamily="18" charset="0"/>
                </a:endParaRPr>
              </a:p>
              <a:p>
                <a:pPr marL="0" indent="0">
                  <a:buNone/>
                </a:pPr>
                <a14:m>
                  <m:oMathPara xmlns:m="http://schemas.openxmlformats.org/officeDocument/2006/math" xmlns="">
                    <m:oMathParaPr>
                      <m:jc m:val="centerGroup"/>
                    </m:oMathParaPr>
                    <m:oMath xmlns:m="http://schemas.openxmlformats.org/officeDocument/2006/math">
                      <m:sSup>
                        <m:sSupPr>
                          <m:ctrlPr>
                            <a:rPr lang="en-US" sz="3800" i="1" smtClean="0">
                              <a:solidFill>
                                <a:srgbClr val="FF0000"/>
                              </a:solidFill>
                              <a:latin typeface="Cambria Math" panose="02040503050406030204" pitchFamily="18" charset="0"/>
                            </a:rPr>
                          </m:ctrlPr>
                        </m:sSupPr>
                        <m:e>
                          <m:d>
                            <m:dPr>
                              <m:begChr m:val="|"/>
                              <m:endChr m:val="|"/>
                              <m:ctrlPr>
                                <a:rPr lang="en-US" sz="3800" i="1">
                                  <a:solidFill>
                                    <a:srgbClr val="FF0000"/>
                                  </a:solidFill>
                                  <a:latin typeface="Cambria Math" panose="02040503050406030204" pitchFamily="18" charset="0"/>
                                </a:rPr>
                              </m:ctrlPr>
                            </m:dPr>
                            <m:e>
                              <m:r>
                                <a:rPr lang="en-US" sz="3800" i="1">
                                  <a:solidFill>
                                    <a:srgbClr val="FF0000"/>
                                  </a:solidFill>
                                  <a:latin typeface="Cambria Math" panose="02040503050406030204" pitchFamily="18" charset="0"/>
                                </a:rPr>
                                <m:t>𝑦</m:t>
                              </m:r>
                            </m:e>
                          </m:d>
                        </m:e>
                        <m:sup>
                          <m:r>
                            <a:rPr lang="en-US" sz="3800" i="1">
                              <a:solidFill>
                                <a:srgbClr val="FF0000"/>
                              </a:solidFill>
                              <a:latin typeface="Cambria Math" panose="02040503050406030204" pitchFamily="18" charset="0"/>
                            </a:rPr>
                            <m:t>2</m:t>
                          </m:r>
                        </m:sup>
                      </m:sSup>
                      <m:r>
                        <a:rPr lang="en-US" sz="3800" i="1">
                          <a:solidFill>
                            <a:srgbClr val="FF0000"/>
                          </a:solidFill>
                          <a:latin typeface="Cambria Math" panose="02040503050406030204" pitchFamily="18" charset="0"/>
                        </a:rPr>
                        <m:t>=</m:t>
                      </m:r>
                      <m:sSup>
                        <m:sSupPr>
                          <m:ctrlPr>
                            <a:rPr lang="en-US" sz="3800" i="1">
                              <a:solidFill>
                                <a:srgbClr val="FF0000"/>
                              </a:solidFill>
                              <a:latin typeface="Cambria Math" panose="02040503050406030204" pitchFamily="18" charset="0"/>
                            </a:rPr>
                          </m:ctrlPr>
                        </m:sSupPr>
                        <m:e>
                          <m:r>
                            <a:rPr lang="en-US" sz="3800" b="0" i="1" smtClean="0">
                              <a:solidFill>
                                <a:srgbClr val="FF0000"/>
                              </a:solidFill>
                              <a:latin typeface="Cambria Math" panose="02040503050406030204" pitchFamily="18" charset="0"/>
                            </a:rPr>
                            <m:t>𝜈</m:t>
                          </m:r>
                        </m:e>
                        <m:sup>
                          <m:r>
                            <a:rPr lang="en-US" sz="3800" b="0" i="1" smtClean="0">
                              <a:solidFill>
                                <a:srgbClr val="FF0000"/>
                              </a:solidFill>
                              <a:latin typeface="Cambria Math" panose="02040503050406030204" pitchFamily="18" charset="0"/>
                            </a:rPr>
                            <m:t>2</m:t>
                          </m:r>
                          <m:sSub>
                            <m:sSubPr>
                              <m:ctrlPr>
                                <a:rPr lang="en-US" sz="3800" b="0" i="1" smtClean="0">
                                  <a:solidFill>
                                    <a:srgbClr val="FF0000"/>
                                  </a:solidFill>
                                  <a:latin typeface="Cambria Math" panose="02040503050406030204" pitchFamily="18" charset="0"/>
                                </a:rPr>
                              </m:ctrlPr>
                            </m:sSubPr>
                            <m:e>
                              <m:r>
                                <a:rPr lang="en-US" sz="3800" i="1">
                                  <a:solidFill>
                                    <a:srgbClr val="FF0000"/>
                                  </a:solidFill>
                                  <a:latin typeface="Cambria Math" panose="02040503050406030204" pitchFamily="18" charset="0"/>
                                </a:rPr>
                                <m:t>𝐿</m:t>
                              </m:r>
                            </m:e>
                            <m:sub>
                              <m:r>
                                <a:rPr lang="en-US" sz="3800" b="0" i="1" smtClean="0">
                                  <a:solidFill>
                                    <a:srgbClr val="FF0000"/>
                                  </a:solidFill>
                                  <a:latin typeface="Cambria Math" panose="02040503050406030204" pitchFamily="18" charset="0"/>
                                </a:rPr>
                                <m:t>𝑟</m:t>
                              </m:r>
                            </m:sub>
                          </m:sSub>
                        </m:sup>
                      </m:sSup>
                      <m:r>
                        <a:rPr lang="en-US" sz="3800" i="1">
                          <a:solidFill>
                            <a:srgbClr val="FF0000"/>
                          </a:solidFill>
                          <a:latin typeface="Cambria Math" panose="02040503050406030204" pitchFamily="18" charset="0"/>
                        </a:rPr>
                        <m:t>−</m:t>
                      </m:r>
                      <m:sSup>
                        <m:sSupPr>
                          <m:ctrlPr>
                            <a:rPr lang="en-US" sz="3800" i="1">
                              <a:solidFill>
                                <a:srgbClr val="FF0000"/>
                              </a:solidFill>
                              <a:latin typeface="Cambria Math" panose="02040503050406030204" pitchFamily="18" charset="0"/>
                            </a:rPr>
                          </m:ctrlPr>
                        </m:sSupPr>
                        <m:e>
                          <m:d>
                            <m:dPr>
                              <m:begChr m:val="|"/>
                              <m:endChr m:val="|"/>
                              <m:ctrlPr>
                                <a:rPr lang="en-US" sz="3800" i="1">
                                  <a:solidFill>
                                    <a:srgbClr val="FF0000"/>
                                  </a:solidFill>
                                  <a:latin typeface="Cambria Math" panose="02040503050406030204" pitchFamily="18" charset="0"/>
                                </a:rPr>
                              </m:ctrlPr>
                            </m:dPr>
                            <m:e>
                              <m:r>
                                <a:rPr lang="en-US" sz="3800" b="0" i="1" smtClean="0">
                                  <a:solidFill>
                                    <a:srgbClr val="FF0000"/>
                                  </a:solidFill>
                                  <a:latin typeface="Cambria Math" panose="02040503050406030204" pitchFamily="18" charset="0"/>
                                </a:rPr>
                                <m:t>𝑟</m:t>
                              </m:r>
                              <m:r>
                                <a:rPr lang="en-US" sz="3800" i="1">
                                  <a:solidFill>
                                    <a:srgbClr val="FF0000"/>
                                  </a:solidFill>
                                  <a:latin typeface="Cambria Math" panose="02040503050406030204" pitchFamily="18" charset="0"/>
                                </a:rPr>
                                <m:t>𝑧</m:t>
                              </m:r>
                            </m:e>
                          </m:d>
                        </m:e>
                        <m:sup>
                          <m:r>
                            <a:rPr lang="en-US" sz="3800" i="1">
                              <a:solidFill>
                                <a:srgbClr val="FF0000"/>
                              </a:solidFill>
                              <a:latin typeface="Cambria Math" panose="02040503050406030204" pitchFamily="18" charset="0"/>
                            </a:rPr>
                            <m:t>2</m:t>
                          </m:r>
                        </m:sup>
                      </m:sSup>
                    </m:oMath>
                  </m:oMathPara>
                </a14:m>
                <a:endParaRPr lang="en-US" sz="3800" dirty="0" smtClean="0"/>
              </a:p>
              <a:p>
                <a:pPr marL="0" indent="0">
                  <a:buNone/>
                </a:pPr>
                <a:r>
                  <a:rPr lang="en-US" sz="3800" dirty="0" smtClean="0"/>
                  <a:t>can </a:t>
                </a:r>
                <a:r>
                  <a:rPr lang="en-US" sz="3800" dirty="0"/>
                  <a:t>be solved </a:t>
                </a:r>
                <a:r>
                  <a:rPr lang="en-US" sz="3800" dirty="0" smtClean="0"/>
                  <a:t>for </a:t>
                </a:r>
                <a14:m>
                  <m:oMath xmlns:m="http://schemas.openxmlformats.org/officeDocument/2006/math" xmlns="">
                    <m:r>
                      <a:rPr lang="en-US" sz="3800" i="1">
                        <a:latin typeface="Cambria Math" panose="02040503050406030204" pitchFamily="18" charset="0"/>
                      </a:rPr>
                      <m:t>𝑦</m:t>
                    </m:r>
                    <m:r>
                      <a:rPr lang="en-US" sz="3800" i="1">
                        <a:latin typeface="Cambria Math" panose="02040503050406030204" pitchFamily="18" charset="0"/>
                      </a:rPr>
                      <m:t>∈</m:t>
                    </m:r>
                    <m:r>
                      <a:rPr lang="en-US" sz="3800" i="1">
                        <a:latin typeface="Cambria Math" panose="02040503050406030204" pitchFamily="18" charset="0"/>
                        <a:ea typeface="Cambria Math" panose="02040503050406030204" pitchFamily="18" charset="0"/>
                      </a:rPr>
                      <m:t>ℤ</m:t>
                    </m:r>
                    <m:r>
                      <a:rPr lang="en-US" sz="3800" i="1">
                        <a:latin typeface="Cambria Math" panose="02040503050406030204" pitchFamily="18" charset="0"/>
                      </a:rPr>
                      <m:t>[</m:t>
                    </m:r>
                    <m:r>
                      <a:rPr lang="en-US" sz="3800" b="0" i="1" smtClean="0">
                        <a:latin typeface="Cambria Math" panose="02040503050406030204" pitchFamily="18" charset="0"/>
                      </a:rPr>
                      <m:t>𝜔</m:t>
                    </m:r>
                    <m:r>
                      <a:rPr lang="en-US" sz="3800" i="1">
                        <a:latin typeface="Cambria Math" panose="02040503050406030204" pitchFamily="18" charset="0"/>
                      </a:rPr>
                      <m:t>]</m:t>
                    </m:r>
                  </m:oMath>
                </a14:m>
                <a:r>
                  <a:rPr lang="en-US" sz="3800" dirty="0"/>
                  <a:t>.</a:t>
                </a:r>
              </a:p>
              <a:p>
                <a:r>
                  <a:rPr lang="en-US" sz="3800" dirty="0"/>
                  <a:t>T</a:t>
                </a:r>
                <a:r>
                  <a:rPr lang="en-US" sz="3800" dirty="0" smtClean="0"/>
                  <a:t>he </a:t>
                </a:r>
                <a:r>
                  <a:rPr lang="en-US" sz="3800" dirty="0"/>
                  <a:t>norm equation </a:t>
                </a:r>
                <a14:m>
                  <m:oMath xmlns:m="http://schemas.openxmlformats.org/officeDocument/2006/math" xmlns="">
                    <m:sSup>
                      <m:sSupPr>
                        <m:ctrlPr>
                          <a:rPr lang="en-US" sz="3800" i="1">
                            <a:latin typeface="Cambria Math" panose="02040503050406030204" pitchFamily="18" charset="0"/>
                          </a:rPr>
                        </m:ctrlPr>
                      </m:sSupPr>
                      <m:e>
                        <m:d>
                          <m:dPr>
                            <m:begChr m:val="|"/>
                            <m:endChr m:val="|"/>
                            <m:ctrlPr>
                              <a:rPr lang="en-US" sz="3800" i="1">
                                <a:latin typeface="Cambria Math" panose="02040503050406030204" pitchFamily="18" charset="0"/>
                              </a:rPr>
                            </m:ctrlPr>
                          </m:dPr>
                          <m:e>
                            <m:r>
                              <a:rPr lang="en-US" sz="3800" i="1">
                                <a:latin typeface="Cambria Math" panose="02040503050406030204" pitchFamily="18" charset="0"/>
                              </a:rPr>
                              <m:t>𝑦</m:t>
                            </m:r>
                          </m:e>
                        </m:d>
                      </m:e>
                      <m:sup>
                        <m:r>
                          <a:rPr lang="en-US" sz="3800" i="1">
                            <a:latin typeface="Cambria Math" panose="02040503050406030204" pitchFamily="18" charset="0"/>
                          </a:rPr>
                          <m:t>2</m:t>
                        </m:r>
                      </m:sup>
                    </m:sSup>
                    <m:r>
                      <a:rPr lang="en-US" sz="3800" i="1">
                        <a:latin typeface="Cambria Math" panose="02040503050406030204" pitchFamily="18" charset="0"/>
                      </a:rPr>
                      <m:t>=</m:t>
                    </m:r>
                    <m:r>
                      <a:rPr lang="en-US" sz="3800" i="1">
                        <a:latin typeface="Cambria Math" panose="02040503050406030204" pitchFamily="18" charset="0"/>
                      </a:rPr>
                      <m:t>𝜉</m:t>
                    </m:r>
                  </m:oMath>
                </a14:m>
                <a:r>
                  <a:rPr lang="en-US" sz="3800" dirty="0"/>
                  <a:t> is only solvable </a:t>
                </a:r>
                <a:r>
                  <a:rPr lang="en-US" sz="3800" dirty="0" smtClean="0"/>
                  <a:t>…</a:t>
                </a:r>
              </a:p>
              <a:p>
                <a:pPr lvl="1"/>
                <a:r>
                  <a:rPr lang="en-US" sz="3400" dirty="0" smtClean="0"/>
                  <a:t>… for </a:t>
                </a:r>
                <a:r>
                  <a:rPr lang="en-US" sz="3400" dirty="0"/>
                  <a:t>a certain fraction of “good” </a:t>
                </a:r>
                <a:r>
                  <a:rPr lang="en-US" sz="3400" dirty="0" smtClean="0"/>
                  <a:t>right-hand </a:t>
                </a:r>
                <a:r>
                  <a:rPr lang="en-US" sz="3400" dirty="0"/>
                  <a:t>sides </a:t>
                </a:r>
                <a14:m>
                  <m:oMath xmlns:m="http://schemas.openxmlformats.org/officeDocument/2006/math" xmlns="">
                    <m:r>
                      <a:rPr lang="en-US" sz="3200" i="1">
                        <a:latin typeface="Cambria Math" panose="02040503050406030204" pitchFamily="18" charset="0"/>
                      </a:rPr>
                      <m:t>𝜉</m:t>
                    </m:r>
                  </m:oMath>
                </a14:m>
                <a:r>
                  <a:rPr lang="en-US" sz="3400" dirty="0"/>
                  <a:t>. </a:t>
                </a:r>
                <a:endParaRPr lang="en-US" sz="3400" dirty="0" smtClean="0"/>
              </a:p>
              <a:p>
                <a:pPr lvl="1"/>
                <a:r>
                  <a:rPr lang="en-US" sz="3400" dirty="0" smtClean="0"/>
                  <a:t>The </a:t>
                </a:r>
                <a:r>
                  <a:rPr lang="en-US" sz="3400" dirty="0"/>
                  <a:t>“good”  </a:t>
                </a:r>
                <a14:m>
                  <m:oMath xmlns:m="http://schemas.openxmlformats.org/officeDocument/2006/math" xmlns="">
                    <m:r>
                      <a:rPr lang="en-US" sz="3400" i="1">
                        <a:latin typeface="Cambria Math" panose="02040503050406030204" pitchFamily="18" charset="0"/>
                      </a:rPr>
                      <m:t>𝜉</m:t>
                    </m:r>
                  </m:oMath>
                </a14:m>
                <a:r>
                  <a:rPr lang="en-US" sz="3400" dirty="0"/>
                  <a:t>’s are at least as frequent </a:t>
                </a:r>
                <a:r>
                  <a:rPr lang="en-US" sz="3400" dirty="0" smtClean="0"/>
                  <a:t>as </a:t>
                </a:r>
                <a:r>
                  <a:rPr lang="en-US" sz="3400" dirty="0"/>
                  <a:t>prime numbers of the </a:t>
                </a:r>
                <a:r>
                  <a:rPr lang="en-US" sz="3400" dirty="0" smtClean="0"/>
                  <a:t>form </a:t>
                </a:r>
                <a14:m>
                  <m:oMath xmlns:m="http://schemas.openxmlformats.org/officeDocument/2006/math" xmlns="">
                    <m:r>
                      <a:rPr lang="en-US" sz="3400" b="0" i="1" smtClean="0">
                        <a:latin typeface="Cambria Math" panose="02040503050406030204" pitchFamily="18" charset="0"/>
                      </a:rPr>
                      <m:t>𝑝</m:t>
                    </m:r>
                    <m:r>
                      <a:rPr lang="en-US" sz="3400" b="0" i="1" smtClean="0">
                        <a:latin typeface="Cambria Math" panose="02040503050406030204" pitchFamily="18" charset="0"/>
                      </a:rPr>
                      <m:t>=1 </m:t>
                    </m:r>
                    <m:r>
                      <m:rPr>
                        <m:sty m:val="p"/>
                      </m:rPr>
                      <a:rPr lang="en-US" sz="3400" b="0" i="0" smtClean="0">
                        <a:latin typeface="Cambria Math" panose="02040503050406030204" pitchFamily="18" charset="0"/>
                      </a:rPr>
                      <m:t>mod</m:t>
                    </m:r>
                    <m:r>
                      <a:rPr lang="en-US" sz="3400" b="0" i="1" smtClean="0">
                        <a:latin typeface="Cambria Math" panose="02040503050406030204" pitchFamily="18" charset="0"/>
                      </a:rPr>
                      <m:t> </m:t>
                    </m:r>
                    <m:r>
                      <a:rPr lang="en-US" sz="3400" b="0" i="1" smtClean="0">
                        <a:latin typeface="Cambria Math" panose="02040503050406030204" pitchFamily="18" charset="0"/>
                      </a:rPr>
                      <m:t>𝑚</m:t>
                    </m:r>
                  </m:oMath>
                </a14:m>
                <a:r>
                  <a:rPr lang="en-US" sz="3400" dirty="0" smtClean="0"/>
                  <a:t>. </a:t>
                </a:r>
                <a:endParaRPr lang="en-US" sz="3400" dirty="0"/>
              </a:p>
              <a:p>
                <a:r>
                  <a:rPr lang="en-US" sz="3800" dirty="0" smtClean="0"/>
                  <a:t>We </a:t>
                </a:r>
                <a:r>
                  <a:rPr lang="en-US" sz="3800" dirty="0"/>
                  <a:t>have complete </a:t>
                </a:r>
                <a:r>
                  <a:rPr lang="en-US" sz="3800" u="sng" dirty="0"/>
                  <a:t>freedom in choosing </a:t>
                </a:r>
                <a14:m>
                  <m:oMath xmlns:m="http://schemas.openxmlformats.org/officeDocument/2006/math" xmlns="">
                    <m:sSub>
                      <m:sSubPr>
                        <m:ctrlPr>
                          <a:rPr lang="en-US" sz="3800" b="0" i="1" u="sng" smtClean="0">
                            <a:latin typeface="Cambria Math" panose="02040503050406030204" pitchFamily="18" charset="0"/>
                          </a:rPr>
                        </m:ctrlPr>
                      </m:sSubPr>
                      <m:e>
                        <m:r>
                          <a:rPr lang="en-US" sz="3800" i="1" u="sng">
                            <a:latin typeface="Cambria Math" panose="02040503050406030204" pitchFamily="18" charset="0"/>
                          </a:rPr>
                          <m:t>𝐿</m:t>
                        </m:r>
                      </m:e>
                      <m:sub>
                        <m:r>
                          <a:rPr lang="en-US" sz="3800" b="0" i="1" u="sng" smtClean="0">
                            <a:latin typeface="Cambria Math" panose="02040503050406030204" pitchFamily="18" charset="0"/>
                          </a:rPr>
                          <m:t>𝑟</m:t>
                        </m:r>
                      </m:sub>
                    </m:sSub>
                  </m:oMath>
                </a14:m>
                <a:r>
                  <a:rPr lang="en-US" sz="3800" u="sng" dirty="0"/>
                  <a:t> and </a:t>
                </a:r>
                <a14:m>
                  <m:oMath xmlns:m="http://schemas.openxmlformats.org/officeDocument/2006/math" xmlns="">
                    <m:r>
                      <a:rPr lang="en-US" sz="3800" i="1" u="sng">
                        <a:latin typeface="Cambria Math" panose="02040503050406030204" pitchFamily="18" charset="0"/>
                      </a:rPr>
                      <m:t>𝑟</m:t>
                    </m:r>
                  </m:oMath>
                </a14:m>
                <a:r>
                  <a:rPr lang="en-US" sz="3800" dirty="0"/>
                  <a:t>. </a:t>
                </a:r>
              </a:p>
              <a:p>
                <a:r>
                  <a:rPr lang="en-US" sz="3800" dirty="0" smtClean="0"/>
                  <a:t>Heuristic </a:t>
                </a:r>
                <a:r>
                  <a:rPr lang="en-US" sz="3800" dirty="0"/>
                  <a:t>arguments </a:t>
                </a:r>
                <a:r>
                  <a:rPr lang="en-US" sz="3800" dirty="0" smtClean="0"/>
                  <a:t>show we hit </a:t>
                </a:r>
                <a:r>
                  <a:rPr lang="en-US" sz="3800" dirty="0"/>
                  <a:t>a “good” </a:t>
                </a:r>
                <a:r>
                  <a:rPr lang="en-US" sz="3800" dirty="0" smtClean="0"/>
                  <a:t>solution infinitely </a:t>
                </a:r>
                <a:r>
                  <a:rPr lang="en-US" sz="3800" dirty="0"/>
                  <a:t>often. </a:t>
                </a:r>
                <a:endParaRPr lang="en-US" dirty="0"/>
              </a:p>
            </p:txBody>
          </p:sp>
        </mc:Choice>
        <mc:Fallback xmlns="">
          <p:sp>
            <p:nvSpPr>
              <p:cNvPr id="15" name="Content Placeholder 2"/>
              <p:cNvSpPr>
                <a:spLocks noGrp="1" noRot="1" noChangeAspect="1" noMove="1" noResize="1" noEditPoints="1" noAdjustHandles="1" noChangeArrowheads="1" noChangeShapeType="1" noTextEdit="1"/>
              </p:cNvSpPr>
              <p:nvPr>
                <p:ph idx="1"/>
              </p:nvPr>
            </p:nvSpPr>
            <p:spPr>
              <a:xfrm>
                <a:off x="148492" y="1066799"/>
                <a:ext cx="11863754" cy="5791201"/>
              </a:xfrm>
              <a:blipFill rotWithShape="0">
                <a:blip r:embed="rId3"/>
                <a:stretch>
                  <a:fillRect l="-1489" t="-3158" r="-17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4283765" y="2814392"/>
                <a:ext cx="3275897" cy="1148007"/>
              </a:xfrm>
              <a:prstGeom prst="rect">
                <a:avLst/>
              </a:prstGeom>
              <a:solidFill>
                <a:schemeClr val="bg1"/>
              </a:solidFill>
              <a:ln>
                <a:solidFill>
                  <a:srgbClr val="FF0000"/>
                </a:solidFill>
              </a:ln>
            </p:spPr>
            <p:txBody>
              <a:bodyPr wrap="none" rtlCol="0">
                <a:spAutoFit/>
              </a:bodyPr>
              <a:lstStyle/>
              <a:p>
                <a14:m>
                  <m:oMathPara xmlns:m="http://schemas.openxmlformats.org/officeDocument/2006/math" xmlns="">
                    <m:oMathParaPr>
                      <m:jc m:val="centerGroup"/>
                    </m:oMathParaPr>
                    <m:oMath xmlns:m="http://schemas.openxmlformats.org/officeDocument/2006/math">
                      <m:f>
                        <m:fPr>
                          <m:ctrlPr>
                            <a:rPr lang="en-US" sz="3600" i="1" smtClean="0">
                              <a:solidFill>
                                <a:prstClr val="black"/>
                              </a:solidFill>
                              <a:latin typeface="Cambria Math" panose="02040503050406030204" pitchFamily="18" charset="0"/>
                            </a:rPr>
                          </m:ctrlPr>
                        </m:fPr>
                        <m:num>
                          <m:r>
                            <a:rPr lang="en-US" sz="3600" i="1" smtClean="0">
                              <a:solidFill>
                                <a:prstClr val="black"/>
                              </a:solidFill>
                              <a:latin typeface="Cambria Math" panose="02040503050406030204" pitchFamily="18" charset="0"/>
                            </a:rPr>
                            <m:t>1</m:t>
                          </m:r>
                        </m:num>
                        <m:den>
                          <m:sSup>
                            <m:sSupPr>
                              <m:ctrlPr>
                                <a:rPr lang="en-US" sz="3600" i="1" smtClean="0">
                                  <a:solidFill>
                                    <a:prstClr val="black"/>
                                  </a:solidFill>
                                  <a:latin typeface="Cambria Math" panose="02040503050406030204" pitchFamily="18" charset="0"/>
                                </a:rPr>
                              </m:ctrlPr>
                            </m:sSupPr>
                            <m:e>
                              <m:r>
                                <a:rPr lang="en-US" sz="3600" i="1" smtClean="0">
                                  <a:solidFill>
                                    <a:prstClr val="black"/>
                                  </a:solidFill>
                                  <a:latin typeface="Cambria Math" panose="02040503050406030204" pitchFamily="18" charset="0"/>
                                </a:rPr>
                                <m:t>𝜈</m:t>
                              </m:r>
                            </m:e>
                            <m:sup>
                              <m:sSub>
                                <m:sSubPr>
                                  <m:ctrlPr>
                                    <a:rPr lang="en-US" sz="3600" i="1" smtClean="0">
                                      <a:solidFill>
                                        <a:prstClr val="black"/>
                                      </a:solidFill>
                                      <a:latin typeface="Cambria Math" panose="02040503050406030204" pitchFamily="18" charset="0"/>
                                    </a:rPr>
                                  </m:ctrlPr>
                                </m:sSubPr>
                                <m:e>
                                  <m:r>
                                    <a:rPr lang="en-US" sz="3600" i="1" smtClean="0">
                                      <a:solidFill>
                                        <a:prstClr val="black"/>
                                      </a:solidFill>
                                      <a:latin typeface="Cambria Math" panose="02040503050406030204" pitchFamily="18" charset="0"/>
                                    </a:rPr>
                                    <m:t>𝐿</m:t>
                                  </m:r>
                                </m:e>
                                <m:sub>
                                  <m:r>
                                    <a:rPr lang="en-US" sz="3600" i="1" smtClean="0">
                                      <a:solidFill>
                                        <a:prstClr val="black"/>
                                      </a:solidFill>
                                      <a:latin typeface="Cambria Math" panose="02040503050406030204" pitchFamily="18" charset="0"/>
                                    </a:rPr>
                                    <m:t>𝑟</m:t>
                                  </m:r>
                                </m:sub>
                              </m:sSub>
                            </m:sup>
                          </m:sSup>
                        </m:den>
                      </m:f>
                      <m:d>
                        <m:dPr>
                          <m:begChr m:val="["/>
                          <m:endChr m:val="]"/>
                          <m:ctrlPr>
                            <a:rPr lang="en-US" sz="3600" i="1" smtClean="0">
                              <a:solidFill>
                                <a:prstClr val="black"/>
                              </a:solidFill>
                              <a:latin typeface="Cambria Math" panose="02040503050406030204" pitchFamily="18" charset="0"/>
                            </a:rPr>
                          </m:ctrlPr>
                        </m:dPr>
                        <m:e>
                          <m:m>
                            <m:mPr>
                              <m:mcs>
                                <m:mc>
                                  <m:mcPr>
                                    <m:count m:val="2"/>
                                    <m:mcJc m:val="center"/>
                                  </m:mcPr>
                                </m:mc>
                              </m:mcs>
                              <m:ctrlPr>
                                <a:rPr lang="en-US" sz="3600" i="1" smtClean="0">
                                  <a:solidFill>
                                    <a:prstClr val="black"/>
                                  </a:solidFill>
                                  <a:latin typeface="Cambria Math" panose="02040503050406030204" pitchFamily="18" charset="0"/>
                                </a:rPr>
                              </m:ctrlPr>
                            </m:mPr>
                            <m:mr>
                              <m:e>
                                <m:r>
                                  <m:rPr>
                                    <m:brk m:alnAt="7"/>
                                  </m:rPr>
                                  <a:rPr lang="en-US" sz="3600" i="1" smtClean="0">
                                    <a:solidFill>
                                      <a:prstClr val="black"/>
                                    </a:solidFill>
                                    <a:latin typeface="Cambria Math" panose="02040503050406030204" pitchFamily="18" charset="0"/>
                                  </a:rPr>
                                  <m:t>𝑟</m:t>
                                </m:r>
                                <m:r>
                                  <a:rPr lang="en-US" sz="3600" i="1" smtClean="0">
                                    <a:solidFill>
                                      <a:prstClr val="black"/>
                                    </a:solidFill>
                                    <a:latin typeface="Cambria Math" panose="02040503050406030204" pitchFamily="18" charset="0"/>
                                  </a:rPr>
                                  <m:t>𝑧</m:t>
                                </m:r>
                              </m:e>
                              <m:e>
                                <m:r>
                                  <a:rPr lang="en-US" sz="3600" i="1" smtClean="0">
                                    <a:solidFill>
                                      <a:prstClr val="black"/>
                                    </a:solidFill>
                                    <a:latin typeface="Cambria Math" panose="02040503050406030204" pitchFamily="18" charset="0"/>
                                  </a:rPr>
                                  <m:t>𝑦</m:t>
                                </m:r>
                              </m:e>
                            </m:mr>
                            <m:mr>
                              <m:e>
                                <m:r>
                                  <a:rPr lang="en-US" sz="3600" i="1" smtClean="0">
                                    <a:solidFill>
                                      <a:prstClr val="black"/>
                                    </a:solidFill>
                                    <a:latin typeface="Cambria Math" panose="02040503050406030204" pitchFamily="18" charset="0"/>
                                  </a:rPr>
                                  <m:t>−</m:t>
                                </m:r>
                                <m:sSup>
                                  <m:sSupPr>
                                    <m:ctrlPr>
                                      <a:rPr lang="en-US" sz="3600" i="1" smtClean="0">
                                        <a:solidFill>
                                          <a:prstClr val="black"/>
                                        </a:solidFill>
                                        <a:latin typeface="Cambria Math" panose="02040503050406030204" pitchFamily="18" charset="0"/>
                                      </a:rPr>
                                    </m:ctrlPr>
                                  </m:sSupPr>
                                  <m:e>
                                    <m:r>
                                      <a:rPr lang="en-US" sz="3600" i="1" smtClean="0">
                                        <a:solidFill>
                                          <a:prstClr val="black"/>
                                        </a:solidFill>
                                        <a:latin typeface="Cambria Math" panose="02040503050406030204" pitchFamily="18" charset="0"/>
                                      </a:rPr>
                                      <m:t>𝑦</m:t>
                                    </m:r>
                                  </m:e>
                                  <m:sup>
                                    <m:r>
                                      <a:rPr lang="en-US" sz="3600" i="1" smtClean="0">
                                        <a:solidFill>
                                          <a:prstClr val="black"/>
                                        </a:solidFill>
                                        <a:latin typeface="Cambria Math" panose="02040503050406030204" pitchFamily="18" charset="0"/>
                                      </a:rPr>
                                      <m:t>∗</m:t>
                                    </m:r>
                                  </m:sup>
                                </m:sSup>
                              </m:e>
                              <m:e>
                                <m:r>
                                  <a:rPr lang="en-US" sz="3600" i="1" smtClean="0">
                                    <a:solidFill>
                                      <a:prstClr val="black"/>
                                    </a:solidFill>
                                    <a:latin typeface="Cambria Math" panose="02040503050406030204" pitchFamily="18" charset="0"/>
                                  </a:rPr>
                                  <m:t>𝑟</m:t>
                                </m:r>
                                <m:sSup>
                                  <m:sSupPr>
                                    <m:ctrlPr>
                                      <a:rPr lang="en-US" sz="3600" i="1" smtClean="0">
                                        <a:solidFill>
                                          <a:prstClr val="black"/>
                                        </a:solidFill>
                                        <a:latin typeface="Cambria Math" panose="02040503050406030204" pitchFamily="18" charset="0"/>
                                      </a:rPr>
                                    </m:ctrlPr>
                                  </m:sSupPr>
                                  <m:e>
                                    <m:r>
                                      <a:rPr lang="en-US" sz="3600" i="1" smtClean="0">
                                        <a:solidFill>
                                          <a:prstClr val="black"/>
                                        </a:solidFill>
                                        <a:latin typeface="Cambria Math" panose="02040503050406030204" pitchFamily="18" charset="0"/>
                                      </a:rPr>
                                      <m:t>𝑧</m:t>
                                    </m:r>
                                  </m:e>
                                  <m:sup>
                                    <m:r>
                                      <a:rPr lang="en-US" sz="3600" i="1" smtClean="0">
                                        <a:solidFill>
                                          <a:prstClr val="black"/>
                                        </a:solidFill>
                                        <a:latin typeface="Cambria Math" panose="02040503050406030204" pitchFamily="18" charset="0"/>
                                      </a:rPr>
                                      <m:t>∗</m:t>
                                    </m:r>
                                  </m:sup>
                                </m:sSup>
                              </m:e>
                            </m:mr>
                          </m:m>
                        </m:e>
                      </m:d>
                    </m:oMath>
                  </m:oMathPara>
                </a14:m>
                <a:endParaRPr lang="en-US" sz="3600" dirty="0">
                  <a:solidFill>
                    <a:prstClr val="black"/>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4283765" y="2814392"/>
                <a:ext cx="3275897" cy="1148007"/>
              </a:xfrm>
              <a:prstGeom prst="rect">
                <a:avLst/>
              </a:prstGeom>
              <a:blipFill rotWithShape="0">
                <a:blip r:embed="rId4"/>
                <a:stretch>
                  <a:fillRect/>
                </a:stretch>
              </a:blipFill>
              <a:ln>
                <a:solidFill>
                  <a:srgbClr val="FF0000"/>
                </a:solidFill>
              </a:ln>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2458548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5"/>
            <a:ext cx="10515600" cy="1325563"/>
          </a:xfrm>
        </p:spPr>
        <p:txBody>
          <a:bodyPr/>
          <a:lstStyle/>
          <a:p>
            <a:r>
              <a:rPr lang="en-US" dirty="0" smtClean="0"/>
              <a:t>Stage 4: Implementing the RUS</a:t>
            </a:r>
            <a:endParaRPr lang="en-US" dirty="0"/>
          </a:p>
        </p:txBody>
      </p:sp>
      <p:grpSp>
        <p:nvGrpSpPr>
          <p:cNvPr id="20" name="Group 19"/>
          <p:cNvGrpSpPr/>
          <p:nvPr/>
        </p:nvGrpSpPr>
        <p:grpSpPr>
          <a:xfrm>
            <a:off x="8263293" y="1888543"/>
            <a:ext cx="4346028" cy="4343400"/>
            <a:chOff x="4114800" y="1143000"/>
            <a:chExt cx="4876800" cy="487680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143000"/>
              <a:ext cx="4876800" cy="4876800"/>
            </a:xfrm>
            <a:prstGeom prst="rect">
              <a:avLst/>
            </a:prstGeom>
          </p:spPr>
        </p:pic>
        <p:grpSp>
          <p:nvGrpSpPr>
            <p:cNvPr id="19" name="Group 18"/>
            <p:cNvGrpSpPr/>
            <p:nvPr/>
          </p:nvGrpSpPr>
          <p:grpSpPr>
            <a:xfrm>
              <a:off x="5057058" y="1858360"/>
              <a:ext cx="3034279" cy="3450842"/>
              <a:chOff x="5057058" y="1858360"/>
              <a:chExt cx="3034279" cy="3450842"/>
            </a:xfrm>
          </p:grpSpPr>
          <p:pic>
            <p:nvPicPr>
              <p:cNvPr id="10" name="Picture 9"/>
              <p:cNvPicPr>
                <a:picLocks noChangeAspect="1"/>
              </p:cNvPicPr>
              <p:nvPr/>
            </p:nvPicPr>
            <p:blipFill>
              <a:blip r:embed="rId3"/>
              <a:stretch>
                <a:fillRect/>
              </a:stretch>
            </p:blipFill>
            <p:spPr>
              <a:xfrm rot="10800000">
                <a:off x="7086598" y="4495800"/>
                <a:ext cx="529937" cy="813402"/>
              </a:xfrm>
              <a:prstGeom prst="rect">
                <a:avLst/>
              </a:prstGeom>
            </p:spPr>
          </p:pic>
          <p:pic>
            <p:nvPicPr>
              <p:cNvPr id="11" name="Picture 10"/>
              <p:cNvPicPr>
                <a:picLocks noChangeAspect="1"/>
              </p:cNvPicPr>
              <p:nvPr/>
            </p:nvPicPr>
            <p:blipFill>
              <a:blip r:embed="rId3"/>
              <a:stretch>
                <a:fillRect/>
              </a:stretch>
            </p:blipFill>
            <p:spPr>
              <a:xfrm>
                <a:off x="5507181" y="1858360"/>
                <a:ext cx="529937" cy="813402"/>
              </a:xfrm>
              <a:prstGeom prst="rect">
                <a:avLst/>
              </a:prstGeom>
            </p:spPr>
          </p:pic>
          <p:sp>
            <p:nvSpPr>
              <p:cNvPr id="12" name="Rectangle 11"/>
              <p:cNvSpPr/>
              <p:nvPr/>
            </p:nvSpPr>
            <p:spPr>
              <a:xfrm rot="16908264">
                <a:off x="5832830" y="2377814"/>
                <a:ext cx="438807" cy="91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rot="1440903" flipH="1">
                <a:off x="6997499" y="4558980"/>
                <a:ext cx="157174" cy="438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rot="1440903" flipH="1">
                <a:off x="6313670" y="2649218"/>
                <a:ext cx="157174" cy="438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rot="16908264">
                <a:off x="5907104" y="2320088"/>
                <a:ext cx="438807" cy="91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p:cNvPicPr>
                <a:picLocks noChangeAspect="1"/>
              </p:cNvPicPr>
              <p:nvPr/>
            </p:nvPicPr>
            <p:blipFill>
              <a:blip r:embed="rId3"/>
              <a:stretch>
                <a:fillRect/>
              </a:stretch>
            </p:blipFill>
            <p:spPr>
              <a:xfrm>
                <a:off x="5057058" y="2141735"/>
                <a:ext cx="345316" cy="530027"/>
              </a:xfrm>
              <a:prstGeom prst="rect">
                <a:avLst/>
              </a:prstGeom>
            </p:spPr>
          </p:pic>
          <p:pic>
            <p:nvPicPr>
              <p:cNvPr id="18" name="Picture 17"/>
              <p:cNvPicPr>
                <a:picLocks noChangeAspect="1"/>
              </p:cNvPicPr>
              <p:nvPr/>
            </p:nvPicPr>
            <p:blipFill>
              <a:blip r:embed="rId3"/>
              <a:stretch>
                <a:fillRect/>
              </a:stretch>
            </p:blipFill>
            <p:spPr>
              <a:xfrm rot="10800000">
                <a:off x="7746021" y="4490633"/>
                <a:ext cx="345316" cy="530027"/>
              </a:xfrm>
              <a:prstGeom prst="rect">
                <a:avLst/>
              </a:prstGeom>
            </p:spPr>
          </p:pic>
        </p:grpSp>
      </p:grpSp>
      <mc:AlternateContent xmlns:mc="http://schemas.openxmlformats.org/markup-compatibility/2006" xmlns:a14="http://schemas.microsoft.com/office/drawing/2010/main">
        <mc:Choice Requires="a14">
          <p:sp>
            <p:nvSpPr>
              <p:cNvPr id="21" name="Content Placeholder 2"/>
              <p:cNvSpPr>
                <a:spLocks noGrp="1"/>
              </p:cNvSpPr>
              <p:nvPr>
                <p:ph idx="1"/>
              </p:nvPr>
            </p:nvSpPr>
            <p:spPr>
              <a:xfrm>
                <a:off x="100466" y="1073109"/>
                <a:ext cx="11863736" cy="5599540"/>
              </a:xfrm>
            </p:spPr>
            <p:txBody>
              <a:bodyPr>
                <a:normAutofit fontScale="92500"/>
              </a:bodyPr>
              <a:lstStyle/>
              <a:p>
                <a:r>
                  <a:rPr lang="en-US" dirty="0" smtClean="0"/>
                  <a:t>For any cyclotomic integer </a:t>
                </a:r>
                <a14:m>
                  <m:oMath xmlns:m="http://schemas.openxmlformats.org/officeDocument/2006/math" xmlns="">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ℤ</m:t>
                    </m:r>
                    <m:r>
                      <a:rPr lang="en-US" b="0" i="1" smtClean="0">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 </m:t>
                    </m:r>
                  </m:oMath>
                </a14:m>
                <a:r>
                  <a:rPr lang="en-US" dirty="0" smtClean="0"/>
                  <a:t>consider </a:t>
                </a:r>
                <a14:m>
                  <m:oMath xmlns:m="http://schemas.openxmlformats.org/officeDocument/2006/math" xmlns="">
                    <m:r>
                      <a:rPr lang="en-US" b="0" i="1" smtClean="0">
                        <a:latin typeface="Cambria Math" panose="02040503050406030204" pitchFamily="18" charset="0"/>
                      </a:rPr>
                      <m:t>𝜃</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num>
                          <m:den>
                            <m:r>
                              <a:rPr lang="en-US" b="0" i="1" smtClean="0">
                                <a:latin typeface="Cambria Math" panose="02040503050406030204" pitchFamily="18" charset="0"/>
                              </a:rPr>
                              <m:t>𝑧</m:t>
                            </m:r>
                          </m:den>
                        </m:f>
                        <m:r>
                          <a:rPr lang="en-US" b="0" i="1" smtClean="0">
                            <a:latin typeface="Cambria Math" panose="02040503050406030204" pitchFamily="18" charset="0"/>
                          </a:rPr>
                          <m:t>)</m:t>
                        </m:r>
                      </m:e>
                    </m:func>
                  </m:oMath>
                </a14:m>
                <a:r>
                  <a:rPr lang="en-US" dirty="0" smtClean="0"/>
                  <a:t>. The z-rotation </a:t>
                </a:r>
                <a14:m>
                  <m:oMath xmlns:m="http://schemas.openxmlformats.org/officeDocument/2006/math" xmlns="">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𝑧</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smtClean="0"/>
                  <a:t> can be implemented exactly by a two-qubit RUS circuit over the </a:t>
                </a:r>
                <a:r>
                  <a:rPr lang="en-US" dirty="0" err="1" smtClean="0"/>
                  <a:t>Clifford+T</a:t>
                </a:r>
                <a:r>
                  <a:rPr lang="en-US" dirty="0" smtClean="0"/>
                  <a:t> basis.</a:t>
                </a:r>
              </a:p>
              <a:p>
                <a:pPr marL="0" indent="0">
                  <a:buNone/>
                </a:pPr>
                <a14:m>
                  <m:oMathPara xmlns:m="http://schemas.openxmlformats.org/officeDocument/2006/math" xmlns="">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 </m:t>
                      </m:r>
                      <m:r>
                        <a:rPr lang="en-US" b="0" i="1" smtClean="0">
                          <a:latin typeface="Cambria Math" panose="02040503050406030204" pitchFamily="18" charset="0"/>
                        </a:rPr>
                        <m:t>𝑧</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e>
                          </m:d>
                        </m:e>
                        <m:sup>
                          <m:r>
                            <a:rPr lang="en-US" b="0" i="1" smtClean="0">
                              <a:latin typeface="Cambria Math" panose="02040503050406030204" pitchFamily="18" charset="0"/>
                            </a:rPr>
                            <m:t>𝐿</m:t>
                          </m:r>
                        </m:sup>
                      </m:sSup>
                      <m:r>
                        <a:rPr lang="en-US" b="0" i="1" smtClean="0">
                          <a:latin typeface="Cambria Math" panose="02040503050406030204" pitchFamily="18" charset="0"/>
                        </a:rPr>
                        <m:t>,</m:t>
                      </m:r>
                      <m:r>
                        <a:rPr lang="en-US" b="0" i="1" dirty="0" smtClean="0">
                          <a:latin typeface="Cambria Math" panose="02040503050406030204" pitchFamily="18" charset="0"/>
                        </a:rPr>
                        <m:t>𝑣</m:t>
                      </m:r>
                      <m:r>
                        <a:rPr lang="en-US" b="0" i="1" dirty="0" smtClean="0">
                          <a:latin typeface="Cambria Math" panose="02040503050406030204" pitchFamily="18" charset="0"/>
                        </a:rPr>
                        <m:t>=</m:t>
                      </m:r>
                      <m:f>
                        <m:fPr>
                          <m:type m:val="lin"/>
                          <m:ctrlPr>
                            <a:rPr lang="en-US" b="0" i="1" dirty="0" smtClean="0">
                              <a:latin typeface="Cambria Math" panose="02040503050406030204" pitchFamily="18" charset="0"/>
                            </a:rPr>
                          </m:ctrlPr>
                        </m:fPr>
                        <m:num>
                          <m:r>
                            <a:rPr lang="en-US" b="0" i="1" dirty="0" smtClean="0">
                              <a:latin typeface="Cambria Math" panose="02040503050406030204" pitchFamily="18" charset="0"/>
                            </a:rPr>
                            <m:t>𝑦</m:t>
                          </m:r>
                        </m:num>
                        <m:den>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ad>
                                    <m:radPr>
                                      <m:degHide m:val="on"/>
                                      <m:ctrlPr>
                                        <a:rPr lang="en-US" b="0" i="1" dirty="0" smtClean="0">
                                          <a:latin typeface="Cambria Math" panose="02040503050406030204" pitchFamily="18" charset="0"/>
                                        </a:rPr>
                                      </m:ctrlPr>
                                    </m:radPr>
                                    <m:deg/>
                                    <m:e>
                                      <m:r>
                                        <a:rPr lang="en-US" b="0" i="1" dirty="0" smtClean="0">
                                          <a:latin typeface="Cambria Math" panose="02040503050406030204" pitchFamily="18" charset="0"/>
                                        </a:rPr>
                                        <m:t>2</m:t>
                                      </m:r>
                                    </m:e>
                                  </m:rad>
                                </m:e>
                              </m:d>
                            </m:e>
                            <m:sup>
                              <m:r>
                                <a:rPr lang="en-US" b="0" i="1" dirty="0" smtClean="0">
                                  <a:latin typeface="Cambria Math" panose="02040503050406030204" pitchFamily="18" charset="0"/>
                                </a:rPr>
                                <m:t>𝐿</m:t>
                              </m:r>
                            </m:sup>
                          </m:sSup>
                        </m:den>
                      </m:f>
                    </m:oMath>
                  </m:oMathPara>
                </a14:m>
                <a:endParaRPr lang="en-US" dirty="0" smtClean="0"/>
              </a:p>
              <a:p>
                <a:r>
                  <a:rPr lang="en-US" dirty="0" smtClean="0"/>
                  <a:t>Then the RUS based of the following two qubit unitary</a:t>
                </a:r>
              </a:p>
              <a:p>
                <a:pPr marL="0" indent="0">
                  <a:buNone/>
                </a:pPr>
                <a:endParaRPr lang="en-US" i="1" dirty="0" smtClean="0">
                  <a:latin typeface="Cambria Math" panose="02040503050406030204" pitchFamily="18" charset="0"/>
                </a:endParaRPr>
              </a:p>
              <a:p>
                <a:pPr marL="0" indent="0">
                  <a:buNone/>
                </a:pPr>
                <a14:m>
                  <m:oMathPara xmlns:m="http://schemas.openxmlformats.org/officeDocument/2006/math" xmlns="">
                    <m:oMathParaPr>
                      <m:jc m:val="centerGroup"/>
                    </m:oMathParaPr>
                    <m:oMath xmlns:m="http://schemas.openxmlformats.org/officeDocument/2006/math">
                      <m:d>
                        <m:dPr>
                          <m:begChr m:val="["/>
                          <m:endChr m:val="]"/>
                          <m:ctrlPr>
                            <a:rPr lang="en-US" i="1">
                              <a:latin typeface="Cambria Math" panose="02040503050406030204" pitchFamily="18" charset="0"/>
                            </a:rPr>
                          </m:ctrlPr>
                        </m:dPr>
                        <m:e>
                          <m:m>
                            <m:mPr>
                              <m:plcHide m:val="on"/>
                              <m:mcs>
                                <m:mc>
                                  <m:mcPr>
                                    <m:count m:val="4"/>
                                    <m:mcJc m:val="center"/>
                                  </m:mcPr>
                                </m:mc>
                              </m:mcs>
                              <m:ctrlPr>
                                <a:rPr lang="en-US" i="1">
                                  <a:latin typeface="Cambria Math" panose="02040503050406030204" pitchFamily="18" charset="0"/>
                                </a:rPr>
                              </m:ctrlPr>
                            </m:mPr>
                            <m:mr>
                              <m:e>
                                <m:r>
                                  <a:rPr lang="en-US" b="0" i="1" smtClean="0">
                                    <a:latin typeface="Cambria Math" panose="02040503050406030204" pitchFamily="18" charset="0"/>
                                  </a:rPr>
                                  <m:t>𝑢</m:t>
                                </m:r>
                              </m:e>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e>
                              <m:e>
                                <m:r>
                                  <a:rPr lang="en-US" i="1">
                                    <a:latin typeface="Cambria Math" panose="02040503050406030204" pitchFamily="18" charset="0"/>
                                  </a:rPr>
                                  <m:t>0</m:t>
                                </m:r>
                              </m:e>
                              <m:e>
                                <m:r>
                                  <a:rPr lang="en-US" i="1">
                                    <a:latin typeface="Cambria Math" panose="02040503050406030204" pitchFamily="18" charset="0"/>
                                  </a:rPr>
                                  <m:t>0</m:t>
                                </m:r>
                              </m:e>
                            </m:mr>
                            <m:mr>
                              <m:e>
                                <m:r>
                                  <a:rPr lang="en-US" b="0" i="1" smtClean="0">
                                    <a:latin typeface="Cambria Math" panose="02040503050406030204" pitchFamily="18" charset="0"/>
                                  </a:rPr>
                                  <m:t>𝑣</m:t>
                                </m:r>
                              </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e>
                            </m:mr>
                            <m:mr>
                              <m:e>
                                <m:r>
                                  <a:rPr lang="en-US" i="1">
                                    <a:latin typeface="Cambria Math" panose="02040503050406030204" pitchFamily="18" charset="0"/>
                                  </a:rPr>
                                  <m:t>0</m:t>
                                </m:r>
                              </m:e>
                              <m:e>
                                <m:r>
                                  <a:rPr lang="en-US" i="1">
                                    <a:latin typeface="Cambria Math" panose="02040503050406030204" pitchFamily="18" charset="0"/>
                                  </a:rPr>
                                  <m:t>0</m:t>
                                </m:r>
                              </m:e>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𝑣</m:t>
                                    </m:r>
                                  </m:e>
                                  <m:sup>
                                    <m:r>
                                      <a:rPr lang="en-US" b="0" i="1" smtClean="0">
                                        <a:latin typeface="Cambria Math" panose="02040503050406030204" pitchFamily="18" charset="0"/>
                                      </a:rPr>
                                      <m:t> </m:t>
                                    </m:r>
                                  </m:sup>
                                </m:sSup>
                              </m:e>
                              <m:e>
                                <m:r>
                                  <a:rPr lang="en-US" b="0" i="1" smtClean="0">
                                    <a:latin typeface="Cambria Math" panose="02040503050406030204" pitchFamily="18" charset="0"/>
                                  </a:rPr>
                                  <m:t>𝑢</m:t>
                                </m:r>
                              </m:e>
                            </m:mr>
                          </m:m>
                        </m:e>
                      </m:d>
                      <m:r>
                        <a:rPr lang="en-US" b="0" i="0" smtClean="0">
                          <a:latin typeface="Cambria Math" panose="02040503050406030204" pitchFamily="18" charset="0"/>
                        </a:rPr>
                        <m:t>=</m:t>
                      </m:r>
                      <m:d>
                        <m:dPr>
                          <m:begChr m:val="["/>
                          <m:endChr m:val="]"/>
                          <m:ctrlPr>
                            <a:rPr lang="en-US" i="1" dirty="0" smtClean="0">
                              <a:latin typeface="Cambria Math" panose="02040503050406030204" pitchFamily="18" charset="0"/>
                            </a:rPr>
                          </m:ctrlPr>
                        </m:dPr>
                        <m:e>
                          <m:m>
                            <m:mPr>
                              <m:mcs>
                                <m:mc>
                                  <m:mcPr>
                                    <m:count m:val="2"/>
                                    <m:mcJc m:val="center"/>
                                  </m:mcPr>
                                </m:mc>
                              </m:mcs>
                              <m:ctrlPr>
                                <a:rPr lang="en-US" i="1" dirty="0" smtClean="0">
                                  <a:latin typeface="Cambria Math" panose="02040503050406030204" pitchFamily="18" charset="0"/>
                                </a:rPr>
                              </m:ctrlPr>
                            </m:mPr>
                            <m:mr>
                              <m:e>
                                <m:r>
                                  <m:rPr>
                                    <m:brk m:alnAt="7"/>
                                  </m:rPr>
                                  <a:rPr lang="en-US" b="0" i="1" dirty="0" smtClean="0">
                                    <a:latin typeface="Cambria Math" panose="02040503050406030204" pitchFamily="18" charset="0"/>
                                  </a:rPr>
                                  <m:t>𝑉</m:t>
                                </m:r>
                              </m:e>
                              <m:e>
                                <m:r>
                                  <a:rPr lang="en-US" b="0" i="1" dirty="0" smtClean="0">
                                    <a:latin typeface="Cambria Math" panose="02040503050406030204" pitchFamily="18" charset="0"/>
                                  </a:rPr>
                                  <m:t> </m:t>
                                </m:r>
                              </m:e>
                            </m:mr>
                            <m:mr>
                              <m:e>
                                <m:r>
                                  <a:rPr lang="en-US" b="0" i="1" dirty="0" smtClean="0">
                                    <a:latin typeface="Cambria Math" panose="02040503050406030204" pitchFamily="18" charset="0"/>
                                  </a:rPr>
                                  <m:t> </m:t>
                                </m:r>
                              </m:e>
                              <m:e>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i="1" dirty="0">
                                        <a:latin typeface="Cambria Math" panose="02040503050406030204" pitchFamily="18" charset="0"/>
                                        <a:ea typeface="Cambria Math" panose="02040503050406030204" pitchFamily="18" charset="0"/>
                                      </a:rPr>
                                      <m:t>†</m:t>
                                    </m:r>
                                  </m:sup>
                                </m:sSup>
                                <m:r>
                                  <a:rPr lang="en-US" b="0" i="1" dirty="0" smtClean="0">
                                    <a:latin typeface="Cambria Math" panose="02040503050406030204" pitchFamily="18" charset="0"/>
                                  </a:rPr>
                                  <m:t> </m:t>
                                </m:r>
                              </m:e>
                            </m:mr>
                          </m:m>
                        </m:e>
                      </m:d>
                      <m:r>
                        <a:rPr lang="en-US" b="0" i="1" dirty="0" smtClean="0">
                          <a:latin typeface="Cambria Math" panose="02040503050406030204" pitchFamily="18" charset="0"/>
                        </a:rPr>
                        <m:t>≔</m:t>
                      </m:r>
                      <m:r>
                        <a:rPr lang="en-US" b="0" i="1" dirty="0" smtClean="0">
                          <a:latin typeface="Cambria Math" panose="02040503050406030204" pitchFamily="18" charset="0"/>
                        </a:rPr>
                        <m:t>𝐽</m:t>
                      </m:r>
                      <m:r>
                        <a:rPr lang="en-US" b="0" i="1" dirty="0" smtClean="0">
                          <a:latin typeface="Cambria Math" panose="02040503050406030204" pitchFamily="18" charset="0"/>
                        </a:rPr>
                        <m:t>(</m:t>
                      </m:r>
                      <m:r>
                        <a:rPr lang="en-US" b="0" i="1" dirty="0" smtClean="0">
                          <a:latin typeface="Cambria Math" panose="02040503050406030204" pitchFamily="18" charset="0"/>
                        </a:rPr>
                        <m:t>𝑉</m:t>
                      </m:r>
                      <m:r>
                        <a:rPr lang="en-US" b="0" i="1" dirty="0" smtClean="0">
                          <a:latin typeface="Cambria Math" panose="02040503050406030204" pitchFamily="18" charset="0"/>
                        </a:rPr>
                        <m:t>)</m:t>
                      </m:r>
                    </m:oMath>
                  </m:oMathPara>
                </a14:m>
                <a:endParaRPr lang="en-US" dirty="0" smtClean="0"/>
              </a:p>
              <a:p>
                <a:pPr marL="0" indent="0">
                  <a:buNone/>
                </a:pPr>
                <a:r>
                  <a:rPr lang="en-US" dirty="0" smtClean="0"/>
                  <a:t> implements </a:t>
                </a:r>
                <a14:m>
                  <m:oMath xmlns:m="http://schemas.openxmlformats.org/officeDocument/2006/math" xmlns="">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𝑧</m:t>
                        </m:r>
                      </m:sub>
                    </m:sSub>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r>
                  <a:rPr lang="en-US" dirty="0"/>
                  <a:t> </a:t>
                </a:r>
                <a:r>
                  <a:rPr lang="en-US" dirty="0" smtClean="0"/>
                  <a:t>on measurement of </a:t>
                </a:r>
                <a14:m>
                  <m:oMath xmlns:m="http://schemas.openxmlformats.org/officeDocument/2006/math" xmlns="">
                    <m:r>
                      <a:rPr lang="en-US" b="0" i="1" smtClean="0">
                        <a:latin typeface="Cambria Math" panose="02040503050406030204" pitchFamily="18" charset="0"/>
                      </a:rPr>
                      <m:t>0</m:t>
                    </m:r>
                  </m:oMath>
                </a14:m>
                <a:r>
                  <a:rPr lang="en-US" dirty="0" smtClean="0"/>
                  <a:t> </a:t>
                </a:r>
              </a:p>
              <a:p>
                <a:pPr marL="0" indent="0">
                  <a:buNone/>
                </a:pPr>
                <a:r>
                  <a:rPr lang="en-US" dirty="0" smtClean="0"/>
                  <a:t> implements </a:t>
                </a:r>
                <a14:m>
                  <m:oMath xmlns:m="http://schemas.openxmlformats.org/officeDocument/2006/math" xmlns="">
                    <m:r>
                      <a:rPr lang="en-US" b="0" i="1" smtClean="0">
                        <a:latin typeface="Cambria Math" panose="02040503050406030204" pitchFamily="18" charset="0"/>
                      </a:rPr>
                      <m:t>𝐼𝑑</m:t>
                    </m:r>
                  </m:oMath>
                </a14:m>
                <a:r>
                  <a:rPr lang="en-US" dirty="0" smtClean="0"/>
                  <a:t> on measurement of 1</a:t>
                </a:r>
              </a:p>
              <a:p>
                <a:r>
                  <a:rPr lang="en-US" dirty="0" smtClean="0"/>
                  <a:t>One-round Success Rate:   </a:t>
                </a:r>
                <a14:m>
                  <m:oMath xmlns:m="http://schemas.openxmlformats.org/officeDocument/2006/math" xmlns="">
                    <m:f>
                      <m:fPr>
                        <m:type m:val="lin"/>
                        <m:ctrlPr>
                          <a:rPr lang="en-US" i="1" smtClean="0">
                            <a:latin typeface="Cambria Math" panose="02040503050406030204" pitchFamily="18" charset="0"/>
                          </a:rPr>
                        </m:ctrlPr>
                      </m:fPr>
                      <m:num>
                        <m:r>
                          <a:rPr lang="en-US" b="0" i="1">
                            <a:latin typeface="Cambria Math" panose="02040503050406030204" pitchFamily="18" charset="0"/>
                          </a:rPr>
                          <m:t>|</m:t>
                        </m:r>
                        <m:sSup>
                          <m:sSupPr>
                            <m:ctrlPr>
                              <a:rPr lang="en-US" i="1">
                                <a:latin typeface="Cambria Math" panose="02040503050406030204" pitchFamily="18" charset="0"/>
                              </a:rPr>
                            </m:ctrlPr>
                          </m:sSupPr>
                          <m:e>
                            <m:r>
                              <a:rPr lang="en-US" b="0" i="1">
                                <a:latin typeface="Cambria Math" panose="02040503050406030204" pitchFamily="18" charset="0"/>
                              </a:rPr>
                              <m:t>𝑟</m:t>
                            </m:r>
                            <m:r>
                              <a:rPr lang="en-US" b="0" i="1">
                                <a:latin typeface="Cambria Math" panose="02040503050406030204" pitchFamily="18" charset="0"/>
                              </a:rPr>
                              <m:t> </m:t>
                            </m:r>
                            <m:r>
                              <a:rPr lang="en-US" b="0" i="1">
                                <a:latin typeface="Cambria Math" panose="02040503050406030204" pitchFamily="18" charset="0"/>
                              </a:rPr>
                              <m:t>𝑧</m:t>
                            </m:r>
                            <m:d>
                              <m:dPr>
                                <m:begChr m:val=""/>
                                <m:endChr m:val="|"/>
                                <m:ctrlPr>
                                  <a:rPr lang="en-US" i="1">
                                    <a:latin typeface="Cambria Math" panose="02040503050406030204" pitchFamily="18" charset="0"/>
                                  </a:rPr>
                                </m:ctrlPr>
                              </m:dPr>
                              <m:e>
                                <m:r>
                                  <a:rPr lang="en-US" b="0">
                                    <a:latin typeface="Cambria Math" panose="02040503050406030204" pitchFamily="18" charset="0"/>
                                  </a:rPr>
                                  <m:t>​</m:t>
                                </m:r>
                              </m:e>
                            </m:d>
                          </m:e>
                          <m:sup>
                            <m:r>
                              <a:rPr lang="en-US" b="0" i="1">
                                <a:latin typeface="Cambria Math" panose="02040503050406030204" pitchFamily="18" charset="0"/>
                              </a:rPr>
                              <m:t>2</m:t>
                            </m:r>
                          </m:sup>
                        </m:sSup>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𝐿</m:t>
                            </m:r>
                          </m:sup>
                        </m:sSup>
                      </m:den>
                    </m:f>
                  </m:oMath>
                </a14:m>
                <a:endParaRPr lang="en-US" dirty="0" smtClean="0"/>
              </a:p>
              <a:p>
                <a14:m>
                  <m:oMath xmlns:m="http://schemas.openxmlformats.org/officeDocument/2006/math" xmlns="">
                    <m:r>
                      <a:rPr lang="en-US" b="0" i="1" smtClean="0">
                        <a:latin typeface="Cambria Math" panose="02040503050406030204" pitchFamily="18" charset="0"/>
                      </a:rPr>
                      <m:t>𝑇</m:t>
                    </m:r>
                  </m:oMath>
                </a14:m>
                <a:r>
                  <a:rPr lang="en-US" dirty="0" smtClean="0"/>
                  <a:t> count of </a:t>
                </a:r>
                <a14:m>
                  <m:oMath xmlns:m="http://schemas.openxmlformats.org/officeDocument/2006/math" xmlns="">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oMath>
                </a14:m>
                <a:r>
                  <a:rPr lang="en-US" dirty="0" smtClean="0"/>
                  <a:t> is at most </a:t>
                </a:r>
                <a:r>
                  <a:rPr lang="en-US" dirty="0" smtClean="0">
                    <a:solidFill>
                      <a:srgbClr val="FF0000"/>
                    </a:solidFill>
                  </a:rPr>
                  <a:t>the </a:t>
                </a:r>
                <a14:m>
                  <m:oMath xmlns:m="http://schemas.openxmlformats.org/officeDocument/2006/math" xmlns="">
                    <m:r>
                      <a:rPr lang="en-US" b="0" i="1" smtClean="0">
                        <a:solidFill>
                          <a:srgbClr val="FF0000"/>
                        </a:solidFill>
                        <a:latin typeface="Cambria Math" panose="02040503050406030204" pitchFamily="18" charset="0"/>
                      </a:rPr>
                      <m:t>𝑇</m:t>
                    </m:r>
                  </m:oMath>
                </a14:m>
                <a:r>
                  <a:rPr lang="en-US" dirty="0" smtClean="0">
                    <a:solidFill>
                      <a:srgbClr val="FF0000"/>
                    </a:solidFill>
                  </a:rPr>
                  <a:t> count of </a:t>
                </a:r>
                <a14:m>
                  <m:oMath xmlns:m="http://schemas.openxmlformats.org/officeDocument/2006/math" xmlns="">
                    <m:r>
                      <a:rPr lang="en-US" b="0" i="1" smtClean="0">
                        <a:solidFill>
                          <a:srgbClr val="FF0000"/>
                        </a:solidFill>
                        <a:latin typeface="Cambria Math" panose="02040503050406030204" pitchFamily="18" charset="0"/>
                      </a:rPr>
                      <m:t>𝑉</m:t>
                    </m:r>
                  </m:oMath>
                </a14:m>
                <a:r>
                  <a:rPr lang="en-US" dirty="0" smtClean="0">
                    <a:solidFill>
                      <a:srgbClr val="FF0000"/>
                    </a:solidFill>
                  </a:rPr>
                  <a:t> + 9</a:t>
                </a:r>
                <a:endParaRPr lang="en-US" dirty="0">
                  <a:solidFill>
                    <a:srgbClr val="FF0000"/>
                  </a:solidFill>
                </a:endParaRPr>
              </a:p>
            </p:txBody>
          </p:sp>
        </mc:Choice>
        <mc:Fallback xmlns="">
          <p:sp>
            <p:nvSpPr>
              <p:cNvPr id="21" name="Content Placeholder 2"/>
              <p:cNvSpPr>
                <a:spLocks noGrp="1" noRot="1" noChangeAspect="1" noMove="1" noResize="1" noEditPoints="1" noAdjustHandles="1" noChangeArrowheads="1" noChangeShapeType="1" noTextEdit="1"/>
              </p:cNvSpPr>
              <p:nvPr>
                <p:ph idx="1"/>
              </p:nvPr>
            </p:nvSpPr>
            <p:spPr>
              <a:xfrm>
                <a:off x="100466" y="1073109"/>
                <a:ext cx="11863736" cy="5599540"/>
              </a:xfrm>
              <a:blipFill rotWithShape="0">
                <a:blip r:embed="rId4"/>
                <a:stretch>
                  <a:fillRect l="-770" t="-1632" b="-1415"/>
                </a:stretch>
              </a:blipFill>
            </p:spPr>
            <p:txBody>
              <a:bodyPr/>
              <a:lstStyle/>
              <a:p>
                <a:r>
                  <a:rPr lang="en-US">
                    <a:noFill/>
                  </a:rPr>
                  <a:t> </a:t>
                </a:r>
              </a:p>
            </p:txBody>
          </p:sp>
        </mc:Fallback>
      </mc:AlternateContent>
      <p:sp>
        <p:nvSpPr>
          <p:cNvPr id="3" name="TextBox 2"/>
          <p:cNvSpPr txBox="1"/>
          <p:nvPr/>
        </p:nvSpPr>
        <p:spPr>
          <a:xfrm>
            <a:off x="9544435" y="6166399"/>
            <a:ext cx="1839478" cy="369332"/>
          </a:xfrm>
          <a:prstGeom prst="rect">
            <a:avLst/>
          </a:prstGeom>
          <a:noFill/>
        </p:spPr>
        <p:txBody>
          <a:bodyPr wrap="none" rtlCol="0">
            <a:spAutoFit/>
          </a:bodyPr>
          <a:lstStyle/>
          <a:p>
            <a:r>
              <a:rPr lang="en-US" dirty="0"/>
              <a:t>“Jack-of-Daggers”</a:t>
            </a:r>
          </a:p>
        </p:txBody>
      </p:sp>
      <p:pic>
        <p:nvPicPr>
          <p:cNvPr id="22" name="Picture 21"/>
          <p:cNvPicPr>
            <a:picLocks noChangeAspect="1"/>
          </p:cNvPicPr>
          <p:nvPr/>
        </p:nvPicPr>
        <p:blipFill>
          <a:blip r:embed="rId5"/>
          <a:stretch>
            <a:fillRect/>
          </a:stretch>
        </p:blipFill>
        <p:spPr>
          <a:xfrm>
            <a:off x="1703430" y="1187212"/>
            <a:ext cx="8589450" cy="17874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Footer Placeholder 3"/>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2904419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7500" y="0"/>
            <a:ext cx="11489690" cy="1143000"/>
          </a:xfrm>
        </p:spPr>
        <p:txBody>
          <a:bodyPr>
            <a:normAutofit/>
          </a:bodyPr>
          <a:lstStyle/>
          <a:p>
            <a:pPr algn="ctr"/>
            <a:r>
              <a:rPr lang="en-US" dirty="0" smtClean="0">
                <a:solidFill>
                  <a:schemeClr val="bg1"/>
                </a:solidFill>
                <a:cs typeface="Arial" panose="020B0604020202020204" pitchFamily="34" charset="0"/>
              </a:rPr>
              <a:t>Quantum computing through the Ages</a:t>
            </a:r>
            <a:endParaRPr lang="en-US" dirty="0">
              <a:solidFill>
                <a:schemeClr val="bg1"/>
              </a:solidFill>
              <a:cs typeface="Arial" panose="020B0604020202020204" pitchFamily="34" charset="0"/>
            </a:endParaRPr>
          </a:p>
        </p:txBody>
      </p:sp>
      <p:pic>
        <p:nvPicPr>
          <p:cNvPr id="5" name="Picture 4" descr="Stages of QC Development.png"/>
          <p:cNvPicPr>
            <a:picLocks noChangeAspect="1"/>
          </p:cNvPicPr>
          <p:nvPr/>
        </p:nvPicPr>
        <p:blipFill>
          <a:blip r:embed="rId3" cstate="print"/>
          <a:stretch>
            <a:fillRect/>
          </a:stretch>
        </p:blipFill>
        <p:spPr>
          <a:xfrm>
            <a:off x="4495800" y="1219200"/>
            <a:ext cx="6235286" cy="4068572"/>
          </a:xfrm>
          <a:prstGeom prst="rect">
            <a:avLst/>
          </a:prstGeom>
        </p:spPr>
      </p:pic>
      <p:sp>
        <p:nvSpPr>
          <p:cNvPr id="7" name="TextBox 6"/>
          <p:cNvSpPr txBox="1"/>
          <p:nvPr/>
        </p:nvSpPr>
        <p:spPr>
          <a:xfrm>
            <a:off x="863600" y="4343400"/>
            <a:ext cx="2222275" cy="400110"/>
          </a:xfrm>
          <a:prstGeom prst="rect">
            <a:avLst/>
          </a:prstGeom>
          <a:noFill/>
        </p:spPr>
        <p:txBody>
          <a:bodyPr wrap="none" rtlCol="0">
            <a:spAutoFit/>
          </a:bodyPr>
          <a:lstStyle/>
          <a:p>
            <a:pPr fontAlgn="base">
              <a:spcBef>
                <a:spcPct val="0"/>
              </a:spcBef>
              <a:spcAft>
                <a:spcPct val="0"/>
              </a:spcAft>
            </a:pPr>
            <a:r>
              <a:rPr lang="en-US" sz="2000" dirty="0">
                <a:solidFill>
                  <a:srgbClr val="CC99FF"/>
                </a:solidFill>
              </a:rPr>
              <a:t>“Age of Coherence”</a:t>
            </a:r>
          </a:p>
        </p:txBody>
      </p:sp>
      <p:sp>
        <p:nvSpPr>
          <p:cNvPr id="8" name="TextBox 7"/>
          <p:cNvSpPr txBox="1"/>
          <p:nvPr/>
        </p:nvSpPr>
        <p:spPr>
          <a:xfrm>
            <a:off x="783989" y="3777449"/>
            <a:ext cx="2569742" cy="400110"/>
          </a:xfrm>
          <a:prstGeom prst="rect">
            <a:avLst/>
          </a:prstGeom>
          <a:noFill/>
        </p:spPr>
        <p:txBody>
          <a:bodyPr wrap="none" rtlCol="0">
            <a:spAutoFit/>
          </a:bodyPr>
          <a:lstStyle/>
          <a:p>
            <a:pPr fontAlgn="base">
              <a:spcBef>
                <a:spcPct val="0"/>
              </a:spcBef>
              <a:spcAft>
                <a:spcPct val="0"/>
              </a:spcAft>
            </a:pPr>
            <a:r>
              <a:rPr lang="en-US" sz="2000" dirty="0">
                <a:solidFill>
                  <a:srgbClr val="5B9BD5">
                    <a:lumMod val="40000"/>
                    <a:lumOff val="60000"/>
                  </a:srgbClr>
                </a:solidFill>
              </a:rPr>
              <a:t>“Age of Entanglement”</a:t>
            </a:r>
          </a:p>
        </p:txBody>
      </p:sp>
      <p:sp>
        <p:nvSpPr>
          <p:cNvPr id="9" name="TextBox 8"/>
          <p:cNvSpPr txBox="1"/>
          <p:nvPr/>
        </p:nvSpPr>
        <p:spPr>
          <a:xfrm>
            <a:off x="783989" y="3255772"/>
            <a:ext cx="2584682" cy="400110"/>
          </a:xfrm>
          <a:prstGeom prst="rect">
            <a:avLst/>
          </a:prstGeom>
          <a:noFill/>
        </p:spPr>
        <p:txBody>
          <a:bodyPr wrap="none" rtlCol="0">
            <a:spAutoFit/>
          </a:bodyPr>
          <a:lstStyle/>
          <a:p>
            <a:pPr fontAlgn="base">
              <a:spcBef>
                <a:spcPct val="0"/>
              </a:spcBef>
              <a:spcAft>
                <a:spcPct val="0"/>
              </a:spcAft>
            </a:pPr>
            <a:r>
              <a:rPr lang="en-US" sz="2000" dirty="0">
                <a:solidFill>
                  <a:srgbClr val="70AD47">
                    <a:lumMod val="60000"/>
                    <a:lumOff val="40000"/>
                  </a:srgbClr>
                </a:solidFill>
              </a:rPr>
              <a:t>“Age of Measurement”</a:t>
            </a:r>
          </a:p>
        </p:txBody>
      </p:sp>
      <p:sp>
        <p:nvSpPr>
          <p:cNvPr id="10" name="TextBox 9"/>
          <p:cNvSpPr txBox="1"/>
          <p:nvPr/>
        </p:nvSpPr>
        <p:spPr>
          <a:xfrm>
            <a:off x="477014" y="2739721"/>
            <a:ext cx="3139642" cy="400110"/>
          </a:xfrm>
          <a:prstGeom prst="rect">
            <a:avLst/>
          </a:prstGeom>
          <a:noFill/>
        </p:spPr>
        <p:txBody>
          <a:bodyPr wrap="none" rtlCol="0">
            <a:spAutoFit/>
          </a:bodyPr>
          <a:lstStyle/>
          <a:p>
            <a:pPr fontAlgn="base">
              <a:spcBef>
                <a:spcPct val="0"/>
              </a:spcBef>
              <a:spcAft>
                <a:spcPct val="0"/>
              </a:spcAft>
            </a:pPr>
            <a:r>
              <a:rPr lang="en-US" sz="2000" dirty="0">
                <a:solidFill>
                  <a:srgbClr val="FFC000">
                    <a:lumMod val="40000"/>
                    <a:lumOff val="60000"/>
                  </a:srgbClr>
                </a:solidFill>
              </a:rPr>
              <a:t>“Age of </a:t>
            </a:r>
            <a:r>
              <a:rPr lang="en-US" sz="2000" dirty="0" smtClean="0">
                <a:solidFill>
                  <a:srgbClr val="FFC000">
                    <a:lumMod val="40000"/>
                    <a:lumOff val="60000"/>
                  </a:srgbClr>
                </a:solidFill>
              </a:rPr>
              <a:t>Quantum </a:t>
            </a:r>
            <a:r>
              <a:rPr lang="en-US" sz="2000" dirty="0">
                <a:solidFill>
                  <a:srgbClr val="FFC000">
                    <a:lumMod val="40000"/>
                    <a:lumOff val="60000"/>
                  </a:srgbClr>
                </a:solidFill>
              </a:rPr>
              <a:t>Feedback”</a:t>
            </a:r>
          </a:p>
        </p:txBody>
      </p:sp>
      <p:sp>
        <p:nvSpPr>
          <p:cNvPr id="11" name="TextBox 10"/>
          <p:cNvSpPr txBox="1"/>
          <p:nvPr/>
        </p:nvSpPr>
        <p:spPr>
          <a:xfrm>
            <a:off x="230414" y="2247780"/>
            <a:ext cx="3831626" cy="400110"/>
          </a:xfrm>
          <a:prstGeom prst="rect">
            <a:avLst/>
          </a:prstGeom>
          <a:noFill/>
        </p:spPr>
        <p:txBody>
          <a:bodyPr wrap="none" rtlCol="0">
            <a:spAutoFit/>
          </a:bodyPr>
          <a:lstStyle/>
          <a:p>
            <a:pPr fontAlgn="base">
              <a:spcBef>
                <a:spcPct val="0"/>
              </a:spcBef>
              <a:spcAft>
                <a:spcPct val="0"/>
              </a:spcAft>
            </a:pPr>
            <a:r>
              <a:rPr lang="en-US" sz="2000" dirty="0">
                <a:solidFill>
                  <a:srgbClr val="ED7D31">
                    <a:lumMod val="60000"/>
                    <a:lumOff val="40000"/>
                  </a:srgbClr>
                </a:solidFill>
              </a:rPr>
              <a:t>“Age of </a:t>
            </a:r>
            <a:r>
              <a:rPr lang="en-US" sz="2000" dirty="0" smtClean="0">
                <a:solidFill>
                  <a:srgbClr val="ED7D31">
                    <a:lumMod val="60000"/>
                    <a:lumOff val="40000"/>
                  </a:srgbClr>
                </a:solidFill>
              </a:rPr>
              <a:t>Quantum </a:t>
            </a:r>
            <a:r>
              <a:rPr lang="en-US" sz="2000" dirty="0">
                <a:solidFill>
                  <a:srgbClr val="ED7D31">
                    <a:lumMod val="60000"/>
                    <a:lumOff val="40000"/>
                  </a:srgbClr>
                </a:solidFill>
              </a:rPr>
              <a:t>Error Correction”</a:t>
            </a:r>
          </a:p>
        </p:txBody>
      </p:sp>
      <p:sp>
        <p:nvSpPr>
          <p:cNvPr id="12" name="TextBox 11"/>
          <p:cNvSpPr txBox="1"/>
          <p:nvPr/>
        </p:nvSpPr>
        <p:spPr>
          <a:xfrm>
            <a:off x="3945712" y="6248400"/>
            <a:ext cx="4942379" cy="369332"/>
          </a:xfrm>
          <a:prstGeom prst="rect">
            <a:avLst/>
          </a:prstGeom>
          <a:noFill/>
        </p:spPr>
        <p:txBody>
          <a:bodyPr wrap="none" rtlCol="0">
            <a:spAutoFit/>
          </a:bodyPr>
          <a:lstStyle/>
          <a:p>
            <a:pPr fontAlgn="base">
              <a:spcBef>
                <a:spcPct val="0"/>
              </a:spcBef>
              <a:spcAft>
                <a:spcPct val="0"/>
              </a:spcAft>
            </a:pPr>
            <a:r>
              <a:rPr lang="en-US" dirty="0">
                <a:solidFill>
                  <a:prstClr val="white"/>
                </a:solidFill>
                <a:latin typeface="Arial" pitchFamily="34" charset="0"/>
              </a:rPr>
              <a:t>M. </a:t>
            </a:r>
            <a:r>
              <a:rPr lang="en-US" dirty="0" err="1">
                <a:solidFill>
                  <a:prstClr val="white"/>
                </a:solidFill>
                <a:latin typeface="Arial" pitchFamily="34" charset="0"/>
              </a:rPr>
              <a:t>Devoret</a:t>
            </a:r>
            <a:r>
              <a:rPr lang="en-US" dirty="0">
                <a:solidFill>
                  <a:prstClr val="white"/>
                </a:solidFill>
                <a:latin typeface="Arial" pitchFamily="34" charset="0"/>
              </a:rPr>
              <a:t> and R. Schoelkopf, Science (2013)</a:t>
            </a:r>
          </a:p>
        </p:txBody>
      </p:sp>
      <p:sp>
        <p:nvSpPr>
          <p:cNvPr id="13" name="Right Arrow 12"/>
          <p:cNvSpPr/>
          <p:nvPr/>
        </p:nvSpPr>
        <p:spPr>
          <a:xfrm>
            <a:off x="4444999" y="5626100"/>
            <a:ext cx="609600" cy="304800"/>
          </a:xfrm>
          <a:prstGeom prst="rightArrow">
            <a:avLst/>
          </a:prstGeom>
          <a:solidFill>
            <a:srgbClr val="93CDB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400">
              <a:solidFill>
                <a:prstClr val="white"/>
              </a:solidFill>
            </a:endParaRPr>
          </a:p>
        </p:txBody>
      </p:sp>
      <p:sp>
        <p:nvSpPr>
          <p:cNvPr id="14" name="TextBox 13"/>
          <p:cNvSpPr txBox="1"/>
          <p:nvPr/>
        </p:nvSpPr>
        <p:spPr>
          <a:xfrm>
            <a:off x="5283200" y="5545436"/>
            <a:ext cx="2197781" cy="461665"/>
          </a:xfrm>
          <a:prstGeom prst="rect">
            <a:avLst/>
          </a:prstGeom>
          <a:noFill/>
        </p:spPr>
        <p:txBody>
          <a:bodyPr wrap="none" rtlCol="0">
            <a:spAutoFit/>
          </a:bodyPr>
          <a:lstStyle/>
          <a:p>
            <a:pPr fontAlgn="base">
              <a:spcBef>
                <a:spcPct val="0"/>
              </a:spcBef>
              <a:spcAft>
                <a:spcPct val="0"/>
              </a:spcAft>
            </a:pPr>
            <a:r>
              <a:rPr lang="en-US" sz="2400" dirty="0">
                <a:solidFill>
                  <a:prstClr val="white"/>
                </a:solidFill>
              </a:rPr>
              <a:t>“We” are ~ here</a:t>
            </a:r>
          </a:p>
        </p:txBody>
      </p:sp>
      <p:sp>
        <p:nvSpPr>
          <p:cNvPr id="3" name="Rectangle 2"/>
          <p:cNvSpPr/>
          <p:nvPr/>
        </p:nvSpPr>
        <p:spPr>
          <a:xfrm>
            <a:off x="4495800" y="3124200"/>
            <a:ext cx="829334" cy="552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TextBox 14"/>
          <p:cNvSpPr txBox="1"/>
          <p:nvPr/>
        </p:nvSpPr>
        <p:spPr>
          <a:xfrm>
            <a:off x="1018359" y="1766244"/>
            <a:ext cx="2239972" cy="400110"/>
          </a:xfrm>
          <a:prstGeom prst="rect">
            <a:avLst/>
          </a:prstGeom>
          <a:noFill/>
        </p:spPr>
        <p:txBody>
          <a:bodyPr wrap="none" rtlCol="0">
            <a:spAutoFit/>
          </a:bodyPr>
          <a:lstStyle/>
          <a:p>
            <a:pPr fontAlgn="base">
              <a:spcBef>
                <a:spcPct val="0"/>
              </a:spcBef>
              <a:spcAft>
                <a:spcPct val="0"/>
              </a:spcAft>
            </a:pPr>
            <a:r>
              <a:rPr lang="en-US" sz="2000" dirty="0" smtClean="0">
                <a:solidFill>
                  <a:srgbClr val="FFCCCC"/>
                </a:solidFill>
              </a:rPr>
              <a:t>“Age of Algorithms”</a:t>
            </a:r>
            <a:endParaRPr lang="en-US" sz="2000" dirty="0">
              <a:solidFill>
                <a:srgbClr val="FFCCCC"/>
              </a:solidFill>
            </a:endParaRPr>
          </a:p>
        </p:txBody>
      </p:sp>
      <p:sp>
        <p:nvSpPr>
          <p:cNvPr id="16" name="TextBox 15"/>
          <p:cNvSpPr txBox="1"/>
          <p:nvPr/>
        </p:nvSpPr>
        <p:spPr>
          <a:xfrm>
            <a:off x="1062427" y="1264567"/>
            <a:ext cx="2155975" cy="400110"/>
          </a:xfrm>
          <a:prstGeom prst="rect">
            <a:avLst/>
          </a:prstGeom>
          <a:noFill/>
        </p:spPr>
        <p:txBody>
          <a:bodyPr wrap="none" rtlCol="0">
            <a:spAutoFit/>
          </a:bodyPr>
          <a:lstStyle/>
          <a:p>
            <a:pPr fontAlgn="base">
              <a:spcBef>
                <a:spcPct val="0"/>
              </a:spcBef>
              <a:spcAft>
                <a:spcPct val="0"/>
              </a:spcAft>
            </a:pPr>
            <a:r>
              <a:rPr lang="en-US" sz="2000" dirty="0">
                <a:solidFill>
                  <a:prstClr val="white"/>
                </a:solidFill>
              </a:rPr>
              <a:t>“Age of </a:t>
            </a:r>
            <a:r>
              <a:rPr lang="en-US" sz="2000" dirty="0" smtClean="0">
                <a:solidFill>
                  <a:prstClr val="white"/>
                </a:solidFill>
              </a:rPr>
              <a:t>Scalability”</a:t>
            </a:r>
            <a:endParaRPr lang="en-US" sz="2000" dirty="0">
              <a:solidFill>
                <a:prstClr val="white"/>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3535317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3" grpId="0" animBg="1"/>
      <p:bldP spid="14" grpId="0"/>
      <p:bldP spid="3" grpId="0" animBg="1"/>
      <p:bldP spid="15" grpId="0"/>
      <p:bldP spid="1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5"/>
            <a:ext cx="10515600" cy="1325563"/>
          </a:xfrm>
        </p:spPr>
        <p:txBody>
          <a:bodyPr/>
          <a:lstStyle/>
          <a:p>
            <a:r>
              <a:rPr lang="en-US" dirty="0" smtClean="0"/>
              <a:t>Stage 4: Implementing the PQF</a:t>
            </a:r>
            <a:endParaRPr lang="en-US" dirty="0"/>
          </a:p>
        </p:txBody>
      </p:sp>
      <mc:AlternateContent xmlns:mc="http://schemas.openxmlformats.org/markup-compatibility/2006" xmlns:a14="http://schemas.microsoft.com/office/drawing/2010/main">
        <mc:Choice Requires="a14">
          <p:sp>
            <p:nvSpPr>
              <p:cNvPr id="21" name="Content Placeholder 2"/>
              <p:cNvSpPr>
                <a:spLocks noGrp="1"/>
              </p:cNvSpPr>
              <p:nvPr>
                <p:ph idx="1"/>
              </p:nvPr>
            </p:nvSpPr>
            <p:spPr>
              <a:xfrm>
                <a:off x="100466" y="1073109"/>
                <a:ext cx="11863736" cy="5599540"/>
              </a:xfrm>
            </p:spPr>
            <p:txBody>
              <a:bodyPr>
                <a:normAutofit/>
              </a:bodyPr>
              <a:lstStyle/>
              <a:p>
                <a:r>
                  <a:rPr lang="en-US" dirty="0" smtClean="0"/>
                  <a:t>For any cyclotomic integer </a:t>
                </a:r>
                <a14:m>
                  <m:oMath xmlns:m="http://schemas.openxmlformats.org/officeDocument/2006/math" xmlns="">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ℤ</m:t>
                    </m:r>
                    <m:r>
                      <a:rPr lang="en-US" b="0" i="1" smtClean="0">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 </m:t>
                    </m:r>
                  </m:oMath>
                </a14:m>
                <a:r>
                  <a:rPr lang="en-US" dirty="0" smtClean="0"/>
                  <a:t>consider </a:t>
                </a:r>
                <a14:m>
                  <m:oMath xmlns:m="http://schemas.openxmlformats.org/officeDocument/2006/math" xmlns="">
                    <m:r>
                      <a:rPr lang="en-US" b="0" i="1" smtClean="0">
                        <a:latin typeface="Cambria Math" panose="02040503050406030204" pitchFamily="18" charset="0"/>
                      </a:rPr>
                      <m:t>𝜃</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sup>
                            </m:sSup>
                          </m:num>
                          <m:den>
                            <m:r>
                              <a:rPr lang="en-US" b="0" i="1" smtClean="0">
                                <a:latin typeface="Cambria Math" panose="02040503050406030204" pitchFamily="18" charset="0"/>
                              </a:rPr>
                              <m:t>𝑧</m:t>
                            </m:r>
                          </m:den>
                        </m:f>
                        <m:r>
                          <a:rPr lang="en-US" b="0" i="1" smtClean="0">
                            <a:latin typeface="Cambria Math" panose="02040503050406030204" pitchFamily="18" charset="0"/>
                          </a:rPr>
                          <m:t>)</m:t>
                        </m:r>
                      </m:e>
                    </m:func>
                  </m:oMath>
                </a14:m>
                <a:r>
                  <a:rPr lang="en-US" dirty="0" smtClean="0"/>
                  <a:t>. Then z-rotation </a:t>
                </a:r>
                <a14:m>
                  <m:oMath xmlns:m="http://schemas.openxmlformats.org/officeDocument/2006/math" xmlns="">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𝑧</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smtClean="0"/>
                  <a:t> can be implemented exactly by a two-</a:t>
                </a:r>
                <a:r>
                  <a:rPr lang="en-US" dirty="0" err="1" smtClean="0"/>
                  <a:t>qubit</a:t>
                </a:r>
                <a:r>
                  <a:rPr lang="en-US" dirty="0" smtClean="0"/>
                  <a:t> PQF circuit over the Clifford+T basis.</a:t>
                </a:r>
              </a:p>
              <a:p>
                <a:pPr marL="0" indent="0">
                  <a:buNone/>
                </a:pPr>
                <a14:m>
                  <m:oMathPara xmlns:m="http://schemas.openxmlformats.org/officeDocument/2006/math" xmlns="">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 </m:t>
                      </m:r>
                      <m:r>
                        <a:rPr lang="en-US" b="0" i="1" smtClean="0">
                          <a:latin typeface="Cambria Math" panose="02040503050406030204" pitchFamily="18" charset="0"/>
                        </a:rPr>
                        <m:t>𝑧</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𝑟</m:t>
                              </m:r>
                            </m:sub>
                          </m:sSub>
                        </m:sup>
                      </m:sSup>
                      <m:r>
                        <a:rPr lang="en-US" b="0" i="0" dirty="0" smtClean="0">
                          <a:latin typeface="Cambria Math" panose="02040503050406030204" pitchFamily="18" charset="0"/>
                        </a:rPr>
                        <m:t>,</m:t>
                      </m:r>
                      <m:r>
                        <a:rPr lang="en-US" b="0" i="1" dirty="0" smtClean="0">
                          <a:latin typeface="Cambria Math" panose="02040503050406030204" pitchFamily="18" charset="0"/>
                        </a:rPr>
                        <m:t>𝑣</m:t>
                      </m:r>
                      <m:r>
                        <a:rPr lang="en-US" b="0" i="1" dirty="0" smtClean="0">
                          <a:latin typeface="Cambria Math" panose="02040503050406030204" pitchFamily="18" charset="0"/>
                        </a:rPr>
                        <m:t>=</m:t>
                      </m:r>
                      <m:f>
                        <m:fPr>
                          <m:type m:val="lin"/>
                          <m:ctrlPr>
                            <a:rPr lang="en-US" b="0" i="1" dirty="0" smtClean="0">
                              <a:latin typeface="Cambria Math" panose="02040503050406030204" pitchFamily="18" charset="0"/>
                            </a:rPr>
                          </m:ctrlPr>
                        </m:fPr>
                        <m:num>
                          <m:r>
                            <a:rPr lang="en-US" b="0" i="1" dirty="0" smtClean="0">
                              <a:latin typeface="Cambria Math" panose="02040503050406030204" pitchFamily="18" charset="0"/>
                            </a:rPr>
                            <m:t>𝑦</m:t>
                          </m:r>
                        </m:num>
                        <m:den>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𝜈</m:t>
                                  </m:r>
                                </m:e>
                              </m:d>
                            </m:e>
                            <m:sup>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𝐿</m:t>
                                  </m:r>
                                </m:e>
                                <m:sub>
                                  <m:r>
                                    <a:rPr lang="en-US" b="0" i="1" dirty="0" smtClean="0">
                                      <a:latin typeface="Cambria Math" panose="02040503050406030204" pitchFamily="18" charset="0"/>
                                    </a:rPr>
                                    <m:t>𝑟</m:t>
                                  </m:r>
                                </m:sub>
                              </m:sSub>
                            </m:sup>
                          </m:sSup>
                        </m:den>
                      </m:f>
                    </m:oMath>
                  </m:oMathPara>
                </a14:m>
                <a:endParaRPr lang="en-US" dirty="0" smtClean="0"/>
              </a:p>
              <a:p>
                <a:r>
                  <a:rPr lang="en-US" dirty="0" smtClean="0"/>
                  <a:t>Then the PQF based of the following two qubit unitary</a:t>
                </a:r>
              </a:p>
              <a:p>
                <a:pPr marL="0" indent="0">
                  <a:buNone/>
                </a:pPr>
                <a:endParaRPr lang="en-US" i="1" dirty="0" smtClean="0">
                  <a:latin typeface="Cambria Math" panose="02040503050406030204" pitchFamily="18" charset="0"/>
                </a:endParaRPr>
              </a:p>
              <a:p>
                <a:pPr marL="0" indent="0">
                  <a:buNone/>
                </a:pPr>
                <a14:m>
                  <m:oMathPara xmlns:m="http://schemas.openxmlformats.org/officeDocument/2006/math" xmlns="">
                    <m:oMathParaPr>
                      <m:jc m:val="centerGroup"/>
                    </m:oMathParaPr>
                    <m:oMath xmlns:m="http://schemas.openxmlformats.org/officeDocument/2006/math">
                      <m:r>
                        <a:rPr lang="en-US" i="1" smtClean="0">
                          <a:latin typeface="Cambria Math" panose="02040503050406030204" pitchFamily="18" charset="0"/>
                        </a:rPr>
                        <m:t>𝐶</m:t>
                      </m:r>
                      <m:r>
                        <a:rPr lang="en-US" b="0" i="1" smtClean="0">
                          <a:latin typeface="Cambria Math" panose="02040503050406030204" pitchFamily="18" charset="0"/>
                        </a:rPr>
                        <m:t>𝑁𝑂𝑇</m:t>
                      </m:r>
                      <m:d>
                        <m:dPr>
                          <m:ctrlPr>
                            <a:rPr lang="en-US" b="0" i="1" smtClean="0">
                              <a:latin typeface="Cambria Math" panose="02040503050406030204" pitchFamily="18" charset="0"/>
                            </a:rPr>
                          </m:ctrlPr>
                        </m:dPr>
                        <m:e>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𝑉</m:t>
                          </m:r>
                        </m:e>
                      </m:d>
                      <m:r>
                        <a:rPr lang="en-US" b="0" i="1" smtClean="0">
                          <a:latin typeface="Cambria Math" panose="02040503050406030204" pitchFamily="18" charset="0"/>
                        </a:rPr>
                        <m:t>𝐶𝑁𝑂𝑇</m:t>
                      </m:r>
                      <m:r>
                        <a:rPr lang="en-US" b="0" i="0" smtClean="0">
                          <a:latin typeface="Cambria Math" panose="02040503050406030204" pitchFamily="18" charset="0"/>
                        </a:rPr>
                        <m:t>=</m:t>
                      </m:r>
                      <m:d>
                        <m:dPr>
                          <m:begChr m:val="["/>
                          <m:endChr m:val="]"/>
                          <m:ctrlPr>
                            <a:rPr lang="en-US" i="1" dirty="0" smtClean="0">
                              <a:latin typeface="Cambria Math" panose="02040503050406030204" pitchFamily="18" charset="0"/>
                            </a:rPr>
                          </m:ctrlPr>
                        </m:dPr>
                        <m:e>
                          <m:m>
                            <m:mPr>
                              <m:mcs>
                                <m:mc>
                                  <m:mcPr>
                                    <m:count m:val="2"/>
                                    <m:mcJc m:val="center"/>
                                  </m:mcPr>
                                </m:mc>
                              </m:mcs>
                              <m:ctrlPr>
                                <a:rPr lang="en-US" i="1" dirty="0" smtClean="0">
                                  <a:latin typeface="Cambria Math" panose="02040503050406030204" pitchFamily="18" charset="0"/>
                                </a:rPr>
                              </m:ctrlPr>
                            </m:mPr>
                            <m:mr>
                              <m:e>
                                <m:r>
                                  <m:rPr>
                                    <m:brk m:alnAt="7"/>
                                  </m:rPr>
                                  <a:rPr lang="en-US" b="0" i="1" dirty="0" smtClean="0">
                                    <a:latin typeface="Cambria Math" panose="02040503050406030204" pitchFamily="18" charset="0"/>
                                  </a:rPr>
                                  <m:t>𝑉</m:t>
                                </m:r>
                              </m:e>
                              <m:e>
                                <m:r>
                                  <a:rPr lang="en-US" b="0" i="1" dirty="0" smtClean="0">
                                    <a:latin typeface="Cambria Math" panose="02040503050406030204" pitchFamily="18" charset="0"/>
                                  </a:rPr>
                                  <m:t> </m:t>
                                </m:r>
                              </m:e>
                            </m:mr>
                            <m:mr>
                              <m:e>
                                <m:r>
                                  <a:rPr lang="en-US" b="0" i="1" dirty="0" smtClean="0">
                                    <a:latin typeface="Cambria Math" panose="02040503050406030204" pitchFamily="18" charset="0"/>
                                  </a:rPr>
                                  <m:t> </m:t>
                                </m:r>
                              </m:e>
                              <m:e>
                                <m:r>
                                  <a:rPr lang="en-US" b="0" i="1" dirty="0" smtClean="0">
                                    <a:latin typeface="Cambria Math" panose="02040503050406030204" pitchFamily="18" charset="0"/>
                                  </a:rPr>
                                  <m:t>𝑋𝑉𝑋</m:t>
                                </m:r>
                                <m:r>
                                  <a:rPr lang="en-US" b="0" i="1" dirty="0" smtClean="0">
                                    <a:latin typeface="Cambria Math" panose="02040503050406030204" pitchFamily="18" charset="0"/>
                                  </a:rPr>
                                  <m:t> </m:t>
                                </m:r>
                              </m:e>
                            </m:mr>
                          </m:m>
                        </m:e>
                      </m:d>
                      <m:r>
                        <a:rPr lang="en-US" b="0" i="1" dirty="0" smtClean="0">
                          <a:latin typeface="Cambria Math" panose="02040503050406030204" pitchFamily="18" charset="0"/>
                        </a:rPr>
                        <m:t>≔</m:t>
                      </m:r>
                      <m:r>
                        <a:rPr lang="en-US" b="0" i="1" dirty="0" smtClean="0">
                          <a:latin typeface="Cambria Math" panose="02040503050406030204" pitchFamily="18" charset="0"/>
                        </a:rPr>
                        <m:t>𝑄</m:t>
                      </m:r>
                      <m:r>
                        <a:rPr lang="en-US" b="0" i="1" dirty="0" smtClean="0">
                          <a:latin typeface="Cambria Math" panose="02040503050406030204" pitchFamily="18" charset="0"/>
                        </a:rPr>
                        <m:t>(</m:t>
                      </m:r>
                      <m:r>
                        <a:rPr lang="en-US" b="0" i="1" dirty="0" smtClean="0">
                          <a:latin typeface="Cambria Math" panose="02040503050406030204" pitchFamily="18" charset="0"/>
                        </a:rPr>
                        <m:t>𝑉</m:t>
                      </m:r>
                      <m:r>
                        <a:rPr lang="en-US" b="0" i="1" dirty="0" smtClean="0">
                          <a:latin typeface="Cambria Math" panose="02040503050406030204" pitchFamily="18" charset="0"/>
                        </a:rPr>
                        <m:t>)</m:t>
                      </m:r>
                    </m:oMath>
                  </m:oMathPara>
                </a14:m>
                <a:endParaRPr lang="en-US" dirty="0" smtClean="0"/>
              </a:p>
              <a:p>
                <a:pPr marL="0" indent="0">
                  <a:buNone/>
                </a:pPr>
                <a:r>
                  <a:rPr lang="en-US" dirty="0" smtClean="0"/>
                  <a:t> implements </a:t>
                </a:r>
                <a14:m>
                  <m:oMath xmlns:m="http://schemas.openxmlformats.org/officeDocument/2006/math" xmlns="">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𝑧</m:t>
                        </m:r>
                      </m:sub>
                    </m:sSub>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r>
                  <a:rPr lang="en-US" dirty="0"/>
                  <a:t> </a:t>
                </a:r>
                <a:r>
                  <a:rPr lang="en-US" dirty="0" smtClean="0"/>
                  <a:t>on measurement of </a:t>
                </a:r>
                <a14:m>
                  <m:oMath xmlns:m="http://schemas.openxmlformats.org/officeDocument/2006/math" xmlns="">
                    <m:r>
                      <a:rPr lang="en-US" b="0" i="1" smtClean="0">
                        <a:latin typeface="Cambria Math" panose="02040503050406030204" pitchFamily="18" charset="0"/>
                      </a:rPr>
                      <m:t>0</m:t>
                    </m:r>
                  </m:oMath>
                </a14:m>
                <a:r>
                  <a:rPr lang="en-US" dirty="0" smtClean="0"/>
                  <a:t> on 2</a:t>
                </a:r>
                <a:r>
                  <a:rPr lang="en-US" baseline="30000" dirty="0" smtClean="0"/>
                  <a:t>nd</a:t>
                </a:r>
                <a:r>
                  <a:rPr lang="en-US" dirty="0" smtClean="0"/>
                  <a:t> </a:t>
                </a:r>
                <a:r>
                  <a:rPr lang="en-US" dirty="0" err="1" smtClean="0"/>
                  <a:t>qubit</a:t>
                </a:r>
                <a:endParaRPr lang="en-US" dirty="0" smtClean="0"/>
              </a:p>
              <a:p>
                <a:pPr marL="0" indent="0">
                  <a:buNone/>
                </a:pPr>
                <a:r>
                  <a:rPr lang="en-US" dirty="0" smtClean="0"/>
                  <a:t> implements </a:t>
                </a:r>
                <a14:m>
                  <m:oMath xmlns:m="http://schemas.openxmlformats.org/officeDocument/2006/math" xmlns="">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𝑧</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US" dirty="0" smtClean="0"/>
                  <a:t> on measurement of </a:t>
                </a:r>
                <a:r>
                  <a:rPr lang="en-US" dirty="0"/>
                  <a:t>1 on 2</a:t>
                </a:r>
                <a:r>
                  <a:rPr lang="en-US" baseline="30000" dirty="0"/>
                  <a:t>nd</a:t>
                </a:r>
                <a:r>
                  <a:rPr lang="en-US" dirty="0"/>
                  <a:t> </a:t>
                </a:r>
                <a:r>
                  <a:rPr lang="en-US" dirty="0" err="1" smtClean="0"/>
                  <a:t>qubit</a:t>
                </a:r>
                <a:endParaRPr lang="en-US" dirty="0" smtClean="0"/>
              </a:p>
              <a:p>
                <a:r>
                  <a:rPr lang="en-US" dirty="0" smtClean="0"/>
                  <a:t>One-round Success Rate:   </a:t>
                </a:r>
                <a14:m>
                  <m:oMath xmlns:m="http://schemas.openxmlformats.org/officeDocument/2006/math" xmlns="">
                    <m:f>
                      <m:fPr>
                        <m:type m:val="lin"/>
                        <m:ctrlPr>
                          <a:rPr lang="en-US" i="1" smtClean="0">
                            <a:latin typeface="Cambria Math" panose="02040503050406030204" pitchFamily="18" charset="0"/>
                          </a:rPr>
                        </m:ctrlPr>
                      </m:fPr>
                      <m:num>
                        <m:r>
                          <a:rPr lang="en-US" b="0" i="1">
                            <a:latin typeface="Cambria Math" panose="02040503050406030204" pitchFamily="18" charset="0"/>
                          </a:rPr>
                          <m:t>|</m:t>
                        </m:r>
                        <m:sSup>
                          <m:sSupPr>
                            <m:ctrlPr>
                              <a:rPr lang="en-US" i="1">
                                <a:latin typeface="Cambria Math" panose="02040503050406030204" pitchFamily="18" charset="0"/>
                              </a:rPr>
                            </m:ctrlPr>
                          </m:sSupPr>
                          <m:e>
                            <m:r>
                              <a:rPr lang="en-US" b="0" i="1">
                                <a:latin typeface="Cambria Math" panose="02040503050406030204" pitchFamily="18" charset="0"/>
                              </a:rPr>
                              <m:t>𝑟</m:t>
                            </m:r>
                            <m:r>
                              <a:rPr lang="en-US" b="0" i="1">
                                <a:latin typeface="Cambria Math" panose="02040503050406030204" pitchFamily="18" charset="0"/>
                              </a:rPr>
                              <m:t> </m:t>
                            </m:r>
                            <m:r>
                              <a:rPr lang="en-US" b="0" i="1">
                                <a:latin typeface="Cambria Math" panose="02040503050406030204" pitchFamily="18" charset="0"/>
                              </a:rPr>
                              <m:t>𝑧</m:t>
                            </m:r>
                            <m:d>
                              <m:dPr>
                                <m:begChr m:val=""/>
                                <m:endChr m:val="|"/>
                                <m:ctrlPr>
                                  <a:rPr lang="en-US" i="1">
                                    <a:latin typeface="Cambria Math" panose="02040503050406030204" pitchFamily="18" charset="0"/>
                                  </a:rPr>
                                </m:ctrlPr>
                              </m:dPr>
                              <m:e>
                                <m:r>
                                  <a:rPr lang="en-US" b="0">
                                    <a:latin typeface="Cambria Math" panose="02040503050406030204" pitchFamily="18" charset="0"/>
                                  </a:rPr>
                                  <m:t>​</m:t>
                                </m:r>
                              </m:e>
                            </m:d>
                          </m:e>
                          <m:sup>
                            <m:r>
                              <a:rPr lang="en-US" b="0" i="1">
                                <a:latin typeface="Cambria Math" panose="02040503050406030204" pitchFamily="18" charset="0"/>
                              </a:rPr>
                              <m:t>2</m:t>
                            </m:r>
                          </m:sup>
                        </m:sSup>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𝜈</m:t>
                            </m:r>
                          </m:e>
                          <m: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𝑟</m:t>
                                </m:r>
                              </m:sub>
                            </m:sSub>
                          </m:sup>
                        </m:sSup>
                      </m:den>
                    </m:f>
                  </m:oMath>
                </a14:m>
                <a:endParaRPr lang="en-US" dirty="0" smtClean="0"/>
              </a:p>
              <a:p>
                <a14:m>
                  <m:oMath xmlns:m="http://schemas.openxmlformats.org/officeDocument/2006/math" xmlns="">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𝜋</m:t>
                        </m:r>
                      </m:num>
                      <m:den>
                        <m:r>
                          <a:rPr lang="en-US" b="0" i="1" smtClean="0">
                            <a:latin typeface="Cambria Math" panose="02040503050406030204" pitchFamily="18" charset="0"/>
                          </a:rPr>
                          <m:t>12</m:t>
                        </m:r>
                      </m:den>
                    </m:f>
                    <m:r>
                      <a:rPr lang="en-US" b="0" i="1" smtClean="0">
                        <a:latin typeface="Cambria Math" panose="02040503050406030204" pitchFamily="18" charset="0"/>
                      </a:rPr>
                      <m:t>}</m:t>
                    </m:r>
                  </m:oMath>
                </a14:m>
                <a:r>
                  <a:rPr lang="en-US" dirty="0" smtClean="0"/>
                  <a:t> count of </a:t>
                </a:r>
                <a14:m>
                  <m:oMath xmlns:m="http://schemas.openxmlformats.org/officeDocument/2006/math" xmlns="">
                    <m:r>
                      <m:rPr>
                        <m:sty m:val="p"/>
                      </m:rPr>
                      <a:rPr lang="en-US" b="0" i="0" smtClean="0">
                        <a:latin typeface="Cambria Math" panose="02040503050406030204" pitchFamily="18" charset="0"/>
                      </a:rPr>
                      <m:t>Q</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oMath>
                </a14:m>
                <a:r>
                  <a:rPr lang="en-US" dirty="0" smtClean="0"/>
                  <a:t> is exactly </a:t>
                </a:r>
                <a:r>
                  <a:rPr lang="en-US" dirty="0" smtClean="0">
                    <a:solidFill>
                      <a:srgbClr val="FF0000"/>
                    </a:solidFill>
                  </a:rPr>
                  <a:t>the </a:t>
                </a:r>
                <a14:m>
                  <m:oMath xmlns:m="http://schemas.openxmlformats.org/officeDocument/2006/math" xmlns="">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𝑉</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𝑇</m:t>
                    </m:r>
                    <m:r>
                      <a:rPr lang="en-US" i="1">
                        <a:solidFill>
                          <a:srgbClr val="FF0000"/>
                        </a:solidFill>
                        <a:latin typeface="Cambria Math" panose="02040503050406030204" pitchFamily="18" charset="0"/>
                      </a:rPr>
                      <m:t>,</m:t>
                    </m:r>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𝜋</m:t>
                        </m:r>
                      </m:num>
                      <m:den>
                        <m:r>
                          <a:rPr lang="en-US" i="1">
                            <a:solidFill>
                              <a:srgbClr val="FF0000"/>
                            </a:solidFill>
                            <a:latin typeface="Cambria Math" panose="02040503050406030204" pitchFamily="18" charset="0"/>
                          </a:rPr>
                          <m:t>12</m:t>
                        </m:r>
                      </m:den>
                    </m:f>
                    <m:r>
                      <a:rPr lang="en-US" i="1">
                        <a:solidFill>
                          <a:srgbClr val="FF0000"/>
                        </a:solidFill>
                        <a:latin typeface="Cambria Math" panose="02040503050406030204" pitchFamily="18" charset="0"/>
                      </a:rPr>
                      <m:t>}</m:t>
                    </m:r>
                  </m:oMath>
                </a14:m>
                <a:r>
                  <a:rPr lang="en-US" dirty="0" smtClean="0">
                    <a:solidFill>
                      <a:srgbClr val="FF0000"/>
                    </a:solidFill>
                  </a:rPr>
                  <a:t> count of </a:t>
                </a:r>
                <a14:m>
                  <m:oMath xmlns:m="http://schemas.openxmlformats.org/officeDocument/2006/math" xmlns="">
                    <m:r>
                      <a:rPr lang="en-US" b="0" i="1" smtClean="0">
                        <a:solidFill>
                          <a:srgbClr val="FF0000"/>
                        </a:solidFill>
                        <a:latin typeface="Cambria Math" panose="02040503050406030204" pitchFamily="18" charset="0"/>
                      </a:rPr>
                      <m:t>𝑉</m:t>
                    </m:r>
                  </m:oMath>
                </a14:m>
                <a:endParaRPr lang="en-US" dirty="0">
                  <a:solidFill>
                    <a:srgbClr val="FF0000"/>
                  </a:solidFill>
                </a:endParaRPr>
              </a:p>
            </p:txBody>
          </p:sp>
        </mc:Choice>
        <mc:Fallback xmlns="">
          <p:sp>
            <p:nvSpPr>
              <p:cNvPr id="21" name="Content Placeholder 2"/>
              <p:cNvSpPr>
                <a:spLocks noGrp="1" noRot="1" noChangeAspect="1" noMove="1" noResize="1" noEditPoints="1" noAdjustHandles="1" noChangeArrowheads="1" noChangeShapeType="1" noTextEdit="1"/>
              </p:cNvSpPr>
              <p:nvPr>
                <p:ph idx="1"/>
              </p:nvPr>
            </p:nvSpPr>
            <p:spPr>
              <a:xfrm>
                <a:off x="100466" y="1073109"/>
                <a:ext cx="11863736" cy="5599540"/>
              </a:xfrm>
              <a:blipFill rotWithShape="0">
                <a:blip r:embed="rId3"/>
                <a:stretch>
                  <a:fillRect l="-924" t="-1741"/>
                </a:stretch>
              </a:blipFill>
            </p:spPr>
            <p:txBody>
              <a:bodyPr/>
              <a:lstStyle/>
              <a:p>
                <a:r>
                  <a:rPr lang="en-US">
                    <a:noFill/>
                  </a:rPr>
                  <a:t> </a:t>
                </a:r>
              </a:p>
            </p:txBody>
          </p:sp>
        </mc:Fallback>
      </mc:AlternateContent>
      <p:sp>
        <p:nvSpPr>
          <p:cNvPr id="3" name="TextBox 2"/>
          <p:cNvSpPr txBox="1"/>
          <p:nvPr/>
        </p:nvSpPr>
        <p:spPr>
          <a:xfrm>
            <a:off x="9755468" y="6018459"/>
            <a:ext cx="1941237" cy="369332"/>
          </a:xfrm>
          <a:prstGeom prst="rect">
            <a:avLst/>
          </a:prstGeom>
          <a:noFill/>
        </p:spPr>
        <p:txBody>
          <a:bodyPr wrap="none" rtlCol="0">
            <a:spAutoFit/>
          </a:bodyPr>
          <a:lstStyle/>
          <a:p>
            <a:r>
              <a:rPr lang="en-US" dirty="0" smtClean="0">
                <a:solidFill>
                  <a:prstClr val="black"/>
                </a:solidFill>
              </a:rPr>
              <a:t>“Queen-of-CNOTs”</a:t>
            </a:r>
            <a:endParaRPr lang="en-US" dirty="0">
              <a:solidFill>
                <a:prstClr val="black"/>
              </a:solidFill>
            </a:endParaRPr>
          </a:p>
        </p:txBody>
      </p:sp>
      <p:pic>
        <p:nvPicPr>
          <p:cNvPr id="6" name="Picture 5"/>
          <p:cNvPicPr>
            <a:picLocks noChangeAspect="1"/>
          </p:cNvPicPr>
          <p:nvPr/>
        </p:nvPicPr>
        <p:blipFill>
          <a:blip r:embed="rId4"/>
          <a:stretch>
            <a:fillRect/>
          </a:stretch>
        </p:blipFill>
        <p:spPr>
          <a:xfrm>
            <a:off x="9342995" y="1908095"/>
            <a:ext cx="2621207" cy="3992132"/>
          </a:xfrm>
          <a:prstGeom prst="rect">
            <a:avLst/>
          </a:prstGeom>
          <a:ln>
            <a:solidFill>
              <a:schemeClr val="tx1"/>
            </a:solidFill>
          </a:ln>
        </p:spPr>
      </p:pic>
      <p:pic>
        <p:nvPicPr>
          <p:cNvPr id="22" name="Picture 21"/>
          <p:cNvPicPr>
            <a:picLocks noChangeAspect="1"/>
          </p:cNvPicPr>
          <p:nvPr/>
        </p:nvPicPr>
        <p:blipFill>
          <a:blip r:embed="rId5"/>
          <a:stretch>
            <a:fillRect/>
          </a:stretch>
        </p:blipFill>
        <p:spPr>
          <a:xfrm>
            <a:off x="9342995" y="2593113"/>
            <a:ext cx="412473" cy="718498"/>
          </a:xfrm>
          <a:prstGeom prst="rect">
            <a:avLst/>
          </a:prstGeom>
        </p:spPr>
      </p:pic>
      <p:pic>
        <p:nvPicPr>
          <p:cNvPr id="23" name="Picture 22"/>
          <p:cNvPicPr>
            <a:picLocks noChangeAspect="1"/>
          </p:cNvPicPr>
          <p:nvPr/>
        </p:nvPicPr>
        <p:blipFill>
          <a:blip r:embed="rId5"/>
          <a:stretch>
            <a:fillRect/>
          </a:stretch>
        </p:blipFill>
        <p:spPr>
          <a:xfrm>
            <a:off x="9855934" y="2398672"/>
            <a:ext cx="412473" cy="718498"/>
          </a:xfrm>
          <a:prstGeom prst="rect">
            <a:avLst/>
          </a:prstGeom>
        </p:spPr>
      </p:pic>
      <p:pic>
        <p:nvPicPr>
          <p:cNvPr id="24" name="Picture 23"/>
          <p:cNvPicPr>
            <a:picLocks noChangeAspect="1"/>
          </p:cNvPicPr>
          <p:nvPr/>
        </p:nvPicPr>
        <p:blipFill>
          <a:blip r:embed="rId5"/>
          <a:stretch>
            <a:fillRect/>
          </a:stretch>
        </p:blipFill>
        <p:spPr>
          <a:xfrm flipV="1">
            <a:off x="11023771" y="4697881"/>
            <a:ext cx="412473" cy="718498"/>
          </a:xfrm>
          <a:prstGeom prst="rect">
            <a:avLst/>
          </a:prstGeom>
        </p:spPr>
      </p:pic>
      <p:pic>
        <p:nvPicPr>
          <p:cNvPr id="25" name="Picture 24"/>
          <p:cNvPicPr>
            <a:picLocks noChangeAspect="1"/>
          </p:cNvPicPr>
          <p:nvPr/>
        </p:nvPicPr>
        <p:blipFill>
          <a:blip r:embed="rId5"/>
          <a:stretch>
            <a:fillRect/>
          </a:stretch>
        </p:blipFill>
        <p:spPr>
          <a:xfrm flipV="1">
            <a:off x="11493986" y="4430151"/>
            <a:ext cx="412473" cy="718498"/>
          </a:xfrm>
          <a:prstGeom prst="rect">
            <a:avLst/>
          </a:prstGeom>
        </p:spPr>
      </p:pic>
      <p:pic>
        <p:nvPicPr>
          <p:cNvPr id="26" name="Picture 25"/>
          <p:cNvPicPr>
            <a:picLocks noChangeAspect="1"/>
          </p:cNvPicPr>
          <p:nvPr/>
        </p:nvPicPr>
        <p:blipFill>
          <a:blip r:embed="rId6"/>
          <a:stretch>
            <a:fillRect/>
          </a:stretch>
        </p:blipFill>
        <p:spPr>
          <a:xfrm>
            <a:off x="497064" y="2367929"/>
            <a:ext cx="11070540" cy="160238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3"/>
          <p:cNvPicPr>
            <a:picLocks noChangeAspect="1"/>
          </p:cNvPicPr>
          <p:nvPr/>
        </p:nvPicPr>
        <p:blipFill>
          <a:blip r:embed="rId7"/>
          <a:stretch>
            <a:fillRect/>
          </a:stretch>
        </p:blipFill>
        <p:spPr>
          <a:xfrm>
            <a:off x="3920614" y="4484853"/>
            <a:ext cx="4223440" cy="2102578"/>
          </a:xfrm>
          <a:prstGeom prst="rect">
            <a:avLst/>
          </a:prstGeom>
          <a:ln>
            <a:noFill/>
          </a:ln>
          <a:effectLst>
            <a:outerShdw blurRad="292100" dist="139700" dir="2700000" algn="tl" rotWithShape="0">
              <a:srgbClr val="333333">
                <a:alpha val="65000"/>
              </a:srgbClr>
            </a:outerShdw>
          </a:effectLst>
        </p:spPr>
      </p:pic>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2225822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477" y="0"/>
            <a:ext cx="10515600" cy="1325563"/>
          </a:xfrm>
        </p:spPr>
        <p:txBody>
          <a:bodyPr/>
          <a:lstStyle/>
          <a:p>
            <a:pPr algn="ctr"/>
            <a:r>
              <a:rPr lang="en-US" dirty="0" smtClean="0"/>
              <a:t>Numerical Results: RUS and PQF</a:t>
            </a:r>
            <a:endParaRPr lang="en-US"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132861" y="1073109"/>
                <a:ext cx="5572995" cy="5718460"/>
              </a:xfrm>
            </p:spPr>
            <p:txBody>
              <a:bodyPr>
                <a:normAutofit fontScale="92500"/>
              </a:bodyPr>
              <a:lstStyle/>
              <a:p>
                <a:r>
                  <a:rPr lang="en-US" dirty="0" smtClean="0"/>
                  <a:t>Precision </a:t>
                </a:r>
                <a:r>
                  <a:rPr lang="en-US" dirty="0"/>
                  <a:t>vs. expected </a:t>
                </a:r>
                <a14:m>
                  <m:oMath xmlns:m="http://schemas.openxmlformats.org/officeDocument/2006/math" xmlns="">
                    <m:r>
                      <a:rPr lang="en-US" i="1">
                        <a:latin typeface="Cambria Math" panose="02040503050406030204" pitchFamily="18" charset="0"/>
                      </a:rPr>
                      <m:t>𝑇</m:t>
                    </m:r>
                  </m:oMath>
                </a14:m>
                <a:r>
                  <a:rPr lang="en-US" dirty="0"/>
                  <a:t>-count</a:t>
                </a:r>
              </a:p>
              <a:p>
                <a:pPr lvl="1"/>
                <a:r>
                  <a:rPr lang="en-US" dirty="0" smtClean="0"/>
                  <a:t>1000 random angles</a:t>
                </a:r>
              </a:p>
              <a:p>
                <a:pPr lvl="1"/>
                <a:r>
                  <a:rPr lang="en-US" dirty="0" smtClean="0"/>
                  <a:t>30 target precisions</a:t>
                </a:r>
              </a:p>
              <a:p>
                <a:pPr lvl="1"/>
                <a:r>
                  <a:rPr lang="en-US" dirty="0" smtClean="0"/>
                  <a:t>Success prob. </a:t>
                </a:r>
                <a14:m>
                  <m:oMath xmlns:m="http://schemas.openxmlformats.org/officeDocument/2006/math" xmlns="">
                    <m:r>
                      <a:rPr lang="en-US" b="0" i="1" smtClean="0">
                        <a:latin typeface="Cambria Math" panose="02040503050406030204" pitchFamily="18" charset="0"/>
                      </a:rPr>
                      <m:t>~0.97</m:t>
                    </m:r>
                  </m:oMath>
                </a14:m>
                <a:endParaRPr lang="en-US" b="0" dirty="0" smtClean="0"/>
              </a:p>
              <a:p>
                <a:r>
                  <a:rPr lang="en-US" dirty="0" smtClean="0"/>
                  <a:t>Maximum </a:t>
                </a:r>
                <a:r>
                  <a:rPr lang="en-US" dirty="0"/>
                  <a:t>likelihood estimate of mean exp. </a:t>
                </a:r>
                <a14:m>
                  <m:oMath xmlns:m="http://schemas.openxmlformats.org/officeDocument/2006/math" xmlns="">
                    <m:r>
                      <a:rPr lang="en-US" i="1">
                        <a:latin typeface="Cambria Math" panose="02040503050406030204" pitchFamily="18" charset="0"/>
                      </a:rPr>
                      <m:t>𝑇</m:t>
                    </m:r>
                  </m:oMath>
                </a14:m>
                <a:r>
                  <a:rPr lang="en-US" dirty="0"/>
                  <a:t>-count for </a:t>
                </a:r>
                <a:r>
                  <a:rPr lang="en-US" dirty="0" smtClean="0"/>
                  <a:t>RUS</a:t>
                </a:r>
              </a:p>
              <a:p>
                <a:pPr marL="0" indent="0">
                  <a:buNone/>
                </a:pPr>
                <a14:m>
                  <m:oMathPara xmlns:m="http://schemas.openxmlformats.org/officeDocument/2006/math" xmlns="">
                    <m:oMathParaPr>
                      <m:jc m:val="centerGroup"/>
                    </m:oMathParaPr>
                    <m:oMath xmlns:m="http://schemas.openxmlformats.org/officeDocument/2006/math">
                      <m:func>
                        <m:funcPr>
                          <m:ctrlPr>
                            <a:rPr lang="en-US" i="1">
                              <a:latin typeface="Cambria Math" panose="02040503050406030204" pitchFamily="18" charset="0"/>
                            </a:rPr>
                          </m:ctrlPr>
                        </m:funcPr>
                        <m:fName>
                          <m:r>
                            <a:rPr lang="en-US" b="0" i="1" smtClean="0">
                              <a:latin typeface="Cambria Math" panose="02040503050406030204" pitchFamily="18" charset="0"/>
                            </a:rPr>
                            <m:t>1.149</m:t>
                          </m:r>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𝜀</m:t>
                                  </m:r>
                                  <m:r>
                                    <a:rPr lang="en-US" i="1">
                                      <a:latin typeface="Cambria Math" panose="02040503050406030204" pitchFamily="18" charset="0"/>
                                    </a:rPr>
                                    <m:t> </m:t>
                                  </m:r>
                                </m:den>
                              </m:f>
                            </m:e>
                          </m:d>
                          <m:r>
                            <a:rPr lang="en-US" i="1">
                              <a:latin typeface="Cambria Math" panose="02040503050406030204" pitchFamily="18" charset="0"/>
                            </a:rPr>
                            <m:t>+</m:t>
                          </m:r>
                          <m:r>
                            <a:rPr lang="en-US" b="0" i="1" smtClean="0">
                              <a:latin typeface="Cambria Math" panose="02040503050406030204" pitchFamily="18" charset="0"/>
                            </a:rPr>
                            <m:t>9.2</m:t>
                          </m:r>
                        </m:e>
                      </m:func>
                    </m:oMath>
                  </m:oMathPara>
                </a14:m>
                <a:endParaRPr lang="en-US" dirty="0" smtClean="0"/>
              </a:p>
              <a:p>
                <a:r>
                  <a:rPr lang="en-US" dirty="0" smtClean="0"/>
                  <a:t>Maximum likelihood estimate of mean one-round exp. </a:t>
                </a:r>
                <a14:m>
                  <m:oMath xmlns:m="http://schemas.openxmlformats.org/officeDocument/2006/math" xmlns="">
                    <m:r>
                      <a:rPr lang="en-US" b="0" i="1" smtClean="0">
                        <a:latin typeface="Cambria Math" panose="02040503050406030204" pitchFamily="18" charset="0"/>
                      </a:rPr>
                      <m:t>𝑇</m:t>
                    </m:r>
                  </m:oMath>
                </a14:m>
                <a:r>
                  <a:rPr lang="en-US" dirty="0" smtClean="0"/>
                  <a:t>-count for PQF</a:t>
                </a:r>
              </a:p>
              <a:p>
                <a:pPr marL="0" indent="0">
                  <a:buNone/>
                </a:pPr>
                <a14:m>
                  <m:oMathPara xmlns:m="http://schemas.openxmlformats.org/officeDocument/2006/math" xmlns="">
                    <m:oMathParaPr>
                      <m:jc m:val="centerGroup"/>
                    </m:oMathParaPr>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a:rPr lang="en-US" b="0" i="0" smtClean="0">
                                  <a:latin typeface="Cambria Math" panose="02040503050406030204" pitchFamily="18" charset="0"/>
                                </a:rPr>
                                <m:t>1 </m:t>
                              </m:r>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𝜀</m:t>
                                  </m:r>
                                  <m:r>
                                    <a:rPr lang="en-US" b="0" i="1" smtClean="0">
                                      <a:latin typeface="Cambria Math" panose="02040503050406030204" pitchFamily="18" charset="0"/>
                                    </a:rPr>
                                    <m:t> </m:t>
                                  </m:r>
                                </m:den>
                              </m:f>
                            </m:e>
                          </m:d>
                          <m:r>
                            <a:rPr lang="en-US" b="0" i="1" smtClean="0">
                              <a:latin typeface="Cambria Math" panose="02040503050406030204" pitchFamily="18" charset="0"/>
                            </a:rPr>
                            <m:t>+4</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𝜀</m:t>
                                          </m:r>
                                        </m:den>
                                      </m:f>
                                    </m:e>
                                  </m:d>
                                  <m:r>
                                    <a:rPr lang="en-US" b="0" i="1" smtClean="0">
                                      <a:latin typeface="Cambria Math" panose="02040503050406030204" pitchFamily="18" charset="0"/>
                                    </a:rPr>
                                    <m:t>)+1.187</m:t>
                                  </m:r>
                                </m:e>
                              </m:func>
                            </m:e>
                          </m:func>
                        </m:e>
                      </m:func>
                    </m:oMath>
                  </m:oMathPara>
                </a14:m>
                <a:endParaRPr lang="en-US" b="0" dirty="0" smtClean="0"/>
              </a:p>
              <a:p>
                <a:endParaRPr lang="en-US"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132861" y="1073109"/>
                <a:ext cx="5572995" cy="5718460"/>
              </a:xfrm>
              <a:blipFill rotWithShape="0">
                <a:blip r:embed="rId3"/>
                <a:stretch>
                  <a:fillRect l="-1751" t="-1599" r="-3392"/>
                </a:stretch>
              </a:blipFill>
            </p:spPr>
            <p:txBody>
              <a:bodyPr/>
              <a:lstStyle/>
              <a:p>
                <a:r>
                  <a:rPr lang="en-US">
                    <a:noFill/>
                  </a:rPr>
                  <a:t> </a:t>
                </a:r>
              </a:p>
            </p:txBody>
          </p:sp>
        </mc:Fallback>
      </mc:AlternateContent>
      <p:sp>
        <p:nvSpPr>
          <p:cNvPr id="5" name="TextBox 4"/>
          <p:cNvSpPr txBox="1"/>
          <p:nvPr/>
        </p:nvSpPr>
        <p:spPr>
          <a:xfrm>
            <a:off x="2353055" y="5876638"/>
            <a:ext cx="8095871" cy="954107"/>
          </a:xfrm>
          <a:prstGeom prst="rect">
            <a:avLst/>
          </a:prstGeom>
          <a:noFill/>
        </p:spPr>
        <p:txBody>
          <a:bodyPr wrap="none" rtlCol="0">
            <a:spAutoFit/>
          </a:bodyPr>
          <a:lstStyle/>
          <a:p>
            <a:r>
              <a:rPr lang="en-US" sz="2800" dirty="0" smtClean="0">
                <a:solidFill>
                  <a:srgbClr val="FF0000"/>
                </a:solidFill>
              </a:rPr>
              <a:t>Factor of 3 improvement over unitary </a:t>
            </a:r>
            <a:r>
              <a:rPr lang="en-US" sz="2800" dirty="0">
                <a:solidFill>
                  <a:srgbClr val="FF0000"/>
                </a:solidFill>
              </a:rPr>
              <a:t>d</a:t>
            </a:r>
            <a:r>
              <a:rPr lang="en-US" sz="2800" dirty="0" smtClean="0">
                <a:solidFill>
                  <a:srgbClr val="FF0000"/>
                </a:solidFill>
              </a:rPr>
              <a:t>ecomposition!</a:t>
            </a:r>
          </a:p>
          <a:p>
            <a:r>
              <a:rPr lang="en-US" sz="2800" i="1" dirty="0" smtClean="0">
                <a:solidFill>
                  <a:srgbClr val="FF0000"/>
                </a:solidFill>
              </a:rPr>
              <a:t>Surpasses</a:t>
            </a:r>
            <a:r>
              <a:rPr lang="en-US" sz="2800" dirty="0" smtClean="0">
                <a:solidFill>
                  <a:srgbClr val="FF0000"/>
                </a:solidFill>
              </a:rPr>
              <a:t> information-theoretic unitary lower bound!</a:t>
            </a:r>
            <a:endParaRPr lang="en-US" sz="2800" dirty="0">
              <a:solidFill>
                <a:srgbClr val="FF0000"/>
              </a:solidFill>
            </a:endParaRPr>
          </a:p>
        </p:txBody>
      </p:sp>
      <p:pic>
        <p:nvPicPr>
          <p:cNvPr id="3" name="Picture 2"/>
          <p:cNvPicPr>
            <a:picLocks noChangeAspect="1"/>
          </p:cNvPicPr>
          <p:nvPr/>
        </p:nvPicPr>
        <p:blipFill>
          <a:blip r:embed="rId4"/>
          <a:stretch>
            <a:fillRect/>
          </a:stretch>
        </p:blipFill>
        <p:spPr>
          <a:xfrm>
            <a:off x="6012985" y="1073109"/>
            <a:ext cx="5855566" cy="4340139"/>
          </a:xfrm>
          <a:prstGeom prst="rect">
            <a:avLst/>
          </a:prstGeom>
        </p:spPr>
      </p:pic>
      <p:pic>
        <p:nvPicPr>
          <p:cNvPr id="6" name="Picture 5"/>
          <p:cNvPicPr>
            <a:picLocks noChangeAspect="1"/>
          </p:cNvPicPr>
          <p:nvPr/>
        </p:nvPicPr>
        <p:blipFill>
          <a:blip r:embed="rId5"/>
          <a:stretch>
            <a:fillRect/>
          </a:stretch>
        </p:blipFill>
        <p:spPr>
          <a:xfrm>
            <a:off x="6006168" y="1618783"/>
            <a:ext cx="6185832" cy="3794465"/>
          </a:xfrm>
          <a:prstGeom prst="rect">
            <a:avLst/>
          </a:prstGeom>
        </p:spPr>
      </p:pic>
      <p:sp>
        <p:nvSpPr>
          <p:cNvPr id="7" name="Footer Placeholder 6"/>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1902047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7498" y="0"/>
            <a:ext cx="11625119" cy="1143000"/>
          </a:xfrm>
        </p:spPr>
        <p:txBody>
          <a:bodyPr>
            <a:noAutofit/>
          </a:bodyPr>
          <a:lstStyle/>
          <a:p>
            <a:r>
              <a:rPr lang="en-US" dirty="0" smtClean="0">
                <a:solidFill>
                  <a:schemeClr val="bg1"/>
                </a:solidFill>
                <a:cs typeface="Arial" panose="020B0604020202020204" pitchFamily="34" charset="0"/>
              </a:rPr>
              <a:t>A </a:t>
            </a:r>
            <a:r>
              <a:rPr lang="en-US" dirty="0">
                <a:solidFill>
                  <a:schemeClr val="bg1"/>
                </a:solidFill>
                <a:cs typeface="Arial" panose="020B0604020202020204" pitchFamily="34" charset="0"/>
              </a:rPr>
              <a:t>S</a:t>
            </a:r>
            <a:r>
              <a:rPr lang="en-US" dirty="0" smtClean="0">
                <a:solidFill>
                  <a:schemeClr val="bg1"/>
                </a:solidFill>
                <a:cs typeface="Arial" panose="020B0604020202020204" pitchFamily="34" charset="0"/>
              </a:rPr>
              <a:t>oftware Architecture for Quantum Computing</a:t>
            </a:r>
            <a:endParaRPr lang="en-US" dirty="0">
              <a:solidFill>
                <a:schemeClr val="bg1"/>
              </a:solidFill>
              <a:cs typeface="Arial" panose="020B0604020202020204" pitchFamily="34" charset="0"/>
            </a:endParaRPr>
          </a:p>
        </p:txBody>
      </p:sp>
      <p:pic>
        <p:nvPicPr>
          <p:cNvPr id="16" name="Picture 1" descr="image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557" y="1023649"/>
            <a:ext cx="4663601" cy="495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7" name="TextBox 16"/>
              <p:cNvSpPr txBox="1"/>
              <p:nvPr/>
            </p:nvSpPr>
            <p:spPr>
              <a:xfrm>
                <a:off x="1728857" y="5898606"/>
                <a:ext cx="2974838" cy="909699"/>
              </a:xfrm>
              <a:prstGeom prst="rect">
                <a:avLst/>
              </a:prstGeom>
              <a:noFill/>
            </p:spPr>
            <p:txBody>
              <a:bodyPr wrap="none" lIns="179285" tIns="143428" rIns="179285" bIns="143428" rtlCol="0">
                <a:spAutoFit/>
              </a:bodyPr>
              <a:lstStyle/>
              <a:p>
                <a:pPr algn="ctr">
                  <a:lnSpc>
                    <a:spcPct val="90000"/>
                  </a:lnSpc>
                  <a:spcAft>
                    <a:spcPts val="588"/>
                  </a:spcAft>
                </a:pPr>
                <a:r>
                  <a:rPr lang="en-US" sz="1961" dirty="0">
                    <a:solidFill>
                      <a:prstClr val="white"/>
                    </a:solidFill>
                  </a:rPr>
                  <a:t>The LIQ</a:t>
                </a:r>
                <a14:m>
                  <m:oMath xmlns:m="http://schemas.openxmlformats.org/officeDocument/2006/math" xmlns="">
                    <m:r>
                      <a:rPr lang="en-US" sz="1961" i="1" dirty="0">
                        <a:solidFill>
                          <a:prstClr val="white"/>
                        </a:solidFill>
                        <a:latin typeface="Cambria Math" panose="02040503050406030204" pitchFamily="18" charset="0"/>
                      </a:rPr>
                      <m:t>𝑈𝑖</m:t>
                    </m:r>
                    <m:r>
                      <a:rPr lang="en-US" sz="1961" i="1" dirty="0">
                        <a:solidFill>
                          <a:prstClr val="white"/>
                        </a:solidFill>
                        <a:latin typeface="Cambria Math" panose="02040503050406030204" pitchFamily="18" charset="0"/>
                      </a:rPr>
                      <m:t>|⟩</m:t>
                    </m:r>
                    <m:r>
                      <m:rPr>
                        <m:nor/>
                      </m:rPr>
                      <a:rPr lang="en-US" sz="1961" dirty="0">
                        <a:solidFill>
                          <a:prstClr val="white"/>
                        </a:solidFill>
                        <a:latin typeface="Cambria Math" panose="02040503050406030204" pitchFamily="18" charset="0"/>
                      </a:rPr>
                      <m:t> </m:t>
                    </m:r>
                    <m:r>
                      <m:rPr>
                        <m:nor/>
                      </m:rPr>
                      <a:rPr lang="en-US" sz="1961" dirty="0">
                        <a:solidFill>
                          <a:prstClr val="white"/>
                        </a:solidFill>
                      </a:rPr>
                      <m:t>platform</m:t>
                    </m:r>
                  </m:oMath>
                </a14:m>
                <a:endParaRPr lang="en-US" sz="1961" dirty="0">
                  <a:solidFill>
                    <a:prstClr val="white"/>
                  </a:solidFill>
                </a:endParaRPr>
              </a:p>
              <a:p>
                <a:pPr algn="ctr">
                  <a:lnSpc>
                    <a:spcPct val="90000"/>
                  </a:lnSpc>
                  <a:spcAft>
                    <a:spcPts val="588"/>
                  </a:spcAft>
                </a:pPr>
                <a:r>
                  <a:rPr lang="en-US" sz="1961" dirty="0">
                    <a:solidFill>
                      <a:prstClr val="white"/>
                    </a:solidFill>
                  </a:rPr>
                  <a:t>[</a:t>
                </a:r>
                <a:r>
                  <a:rPr lang="en-US" sz="1961" dirty="0" smtClean="0">
                    <a:solidFill>
                      <a:prstClr val="white"/>
                    </a:solidFill>
                  </a:rPr>
                  <a:t>Wecker and </a:t>
                </a:r>
                <a:r>
                  <a:rPr lang="en-US" sz="1961" dirty="0">
                    <a:solidFill>
                      <a:prstClr val="white"/>
                    </a:solidFill>
                  </a:rPr>
                  <a:t>Svore, 2014]</a:t>
                </a:r>
              </a:p>
            </p:txBody>
          </p:sp>
        </mc:Choice>
        <mc:Fallback xmlns="">
          <p:sp>
            <p:nvSpPr>
              <p:cNvPr id="17" name="TextBox 16"/>
              <p:cNvSpPr txBox="1">
                <a:spLocks noRot="1" noChangeAspect="1" noMove="1" noResize="1" noEditPoints="1" noAdjustHandles="1" noChangeArrowheads="1" noChangeShapeType="1" noTextEdit="1"/>
              </p:cNvSpPr>
              <p:nvPr/>
            </p:nvSpPr>
            <p:spPr>
              <a:xfrm>
                <a:off x="1728857" y="5898606"/>
                <a:ext cx="2974838" cy="909699"/>
              </a:xfrm>
              <a:prstGeom prst="rect">
                <a:avLst/>
              </a:prstGeom>
              <a:blipFill rotWithShape="0">
                <a:blip r:embed="rId4"/>
                <a:stretch>
                  <a:fillRect/>
                </a:stretch>
              </a:blipFill>
            </p:spPr>
            <p:txBody>
              <a:bodyPr/>
              <a:lstStyle/>
              <a:p>
                <a:r>
                  <a:rPr lang="en-US">
                    <a:noFill/>
                  </a:rPr>
                  <a:t> </a:t>
                </a:r>
              </a:p>
            </p:txBody>
          </p:sp>
        </mc:Fallback>
      </mc:AlternateContent>
      <p:sp>
        <p:nvSpPr>
          <p:cNvPr id="19" name="TextBox 18"/>
          <p:cNvSpPr txBox="1"/>
          <p:nvPr/>
        </p:nvSpPr>
        <p:spPr>
          <a:xfrm>
            <a:off x="6330460" y="1294104"/>
            <a:ext cx="3634156" cy="408623"/>
          </a:xfrm>
          <a:prstGeom prst="roundRect">
            <a:avLst/>
          </a:prstGeom>
          <a:solidFill>
            <a:srgbClr val="00FF00"/>
          </a:soli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b="1" u="sng" dirty="0">
                <a:solidFill>
                  <a:prstClr val="black"/>
                </a:solidFill>
              </a:rPr>
              <a:t>High-level Quantum Algorithm</a:t>
            </a:r>
          </a:p>
        </p:txBody>
      </p:sp>
      <p:sp>
        <p:nvSpPr>
          <p:cNvPr id="20" name="TextBox 19"/>
          <p:cNvSpPr txBox="1"/>
          <p:nvPr/>
        </p:nvSpPr>
        <p:spPr>
          <a:xfrm>
            <a:off x="6330460" y="1780779"/>
            <a:ext cx="3634323" cy="715089"/>
          </a:xfrm>
          <a:prstGeom prst="roundRect">
            <a:avLst/>
          </a:prstGeom>
          <a:solidFill>
            <a:srgbClr val="FFFF00"/>
          </a:solidFill>
          <a:ln>
            <a:solidFill>
              <a:srgbClr val="FFFF00"/>
            </a:solidFill>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a:solidFill>
                  <a:prstClr val="black"/>
                </a:solidFill>
              </a:rPr>
              <a:t>Quantum Gates</a:t>
            </a:r>
          </a:p>
          <a:p>
            <a:r>
              <a:rPr lang="en-US" dirty="0">
                <a:solidFill>
                  <a:prstClr val="black"/>
                </a:solidFill>
              </a:rPr>
              <a:t>Quantum Function Implementation</a:t>
            </a:r>
          </a:p>
        </p:txBody>
      </p:sp>
      <p:sp>
        <p:nvSpPr>
          <p:cNvPr id="21" name="TextBox 20"/>
          <p:cNvSpPr txBox="1"/>
          <p:nvPr/>
        </p:nvSpPr>
        <p:spPr>
          <a:xfrm>
            <a:off x="6330460" y="2557889"/>
            <a:ext cx="3350356" cy="1021556"/>
          </a:xfrm>
          <a:prstGeom prst="roundRect">
            <a:avLst/>
          </a:prstGeom>
          <a:solidFill>
            <a:srgbClr val="FF9999"/>
          </a:solidFill>
          <a:ln>
            <a:solidFill>
              <a:srgbClr val="FF9999"/>
            </a:solidFill>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b="1" u="sng" dirty="0">
                <a:solidFill>
                  <a:prstClr val="black"/>
                </a:solidFill>
              </a:rPr>
              <a:t>Quantum Circuit Decomposition</a:t>
            </a:r>
          </a:p>
          <a:p>
            <a:r>
              <a:rPr lang="en-US" dirty="0">
                <a:solidFill>
                  <a:prstClr val="black"/>
                </a:solidFill>
              </a:rPr>
              <a:t>Quantum Circuit Optimization</a:t>
            </a:r>
          </a:p>
          <a:p>
            <a:r>
              <a:rPr lang="en-US" b="1" u="sng" dirty="0">
                <a:solidFill>
                  <a:prstClr val="black"/>
                </a:solidFill>
              </a:rPr>
              <a:t>Quantum Error Correction</a:t>
            </a:r>
          </a:p>
        </p:txBody>
      </p:sp>
      <p:sp>
        <p:nvSpPr>
          <p:cNvPr id="22" name="TextBox 21"/>
          <p:cNvSpPr txBox="1"/>
          <p:nvPr/>
        </p:nvSpPr>
        <p:spPr>
          <a:xfrm>
            <a:off x="6330460" y="3620821"/>
            <a:ext cx="1218791" cy="408623"/>
          </a:xfrm>
          <a:prstGeom prst="roundRect">
            <a:avLst/>
          </a:prstGeom>
          <a:solidFill>
            <a:srgbClr val="CCCC00"/>
          </a:solidFill>
          <a:ln>
            <a:solidFill>
              <a:srgbClr val="CCCC00"/>
            </a:solidFill>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smtClean="0">
                <a:solidFill>
                  <a:prstClr val="black"/>
                </a:solidFill>
              </a:rPr>
              <a:t>Simulation</a:t>
            </a:r>
            <a:endParaRPr lang="en-US" dirty="0">
              <a:solidFill>
                <a:prstClr val="black"/>
              </a:solidFill>
            </a:endParaRPr>
          </a:p>
        </p:txBody>
      </p:sp>
      <p:sp>
        <p:nvSpPr>
          <p:cNvPr id="23" name="TextBox 22"/>
          <p:cNvSpPr txBox="1"/>
          <p:nvPr/>
        </p:nvSpPr>
        <p:spPr>
          <a:xfrm>
            <a:off x="6330460" y="4068121"/>
            <a:ext cx="2349812" cy="408623"/>
          </a:xfrm>
          <a:prstGeom prst="roundRect">
            <a:avLst/>
          </a:prstGeom>
          <a:solidFill>
            <a:srgbClr val="9999FF"/>
          </a:solidFill>
          <a:ln>
            <a:solidFill>
              <a:srgbClr val="9999FF"/>
            </a:solidFill>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a:solidFill>
                  <a:prstClr val="black"/>
                </a:solidFill>
              </a:rPr>
              <a:t>Runtime Environments</a:t>
            </a:r>
          </a:p>
        </p:txBody>
      </p:sp>
      <p:sp>
        <p:nvSpPr>
          <p:cNvPr id="24" name="TextBox 23"/>
          <p:cNvSpPr txBox="1"/>
          <p:nvPr/>
        </p:nvSpPr>
        <p:spPr>
          <a:xfrm>
            <a:off x="6305216" y="5270915"/>
            <a:ext cx="4765594" cy="715089"/>
          </a:xfrm>
          <a:prstGeom prst="roundRect">
            <a:avLst/>
          </a:prstGeom>
          <a:solidFill>
            <a:srgbClr val="FFCC99"/>
          </a:solidFill>
          <a:ln>
            <a:solidFill>
              <a:srgbClr val="FFCC99"/>
            </a:solidFill>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dirty="0">
                <a:solidFill>
                  <a:prstClr val="black"/>
                </a:solidFill>
              </a:rPr>
              <a:t>Target-dependent Representation</a:t>
            </a:r>
          </a:p>
          <a:p>
            <a:r>
              <a:rPr lang="en-US" dirty="0" smtClean="0">
                <a:solidFill>
                  <a:prstClr val="black"/>
                </a:solidFill>
              </a:rPr>
              <a:t>Classical Control/Quantum </a:t>
            </a:r>
            <a:r>
              <a:rPr lang="en-US" dirty="0">
                <a:solidFill>
                  <a:prstClr val="black"/>
                </a:solidFill>
              </a:rPr>
              <a:t>Machine </a:t>
            </a:r>
            <a:r>
              <a:rPr lang="en-US" dirty="0" smtClean="0">
                <a:solidFill>
                  <a:prstClr val="black"/>
                </a:solidFill>
              </a:rPr>
              <a:t>Instructions</a:t>
            </a:r>
            <a:endParaRPr lang="en-US" dirty="0">
              <a:solidFill>
                <a:prstClr val="black"/>
              </a:solidFill>
            </a:endParaRPr>
          </a:p>
        </p:txBody>
      </p:sp>
      <p:sp>
        <p:nvSpPr>
          <p:cNvPr id="11" name="TextBox 10"/>
          <p:cNvSpPr txBox="1"/>
          <p:nvPr/>
        </p:nvSpPr>
        <p:spPr>
          <a:xfrm>
            <a:off x="6305216" y="4518120"/>
            <a:ext cx="3188539" cy="715089"/>
          </a:xfrm>
          <a:prstGeom prst="roundRect">
            <a:avLst/>
          </a:prstGeom>
          <a:ln/>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solidFill>
                  <a:prstClr val="black"/>
                </a:solidFill>
              </a:rPr>
              <a:t>Target-dependent </a:t>
            </a:r>
            <a:r>
              <a:rPr lang="en-US" dirty="0" smtClean="0">
                <a:solidFill>
                  <a:prstClr val="black"/>
                </a:solidFill>
              </a:rPr>
              <a:t>Optimization</a:t>
            </a:r>
            <a:endParaRPr lang="en-US" dirty="0">
              <a:solidFill>
                <a:prstClr val="black"/>
              </a:solidFill>
            </a:endParaRPr>
          </a:p>
          <a:p>
            <a:r>
              <a:rPr lang="en-US" dirty="0" smtClean="0">
                <a:solidFill>
                  <a:prstClr val="black"/>
                </a:solidFill>
              </a:rPr>
              <a:t>Layout, Scheduling, Control</a:t>
            </a:r>
            <a:endParaRPr lang="en-US" dirty="0">
              <a:solidFill>
                <a:prstClr val="black"/>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2723926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1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grpSp>
        <p:nvGrpSpPr>
          <p:cNvPr id="5" name="Group 4"/>
          <p:cNvGrpSpPr/>
          <p:nvPr/>
        </p:nvGrpSpPr>
        <p:grpSpPr>
          <a:xfrm>
            <a:off x="815696" y="3510165"/>
            <a:ext cx="1792850" cy="1429056"/>
            <a:chOff x="1017270" y="1456176"/>
            <a:chExt cx="2019300" cy="1371600"/>
          </a:xfrm>
          <a:solidFill>
            <a:schemeClr val="accent1">
              <a:lumMod val="60000"/>
              <a:lumOff val="40000"/>
            </a:schemeClr>
          </a:solidFill>
        </p:grpSpPr>
        <p:sp>
          <p:nvSpPr>
            <p:cNvPr id="3" name="Rectangle 2"/>
            <p:cNvSpPr/>
            <p:nvPr/>
          </p:nvSpPr>
          <p:spPr bwMode="auto">
            <a:xfrm>
              <a:off x="1017270" y="1456176"/>
              <a:ext cx="2019300" cy="1371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 name="TextBox 3"/>
            <p:cNvSpPr txBox="1"/>
            <p:nvPr/>
          </p:nvSpPr>
          <p:spPr>
            <a:xfrm>
              <a:off x="1017270" y="1456176"/>
              <a:ext cx="1700741" cy="977376"/>
            </a:xfrm>
            <a:prstGeom prst="rect">
              <a:avLst/>
            </a:prstGeom>
            <a:grpFill/>
          </p:spPr>
          <p:txBody>
            <a:bodyPr wrap="none" lIns="179285" tIns="143428" rIns="179285" bIns="143428" rtlCol="0">
              <a:spAutoFit/>
            </a:bodyPr>
            <a:lstStyle/>
            <a:p>
              <a:pPr>
                <a:lnSpc>
                  <a:spcPct val="90000"/>
                </a:lnSpc>
                <a:spcAft>
                  <a:spcPts val="588"/>
                </a:spcAft>
              </a:pPr>
              <a:r>
                <a:rPr lang="en-US" sz="2353" dirty="0">
                  <a:solidFill>
                    <a:prstClr val="white"/>
                  </a:solidFill>
                </a:rPr>
                <a:t>Alex</a:t>
              </a:r>
            </a:p>
            <a:p>
              <a:pPr>
                <a:lnSpc>
                  <a:spcPct val="90000"/>
                </a:lnSpc>
                <a:spcAft>
                  <a:spcPts val="588"/>
                </a:spcAft>
              </a:pPr>
              <a:r>
                <a:rPr lang="en-US" sz="2353" dirty="0">
                  <a:solidFill>
                    <a:prstClr val="white"/>
                  </a:solidFill>
                </a:rPr>
                <a:t>Bocharov</a:t>
              </a:r>
            </a:p>
          </p:txBody>
        </p:sp>
      </p:gr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3846" y="2956465"/>
            <a:ext cx="1009884" cy="1009885"/>
          </a:xfrm>
          <a:prstGeom prst="rect">
            <a:avLst/>
          </a:prstGeom>
        </p:spPr>
      </p:pic>
      <p:pic>
        <p:nvPicPr>
          <p:cNvPr id="22" name="Picture 21"/>
          <p:cNvPicPr>
            <a:picLocks noChangeAspect="1"/>
          </p:cNvPicPr>
          <p:nvPr/>
        </p:nvPicPr>
        <p:blipFill>
          <a:blip r:embed="rId4"/>
          <a:stretch>
            <a:fillRect/>
          </a:stretch>
        </p:blipFill>
        <p:spPr>
          <a:xfrm>
            <a:off x="6292167" y="5159967"/>
            <a:ext cx="1402564" cy="1429056"/>
          </a:xfrm>
          <a:prstGeom prst="rect">
            <a:avLst/>
          </a:prstGeom>
        </p:spPr>
      </p:pic>
      <p:pic>
        <p:nvPicPr>
          <p:cNvPr id="23" name="Picture 4" descr="http://ts3.mm.bing.net/images/thumbnail.aspx?q=1311046763510&amp;id=3bb624079fa1f79facb901aad0cc67ec&amp;url=http%3a%2f%2fupload.wikimedia.org%2fwikipedia%2fcommons%2fthumb%2fb%2fbe%2fBurton_J_Smith.JPG%2f220px-Burton_J_Smith.JPG"/>
          <p:cNvPicPr>
            <a:picLocks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10373846" y="532570"/>
            <a:ext cx="1009883" cy="100028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6"/>
          <a:stretch>
            <a:fillRect/>
          </a:stretch>
        </p:blipFill>
        <p:spPr>
          <a:xfrm>
            <a:off x="2722338" y="5139746"/>
            <a:ext cx="1439132" cy="1434280"/>
          </a:xfrm>
          <a:prstGeom prst="rect">
            <a:avLst/>
          </a:prstGeom>
        </p:spPr>
      </p:pic>
      <p:grpSp>
        <p:nvGrpSpPr>
          <p:cNvPr id="27" name="Group 26"/>
          <p:cNvGrpSpPr/>
          <p:nvPr/>
        </p:nvGrpSpPr>
        <p:grpSpPr>
          <a:xfrm>
            <a:off x="8415687" y="1729853"/>
            <a:ext cx="1792850" cy="1007779"/>
            <a:chOff x="1017270" y="1456176"/>
            <a:chExt cx="2019300" cy="1371600"/>
          </a:xfrm>
          <a:solidFill>
            <a:srgbClr val="66FF66"/>
          </a:solidFill>
        </p:grpSpPr>
        <p:sp>
          <p:nvSpPr>
            <p:cNvPr id="28" name="Rectangle 27"/>
            <p:cNvSpPr/>
            <p:nvPr/>
          </p:nvSpPr>
          <p:spPr bwMode="auto">
            <a:xfrm>
              <a:off x="1017270" y="1456176"/>
              <a:ext cx="2019300" cy="1371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9" name="TextBox 28"/>
            <p:cNvSpPr txBox="1"/>
            <p:nvPr/>
          </p:nvSpPr>
          <p:spPr>
            <a:xfrm>
              <a:off x="1017270" y="1456176"/>
              <a:ext cx="1444219" cy="979941"/>
            </a:xfrm>
            <a:prstGeom prst="rect">
              <a:avLst/>
            </a:prstGeom>
            <a:grpFill/>
          </p:spPr>
          <p:txBody>
            <a:bodyPr wrap="none" lIns="179285" tIns="143428" rIns="179285" bIns="143428" rtlCol="0">
              <a:spAutoFit/>
            </a:bodyPr>
            <a:lstStyle/>
            <a:p>
              <a:pPr>
                <a:lnSpc>
                  <a:spcPct val="90000"/>
                </a:lnSpc>
                <a:spcAft>
                  <a:spcPts val="588"/>
                </a:spcAft>
              </a:pPr>
              <a:r>
                <a:rPr lang="en-US" sz="2353" dirty="0">
                  <a:solidFill>
                    <a:prstClr val="white"/>
                  </a:solidFill>
                </a:rPr>
                <a:t>Dave</a:t>
              </a:r>
            </a:p>
            <a:p>
              <a:pPr>
                <a:lnSpc>
                  <a:spcPct val="90000"/>
                </a:lnSpc>
                <a:spcAft>
                  <a:spcPts val="588"/>
                </a:spcAft>
              </a:pPr>
              <a:r>
                <a:rPr lang="en-US" sz="2353" dirty="0">
                  <a:solidFill>
                    <a:prstClr val="white"/>
                  </a:solidFill>
                </a:rPr>
                <a:t>Wecker</a:t>
              </a:r>
            </a:p>
          </p:txBody>
        </p:sp>
      </p:grpSp>
      <p:grpSp>
        <p:nvGrpSpPr>
          <p:cNvPr id="30" name="Group 29"/>
          <p:cNvGrpSpPr/>
          <p:nvPr/>
        </p:nvGrpSpPr>
        <p:grpSpPr>
          <a:xfrm>
            <a:off x="4357010" y="5159967"/>
            <a:ext cx="1792850" cy="1429056"/>
            <a:chOff x="1017270" y="1456176"/>
            <a:chExt cx="2019300" cy="1371600"/>
          </a:xfrm>
          <a:solidFill>
            <a:schemeClr val="accent1">
              <a:lumMod val="60000"/>
              <a:lumOff val="40000"/>
            </a:schemeClr>
          </a:solidFill>
        </p:grpSpPr>
        <p:sp>
          <p:nvSpPr>
            <p:cNvPr id="31" name="Rectangle 30"/>
            <p:cNvSpPr/>
            <p:nvPr/>
          </p:nvSpPr>
          <p:spPr bwMode="auto">
            <a:xfrm>
              <a:off x="1017270" y="1456176"/>
              <a:ext cx="2019300" cy="1371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2" name="TextBox 31"/>
            <p:cNvSpPr txBox="1"/>
            <p:nvPr/>
          </p:nvSpPr>
          <p:spPr>
            <a:xfrm>
              <a:off x="1017270" y="1456176"/>
              <a:ext cx="1686802" cy="977376"/>
            </a:xfrm>
            <a:prstGeom prst="rect">
              <a:avLst/>
            </a:prstGeom>
            <a:grpFill/>
          </p:spPr>
          <p:txBody>
            <a:bodyPr wrap="none" lIns="179285" tIns="143428" rIns="179285" bIns="143428" rtlCol="0">
              <a:spAutoFit/>
            </a:bodyPr>
            <a:lstStyle/>
            <a:p>
              <a:pPr>
                <a:lnSpc>
                  <a:spcPct val="90000"/>
                </a:lnSpc>
                <a:spcAft>
                  <a:spcPts val="588"/>
                </a:spcAft>
              </a:pPr>
              <a:r>
                <a:rPr lang="en-US" sz="2353" dirty="0">
                  <a:solidFill>
                    <a:prstClr val="white"/>
                  </a:solidFill>
                </a:rPr>
                <a:t>Martin</a:t>
              </a:r>
            </a:p>
            <a:p>
              <a:pPr>
                <a:lnSpc>
                  <a:spcPct val="90000"/>
                </a:lnSpc>
                <a:spcAft>
                  <a:spcPts val="588"/>
                </a:spcAft>
              </a:pPr>
              <a:r>
                <a:rPr lang="en-US" sz="2353" dirty="0">
                  <a:solidFill>
                    <a:prstClr val="white"/>
                  </a:solidFill>
                </a:rPr>
                <a:t>Roetteler</a:t>
              </a:r>
            </a:p>
          </p:txBody>
        </p:sp>
      </p:grpSp>
      <p:grpSp>
        <p:nvGrpSpPr>
          <p:cNvPr id="33" name="Group 32"/>
          <p:cNvGrpSpPr/>
          <p:nvPr/>
        </p:nvGrpSpPr>
        <p:grpSpPr>
          <a:xfrm>
            <a:off x="815696" y="323446"/>
            <a:ext cx="1792850" cy="1429056"/>
            <a:chOff x="1017270" y="1456176"/>
            <a:chExt cx="2019300" cy="1371600"/>
          </a:xfrm>
          <a:solidFill>
            <a:srgbClr val="FF7C80"/>
          </a:solidFill>
        </p:grpSpPr>
        <p:sp>
          <p:nvSpPr>
            <p:cNvPr id="34" name="Rectangle 33"/>
            <p:cNvSpPr/>
            <p:nvPr/>
          </p:nvSpPr>
          <p:spPr bwMode="auto">
            <a:xfrm>
              <a:off x="1017270" y="1456176"/>
              <a:ext cx="2019300" cy="1371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5" name="TextBox 34"/>
            <p:cNvSpPr txBox="1"/>
            <p:nvPr/>
          </p:nvSpPr>
          <p:spPr>
            <a:xfrm>
              <a:off x="1017270" y="1456176"/>
              <a:ext cx="1252405" cy="977376"/>
            </a:xfrm>
            <a:prstGeom prst="rect">
              <a:avLst/>
            </a:prstGeom>
            <a:grpFill/>
          </p:spPr>
          <p:txBody>
            <a:bodyPr wrap="none" lIns="179285" tIns="143428" rIns="179285" bIns="143428" rtlCol="0">
              <a:spAutoFit/>
            </a:bodyPr>
            <a:lstStyle/>
            <a:p>
              <a:pPr>
                <a:lnSpc>
                  <a:spcPct val="90000"/>
                </a:lnSpc>
                <a:spcAft>
                  <a:spcPts val="588"/>
                </a:spcAft>
              </a:pPr>
              <a:r>
                <a:rPr lang="en-US" sz="2353" dirty="0">
                  <a:solidFill>
                    <a:prstClr val="white"/>
                  </a:solidFill>
                </a:rPr>
                <a:t>Krysta</a:t>
              </a:r>
            </a:p>
            <a:p>
              <a:pPr>
                <a:lnSpc>
                  <a:spcPct val="90000"/>
                </a:lnSpc>
                <a:spcAft>
                  <a:spcPts val="588"/>
                </a:spcAft>
              </a:pPr>
              <a:r>
                <a:rPr lang="en-US" sz="2353" dirty="0">
                  <a:solidFill>
                    <a:prstClr val="white"/>
                  </a:solidFill>
                </a:rPr>
                <a:t>Svore</a:t>
              </a:r>
            </a:p>
          </p:txBody>
        </p:sp>
      </p:grpSp>
      <p:grpSp>
        <p:nvGrpSpPr>
          <p:cNvPr id="39" name="Group 38"/>
          <p:cNvGrpSpPr/>
          <p:nvPr/>
        </p:nvGrpSpPr>
        <p:grpSpPr>
          <a:xfrm>
            <a:off x="8415687" y="5323243"/>
            <a:ext cx="1792850" cy="1007119"/>
            <a:chOff x="1017270" y="1456176"/>
            <a:chExt cx="2019300" cy="1371600"/>
          </a:xfrm>
          <a:solidFill>
            <a:srgbClr val="66FF66"/>
          </a:solidFill>
        </p:grpSpPr>
        <p:sp>
          <p:nvSpPr>
            <p:cNvPr id="40" name="Rectangle 39"/>
            <p:cNvSpPr/>
            <p:nvPr/>
          </p:nvSpPr>
          <p:spPr bwMode="auto">
            <a:xfrm>
              <a:off x="1017270" y="1456176"/>
              <a:ext cx="2019300" cy="1371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1" name="TextBox 40"/>
            <p:cNvSpPr txBox="1"/>
            <p:nvPr/>
          </p:nvSpPr>
          <p:spPr>
            <a:xfrm>
              <a:off x="1017270" y="1456176"/>
              <a:ext cx="1434542" cy="977376"/>
            </a:xfrm>
            <a:prstGeom prst="rect">
              <a:avLst/>
            </a:prstGeom>
            <a:grpFill/>
          </p:spPr>
          <p:txBody>
            <a:bodyPr wrap="none" lIns="179285" tIns="143428" rIns="179285" bIns="143428" rtlCol="0">
              <a:spAutoFit/>
            </a:bodyPr>
            <a:lstStyle/>
            <a:p>
              <a:pPr>
                <a:lnSpc>
                  <a:spcPct val="90000"/>
                </a:lnSpc>
                <a:spcAft>
                  <a:spcPts val="588"/>
                </a:spcAft>
              </a:pPr>
              <a:r>
                <a:rPr lang="en-US" sz="2353" dirty="0">
                  <a:solidFill>
                    <a:prstClr val="white"/>
                  </a:solidFill>
                </a:rPr>
                <a:t>Ken</a:t>
              </a:r>
            </a:p>
            <a:p>
              <a:pPr>
                <a:lnSpc>
                  <a:spcPct val="90000"/>
                </a:lnSpc>
                <a:spcAft>
                  <a:spcPts val="588"/>
                </a:spcAft>
              </a:pPr>
              <a:r>
                <a:rPr lang="en-US" sz="2353" dirty="0" err="1">
                  <a:solidFill>
                    <a:prstClr val="white"/>
                  </a:solidFill>
                </a:rPr>
                <a:t>Reneris</a:t>
              </a:r>
              <a:endParaRPr lang="en-US" sz="2353" dirty="0">
                <a:solidFill>
                  <a:prstClr val="white"/>
                </a:solidFill>
              </a:endParaRPr>
            </a:p>
          </p:txBody>
        </p:sp>
      </p:grpSp>
      <p:grpSp>
        <p:nvGrpSpPr>
          <p:cNvPr id="42" name="Group 41"/>
          <p:cNvGrpSpPr/>
          <p:nvPr/>
        </p:nvGrpSpPr>
        <p:grpSpPr>
          <a:xfrm>
            <a:off x="4360190" y="1883499"/>
            <a:ext cx="1792850" cy="1429056"/>
            <a:chOff x="1017270" y="1456176"/>
            <a:chExt cx="2019300" cy="1371600"/>
          </a:xfrm>
          <a:solidFill>
            <a:srgbClr val="66FF66"/>
          </a:solidFill>
        </p:grpSpPr>
        <p:sp>
          <p:nvSpPr>
            <p:cNvPr id="43" name="Rectangle 42"/>
            <p:cNvSpPr/>
            <p:nvPr/>
          </p:nvSpPr>
          <p:spPr bwMode="auto">
            <a:xfrm>
              <a:off x="1017270" y="1456176"/>
              <a:ext cx="2019300" cy="1371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4" name="TextBox 43"/>
            <p:cNvSpPr txBox="1"/>
            <p:nvPr/>
          </p:nvSpPr>
          <p:spPr>
            <a:xfrm>
              <a:off x="1017270" y="1456176"/>
              <a:ext cx="1638414" cy="977376"/>
            </a:xfrm>
            <a:prstGeom prst="rect">
              <a:avLst/>
            </a:prstGeom>
            <a:grpFill/>
          </p:spPr>
          <p:txBody>
            <a:bodyPr wrap="none" lIns="179285" tIns="143428" rIns="179285" bIns="143428" rtlCol="0">
              <a:spAutoFit/>
            </a:bodyPr>
            <a:lstStyle/>
            <a:p>
              <a:pPr>
                <a:lnSpc>
                  <a:spcPct val="90000"/>
                </a:lnSpc>
                <a:spcAft>
                  <a:spcPts val="588"/>
                </a:spcAft>
              </a:pPr>
              <a:r>
                <a:rPr lang="en-US" sz="2353" dirty="0">
                  <a:solidFill>
                    <a:prstClr val="white"/>
                  </a:solidFill>
                </a:rPr>
                <a:t>Yuri</a:t>
              </a:r>
            </a:p>
            <a:p>
              <a:pPr>
                <a:lnSpc>
                  <a:spcPct val="90000"/>
                </a:lnSpc>
                <a:spcAft>
                  <a:spcPts val="588"/>
                </a:spcAft>
              </a:pPr>
              <a:r>
                <a:rPr lang="en-US" sz="2353" dirty="0">
                  <a:solidFill>
                    <a:prstClr val="white"/>
                  </a:solidFill>
                </a:rPr>
                <a:t>Gurevich</a:t>
              </a:r>
            </a:p>
          </p:txBody>
        </p:sp>
      </p:grpSp>
      <p:grpSp>
        <p:nvGrpSpPr>
          <p:cNvPr id="45" name="Group 44"/>
          <p:cNvGrpSpPr/>
          <p:nvPr/>
        </p:nvGrpSpPr>
        <p:grpSpPr>
          <a:xfrm>
            <a:off x="8415687" y="2974389"/>
            <a:ext cx="1792850" cy="989195"/>
            <a:chOff x="1017270" y="1456176"/>
            <a:chExt cx="2019300" cy="1371600"/>
          </a:xfrm>
          <a:solidFill>
            <a:srgbClr val="9999FF"/>
          </a:solidFill>
        </p:grpSpPr>
        <p:sp>
          <p:nvSpPr>
            <p:cNvPr id="46" name="Rectangle 45"/>
            <p:cNvSpPr/>
            <p:nvPr/>
          </p:nvSpPr>
          <p:spPr bwMode="auto">
            <a:xfrm>
              <a:off x="1017270" y="1456176"/>
              <a:ext cx="2019300" cy="1371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7" name="TextBox 46"/>
            <p:cNvSpPr txBox="1"/>
            <p:nvPr/>
          </p:nvSpPr>
          <p:spPr>
            <a:xfrm>
              <a:off x="1017270" y="1456176"/>
              <a:ext cx="1236518" cy="977376"/>
            </a:xfrm>
            <a:prstGeom prst="rect">
              <a:avLst/>
            </a:prstGeom>
            <a:grpFill/>
          </p:spPr>
          <p:txBody>
            <a:bodyPr wrap="none" lIns="179285" tIns="143428" rIns="179285" bIns="143428" rtlCol="0">
              <a:spAutoFit/>
            </a:bodyPr>
            <a:lstStyle/>
            <a:p>
              <a:pPr>
                <a:lnSpc>
                  <a:spcPct val="90000"/>
                </a:lnSpc>
                <a:spcAft>
                  <a:spcPts val="588"/>
                </a:spcAft>
              </a:pPr>
              <a:r>
                <a:rPr lang="en-US" sz="2353" dirty="0">
                  <a:solidFill>
                    <a:prstClr val="white"/>
                  </a:solidFill>
                </a:rPr>
                <a:t>Alan</a:t>
              </a:r>
            </a:p>
            <a:p>
              <a:pPr>
                <a:lnSpc>
                  <a:spcPct val="90000"/>
                </a:lnSpc>
                <a:spcAft>
                  <a:spcPts val="588"/>
                </a:spcAft>
              </a:pPr>
              <a:r>
                <a:rPr lang="en-US" sz="2353" dirty="0">
                  <a:solidFill>
                    <a:prstClr val="white"/>
                  </a:solidFill>
                </a:rPr>
                <a:t>Geller</a:t>
              </a:r>
            </a:p>
          </p:txBody>
        </p:sp>
      </p:grpSp>
      <p:grpSp>
        <p:nvGrpSpPr>
          <p:cNvPr id="48" name="Group 47"/>
          <p:cNvGrpSpPr/>
          <p:nvPr/>
        </p:nvGrpSpPr>
        <p:grpSpPr>
          <a:xfrm>
            <a:off x="8415687" y="539726"/>
            <a:ext cx="1779178" cy="1017711"/>
            <a:chOff x="1017270" y="1456176"/>
            <a:chExt cx="2019300" cy="1371600"/>
          </a:xfrm>
          <a:solidFill>
            <a:srgbClr val="FF7C80"/>
          </a:solidFill>
        </p:grpSpPr>
        <p:sp>
          <p:nvSpPr>
            <p:cNvPr id="49" name="Rectangle 48"/>
            <p:cNvSpPr/>
            <p:nvPr/>
          </p:nvSpPr>
          <p:spPr bwMode="auto">
            <a:xfrm>
              <a:off x="1017270" y="1456176"/>
              <a:ext cx="2019300" cy="1371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0" name="TextBox 49"/>
            <p:cNvSpPr txBox="1"/>
            <p:nvPr/>
          </p:nvSpPr>
          <p:spPr>
            <a:xfrm>
              <a:off x="1017270" y="1456176"/>
              <a:ext cx="1357772" cy="977376"/>
            </a:xfrm>
            <a:prstGeom prst="rect">
              <a:avLst/>
            </a:prstGeom>
            <a:grpFill/>
          </p:spPr>
          <p:txBody>
            <a:bodyPr wrap="none" lIns="179285" tIns="143428" rIns="179285" bIns="143428" rtlCol="0">
              <a:spAutoFit/>
            </a:bodyPr>
            <a:lstStyle/>
            <a:p>
              <a:pPr>
                <a:lnSpc>
                  <a:spcPct val="90000"/>
                </a:lnSpc>
                <a:spcAft>
                  <a:spcPts val="588"/>
                </a:spcAft>
              </a:pPr>
              <a:r>
                <a:rPr lang="en-US" sz="2353" dirty="0">
                  <a:solidFill>
                    <a:prstClr val="white"/>
                  </a:solidFill>
                </a:rPr>
                <a:t>Burton</a:t>
              </a:r>
            </a:p>
            <a:p>
              <a:pPr>
                <a:lnSpc>
                  <a:spcPct val="90000"/>
                </a:lnSpc>
                <a:spcAft>
                  <a:spcPts val="588"/>
                </a:spcAft>
              </a:pPr>
              <a:r>
                <a:rPr lang="en-US" sz="2353" dirty="0">
                  <a:solidFill>
                    <a:prstClr val="white"/>
                  </a:solidFill>
                </a:rPr>
                <a:t>Smith</a:t>
              </a:r>
            </a:p>
          </p:txBody>
        </p:sp>
      </p:grpSp>
      <p:grpSp>
        <p:nvGrpSpPr>
          <p:cNvPr id="51" name="Group 50"/>
          <p:cNvGrpSpPr/>
          <p:nvPr/>
        </p:nvGrpSpPr>
        <p:grpSpPr>
          <a:xfrm>
            <a:off x="815696" y="5152126"/>
            <a:ext cx="1792850" cy="1429056"/>
            <a:chOff x="1017270" y="1456176"/>
            <a:chExt cx="2019300" cy="1371600"/>
          </a:xfrm>
          <a:solidFill>
            <a:srgbClr val="66FF66"/>
          </a:solidFill>
        </p:grpSpPr>
        <p:sp>
          <p:nvSpPr>
            <p:cNvPr id="52" name="Rectangle 51"/>
            <p:cNvSpPr/>
            <p:nvPr/>
          </p:nvSpPr>
          <p:spPr bwMode="auto">
            <a:xfrm>
              <a:off x="1017270" y="1456176"/>
              <a:ext cx="2019300" cy="1371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3" name="TextBox 52"/>
            <p:cNvSpPr txBox="1"/>
            <p:nvPr/>
          </p:nvSpPr>
          <p:spPr>
            <a:xfrm>
              <a:off x="1017270" y="1456176"/>
              <a:ext cx="1421109" cy="977376"/>
            </a:xfrm>
            <a:prstGeom prst="rect">
              <a:avLst/>
            </a:prstGeom>
            <a:grpFill/>
          </p:spPr>
          <p:txBody>
            <a:bodyPr wrap="none" lIns="179285" tIns="143428" rIns="179285" bIns="143428" rtlCol="0">
              <a:spAutoFit/>
            </a:bodyPr>
            <a:lstStyle/>
            <a:p>
              <a:pPr>
                <a:lnSpc>
                  <a:spcPct val="90000"/>
                </a:lnSpc>
                <a:spcAft>
                  <a:spcPts val="588"/>
                </a:spcAft>
              </a:pPr>
              <a:r>
                <a:rPr lang="en-US" sz="2353" dirty="0">
                  <a:solidFill>
                    <a:prstClr val="white"/>
                  </a:solidFill>
                </a:rPr>
                <a:t>Nathan</a:t>
              </a:r>
            </a:p>
            <a:p>
              <a:pPr>
                <a:lnSpc>
                  <a:spcPct val="90000"/>
                </a:lnSpc>
                <a:spcAft>
                  <a:spcPts val="588"/>
                </a:spcAft>
              </a:pPr>
              <a:r>
                <a:rPr lang="en-US" sz="2353" dirty="0">
                  <a:solidFill>
                    <a:prstClr val="white"/>
                  </a:solidFill>
                </a:rPr>
                <a:t>Wiebe</a:t>
              </a:r>
            </a:p>
          </p:txBody>
        </p:sp>
      </p:grpSp>
      <p:pic>
        <p:nvPicPr>
          <p:cNvPr id="6" name="Picture 5"/>
          <p:cNvPicPr>
            <a:picLocks noChangeAspect="1"/>
          </p:cNvPicPr>
          <p:nvPr/>
        </p:nvPicPr>
        <p:blipFill rotWithShape="1">
          <a:blip r:embed="rId7"/>
          <a:srcRect t="3320" r="2150" b="3958"/>
          <a:stretch/>
        </p:blipFill>
        <p:spPr>
          <a:xfrm>
            <a:off x="2745833" y="320426"/>
            <a:ext cx="1349419" cy="1422400"/>
          </a:xfrm>
          <a:prstGeom prst="rect">
            <a:avLst/>
          </a:prstGeom>
        </p:spPr>
      </p:pic>
      <p:pic>
        <p:nvPicPr>
          <p:cNvPr id="9" name="Picture 8"/>
          <p:cNvPicPr>
            <a:picLocks/>
          </p:cNvPicPr>
          <p:nvPr/>
        </p:nvPicPr>
        <p:blipFill>
          <a:blip r:embed="rId8"/>
          <a:stretch>
            <a:fillRect/>
          </a:stretch>
        </p:blipFill>
        <p:spPr>
          <a:xfrm>
            <a:off x="2722338" y="3510165"/>
            <a:ext cx="1407387" cy="1425315"/>
          </a:xfrm>
          <a:prstGeom prst="rect">
            <a:avLst/>
          </a:prstGeom>
        </p:spPr>
      </p:pic>
      <p:pic>
        <p:nvPicPr>
          <p:cNvPr id="10" name="Picture 9"/>
          <p:cNvPicPr>
            <a:picLocks/>
          </p:cNvPicPr>
          <p:nvPr/>
        </p:nvPicPr>
        <p:blipFill>
          <a:blip r:embed="rId9"/>
          <a:stretch>
            <a:fillRect/>
          </a:stretch>
        </p:blipFill>
        <p:spPr>
          <a:xfrm>
            <a:off x="10322330" y="1729853"/>
            <a:ext cx="1061400" cy="1074921"/>
          </a:xfrm>
          <a:prstGeom prst="rect">
            <a:avLst/>
          </a:prstGeom>
        </p:spPr>
      </p:pic>
      <p:pic>
        <p:nvPicPr>
          <p:cNvPr id="12" name="Picture 11"/>
          <p:cNvPicPr>
            <a:picLocks noChangeAspect="1"/>
          </p:cNvPicPr>
          <p:nvPr/>
        </p:nvPicPr>
        <p:blipFill>
          <a:blip r:embed="rId10"/>
          <a:stretch>
            <a:fillRect/>
          </a:stretch>
        </p:blipFill>
        <p:spPr>
          <a:xfrm>
            <a:off x="6285910" y="1886629"/>
            <a:ext cx="1309750" cy="1425315"/>
          </a:xfrm>
          <a:prstGeom prst="rect">
            <a:avLst/>
          </a:prstGeom>
        </p:spPr>
      </p:pic>
      <p:grpSp>
        <p:nvGrpSpPr>
          <p:cNvPr id="54" name="Group 53"/>
          <p:cNvGrpSpPr/>
          <p:nvPr/>
        </p:nvGrpSpPr>
        <p:grpSpPr>
          <a:xfrm>
            <a:off x="4364076" y="3521364"/>
            <a:ext cx="1792850" cy="1419717"/>
            <a:chOff x="1017270" y="1456176"/>
            <a:chExt cx="2019300" cy="1371600"/>
          </a:xfrm>
          <a:solidFill>
            <a:srgbClr val="FF7C80"/>
          </a:solidFill>
        </p:grpSpPr>
        <p:sp>
          <p:nvSpPr>
            <p:cNvPr id="56" name="Rectangle 55"/>
            <p:cNvSpPr/>
            <p:nvPr/>
          </p:nvSpPr>
          <p:spPr bwMode="auto">
            <a:xfrm>
              <a:off x="1017270" y="1456176"/>
              <a:ext cx="2019300" cy="1371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7" name="TextBox 56"/>
            <p:cNvSpPr txBox="1"/>
            <p:nvPr/>
          </p:nvSpPr>
          <p:spPr>
            <a:xfrm>
              <a:off x="1017270" y="1456176"/>
              <a:ext cx="1972789" cy="1199630"/>
            </a:xfrm>
            <a:prstGeom prst="rect">
              <a:avLst/>
            </a:prstGeom>
            <a:grpFill/>
          </p:spPr>
          <p:txBody>
            <a:bodyPr wrap="none" lIns="179285" tIns="143428" rIns="179285" bIns="143428" rtlCol="0">
              <a:spAutoFit/>
            </a:bodyPr>
            <a:lstStyle/>
            <a:p>
              <a:pPr>
                <a:lnSpc>
                  <a:spcPct val="90000"/>
                </a:lnSpc>
                <a:spcAft>
                  <a:spcPts val="588"/>
                </a:spcAft>
              </a:pPr>
              <a:r>
                <a:rPr lang="en-US" sz="2353" dirty="0">
                  <a:solidFill>
                    <a:prstClr val="white"/>
                  </a:solidFill>
                </a:rPr>
                <a:t>Vadym </a:t>
              </a:r>
            </a:p>
            <a:p>
              <a:pPr>
                <a:lnSpc>
                  <a:spcPct val="90000"/>
                </a:lnSpc>
                <a:spcAft>
                  <a:spcPts val="588"/>
                </a:spcAft>
              </a:pPr>
              <a:r>
                <a:rPr lang="en-US" sz="2353" dirty="0" smtClean="0">
                  <a:solidFill>
                    <a:prstClr val="white"/>
                  </a:solidFill>
                </a:rPr>
                <a:t>Kliuchnikov</a:t>
              </a:r>
              <a:endParaRPr lang="en-US" sz="2353" dirty="0">
                <a:solidFill>
                  <a:prstClr val="white"/>
                </a:solidFill>
              </a:endParaRPr>
            </a:p>
          </p:txBody>
        </p:sp>
      </p:grpSp>
      <p:pic>
        <p:nvPicPr>
          <p:cNvPr id="58" name="Picture 57"/>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6280939" y="3524003"/>
            <a:ext cx="1425020" cy="1407496"/>
          </a:xfrm>
          <a:prstGeom prst="rect">
            <a:avLst/>
          </a:prstGeom>
        </p:spPr>
      </p:pic>
      <p:grpSp>
        <p:nvGrpSpPr>
          <p:cNvPr id="59" name="Group 58"/>
          <p:cNvGrpSpPr/>
          <p:nvPr/>
        </p:nvGrpSpPr>
        <p:grpSpPr>
          <a:xfrm>
            <a:off x="8415687" y="4163347"/>
            <a:ext cx="1799385" cy="994817"/>
            <a:chOff x="1017270" y="1456176"/>
            <a:chExt cx="2019300" cy="1371600"/>
          </a:xfrm>
          <a:solidFill>
            <a:schemeClr val="accent1">
              <a:lumMod val="60000"/>
              <a:lumOff val="40000"/>
            </a:schemeClr>
          </a:solidFill>
        </p:grpSpPr>
        <p:sp>
          <p:nvSpPr>
            <p:cNvPr id="60" name="Rectangle 59"/>
            <p:cNvSpPr/>
            <p:nvPr/>
          </p:nvSpPr>
          <p:spPr bwMode="auto">
            <a:xfrm>
              <a:off x="1017270" y="1456176"/>
              <a:ext cx="2019300" cy="1371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1" name="TextBox 60"/>
            <p:cNvSpPr txBox="1"/>
            <p:nvPr/>
          </p:nvSpPr>
          <p:spPr>
            <a:xfrm>
              <a:off x="1017270" y="1456176"/>
              <a:ext cx="1645777" cy="1214887"/>
            </a:xfrm>
            <a:prstGeom prst="rect">
              <a:avLst/>
            </a:prstGeom>
            <a:grpFill/>
          </p:spPr>
          <p:txBody>
            <a:bodyPr wrap="none" lIns="179285" tIns="143428" rIns="179285" bIns="143428" rtlCol="0">
              <a:spAutoFit/>
            </a:bodyPr>
            <a:lstStyle/>
            <a:p>
              <a:pPr>
                <a:lnSpc>
                  <a:spcPct val="90000"/>
                </a:lnSpc>
                <a:spcAft>
                  <a:spcPts val="588"/>
                </a:spcAft>
              </a:pPr>
              <a:r>
                <a:rPr lang="en-US" sz="2353" dirty="0">
                  <a:solidFill>
                    <a:srgbClr val="FFFFFF"/>
                  </a:solidFill>
                </a:rPr>
                <a:t>Doug </a:t>
              </a:r>
            </a:p>
            <a:p>
              <a:pPr>
                <a:lnSpc>
                  <a:spcPct val="90000"/>
                </a:lnSpc>
                <a:spcAft>
                  <a:spcPts val="588"/>
                </a:spcAft>
              </a:pPr>
              <a:r>
                <a:rPr lang="en-US" sz="2353" dirty="0">
                  <a:solidFill>
                    <a:srgbClr val="FFFFFF"/>
                  </a:solidFill>
                </a:rPr>
                <a:t>Carmean</a:t>
              </a:r>
            </a:p>
          </p:txBody>
        </p:sp>
      </p:grpSp>
      <p:pic>
        <p:nvPicPr>
          <p:cNvPr id="8" name="Picture 7"/>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0350833" y="4163346"/>
            <a:ext cx="1061272" cy="1011615"/>
          </a:xfrm>
          <a:prstGeom prst="rect">
            <a:avLst/>
          </a:prstGeom>
        </p:spPr>
      </p:pic>
      <p:pic>
        <p:nvPicPr>
          <p:cNvPr id="7" name="Picture 6"/>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0373846" y="5312044"/>
            <a:ext cx="1038259" cy="1032480"/>
          </a:xfrm>
          <a:prstGeom prst="rect">
            <a:avLst/>
          </a:prstGeom>
        </p:spPr>
      </p:pic>
      <p:sp>
        <p:nvSpPr>
          <p:cNvPr id="63" name="TextBox 62"/>
          <p:cNvSpPr txBox="1"/>
          <p:nvPr/>
        </p:nvSpPr>
        <p:spPr>
          <a:xfrm>
            <a:off x="815696" y="1876235"/>
            <a:ext cx="1792850" cy="1421121"/>
          </a:xfrm>
          <a:prstGeom prst="rect">
            <a:avLst/>
          </a:prstGeom>
          <a:solidFill>
            <a:srgbClr val="9999FF"/>
          </a:solidFill>
        </p:spPr>
        <p:txBody>
          <a:bodyPr wrap="square" lIns="179285" tIns="143428" rIns="179285" bIns="143428" rtlCol="0">
            <a:spAutoFit/>
          </a:bodyPr>
          <a:lstStyle/>
          <a:p>
            <a:pPr>
              <a:lnSpc>
                <a:spcPct val="90000"/>
              </a:lnSpc>
              <a:spcAft>
                <a:spcPts val="588"/>
              </a:spcAft>
            </a:pPr>
            <a:r>
              <a:rPr lang="en-US" sz="2353" dirty="0">
                <a:solidFill>
                  <a:srgbClr val="FFFFFF"/>
                </a:solidFill>
              </a:rPr>
              <a:t>Jon</a:t>
            </a:r>
          </a:p>
          <a:p>
            <a:pPr>
              <a:lnSpc>
                <a:spcPct val="90000"/>
              </a:lnSpc>
              <a:spcAft>
                <a:spcPts val="588"/>
              </a:spcAft>
            </a:pPr>
            <a:r>
              <a:rPr lang="en-US" sz="2353" dirty="0" smtClean="0">
                <a:solidFill>
                  <a:srgbClr val="FFFFFF"/>
                </a:solidFill>
              </a:rPr>
              <a:t>Yard</a:t>
            </a:r>
          </a:p>
          <a:p>
            <a:pPr>
              <a:lnSpc>
                <a:spcPct val="90000"/>
              </a:lnSpc>
              <a:spcAft>
                <a:spcPts val="588"/>
              </a:spcAft>
            </a:pPr>
            <a:endParaRPr lang="en-US" sz="2353" dirty="0">
              <a:solidFill>
                <a:srgbClr val="FFFFFF"/>
              </a:solidFill>
            </a:endParaRPr>
          </a:p>
        </p:txBody>
      </p:sp>
      <p:pic>
        <p:nvPicPr>
          <p:cNvPr id="64" name="Picture 30" descr="http://research.microsoft.com/en-us/labs/stationq/jon_yar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a:stretch/>
        </p:blipFill>
        <p:spPr bwMode="auto">
          <a:xfrm>
            <a:off x="2704174" y="1890499"/>
            <a:ext cx="1445786" cy="1438852"/>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p:cNvGrpSpPr/>
          <p:nvPr/>
        </p:nvGrpSpPr>
        <p:grpSpPr>
          <a:xfrm>
            <a:off x="4325503" y="305028"/>
            <a:ext cx="1780793" cy="1585471"/>
            <a:chOff x="1017270" y="1456176"/>
            <a:chExt cx="2019300" cy="1495782"/>
          </a:xfrm>
        </p:grpSpPr>
        <p:sp>
          <p:nvSpPr>
            <p:cNvPr id="66" name="Rectangle 65"/>
            <p:cNvSpPr/>
            <p:nvPr/>
          </p:nvSpPr>
          <p:spPr bwMode="auto">
            <a:xfrm>
              <a:off x="1017270" y="1456176"/>
              <a:ext cx="2019300" cy="1371600"/>
            </a:xfrm>
            <a:prstGeom prst="rect">
              <a:avLst/>
            </a:prstGeom>
            <a:solidFill>
              <a:srgbClr val="9F00A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7" name="TextBox 66"/>
            <p:cNvSpPr txBox="1"/>
            <p:nvPr/>
          </p:nvSpPr>
          <p:spPr>
            <a:xfrm>
              <a:off x="1017270" y="1456176"/>
              <a:ext cx="1669540" cy="1495782"/>
            </a:xfrm>
            <a:prstGeom prst="rect">
              <a:avLst/>
            </a:prstGeom>
            <a:noFill/>
          </p:spPr>
          <p:txBody>
            <a:bodyPr wrap="none" lIns="179285" tIns="143428" rIns="179285" bIns="143428" rtlCol="0">
              <a:spAutoFit/>
            </a:bodyPr>
            <a:lstStyle/>
            <a:p>
              <a:pPr>
                <a:lnSpc>
                  <a:spcPct val="90000"/>
                </a:lnSpc>
                <a:spcAft>
                  <a:spcPts val="588"/>
                </a:spcAft>
              </a:pPr>
              <a:r>
                <a:rPr lang="en-US" sz="2353" dirty="0" smtClean="0">
                  <a:solidFill>
                    <a:srgbClr val="FFFFFF"/>
                  </a:solidFill>
                </a:rPr>
                <a:t>Matthew</a:t>
              </a:r>
              <a:endParaRPr lang="en-US" sz="2353" dirty="0">
                <a:solidFill>
                  <a:srgbClr val="FFFFFF"/>
                </a:solidFill>
              </a:endParaRPr>
            </a:p>
            <a:p>
              <a:pPr>
                <a:lnSpc>
                  <a:spcPct val="90000"/>
                </a:lnSpc>
                <a:spcAft>
                  <a:spcPts val="588"/>
                </a:spcAft>
              </a:pPr>
              <a:r>
                <a:rPr lang="en-US" sz="2353" dirty="0">
                  <a:solidFill>
                    <a:srgbClr val="FFFFFF"/>
                  </a:solidFill>
                </a:rPr>
                <a:t>Hastings</a:t>
              </a:r>
            </a:p>
          </p:txBody>
        </p:sp>
      </p:grpSp>
      <p:pic>
        <p:nvPicPr>
          <p:cNvPr id="68" name="Picture 18" descr="Matt Hastings"/>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b="-841"/>
          <a:stretch/>
        </p:blipFill>
        <p:spPr bwMode="auto">
          <a:xfrm>
            <a:off x="6261778" y="299370"/>
            <a:ext cx="1438433" cy="1443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12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71050" y="5077810"/>
            <a:ext cx="3223862" cy="690597"/>
          </a:xfrm>
          <a:prstGeom prst="rect">
            <a:avLst/>
          </a:prstGeom>
        </p:spPr>
      </p:pic>
      <p:sp>
        <p:nvSpPr>
          <p:cNvPr id="3" name="Text Box 3"/>
          <p:cNvSpPr txBox="1">
            <a:spLocks noChangeArrowheads="1"/>
          </p:cNvSpPr>
          <p:nvPr/>
        </p:nvSpPr>
        <p:spPr bwMode="blackWhite">
          <a:xfrm>
            <a:off x="267684" y="5960018"/>
            <a:ext cx="10758655" cy="606470"/>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5833">
                      <a:prstClr val="white">
                        <a:lumMod val="50000"/>
                      </a:prstClr>
                    </a:gs>
                    <a:gs pos="100000">
                      <a:prstClr val="white">
                        <a:lumMod val="50000"/>
                      </a:prstClr>
                    </a:gs>
                  </a:gsLst>
                  <a:lin ang="5400000" scaled="0"/>
                </a:gradFill>
                <a:cs typeface="Segoe UI" pitchFamily="34" charset="0"/>
              </a:rPr>
              <a:t>© 2014 Microsoft Corporation. All rights reserved. Microsoft, Windows and other product names are or may be registered trademarks and/or trademarks in the U.S. and/or other countries.</a:t>
            </a:r>
          </a:p>
          <a:p>
            <a:pPr defTabSz="913924" eaLnBrk="0" hangingPunct="0"/>
            <a:r>
              <a:rPr lang="en-US" sz="686" dirty="0">
                <a:gradFill>
                  <a:gsLst>
                    <a:gs pos="5833">
                      <a:prstClr val="white">
                        <a:lumMod val="50000"/>
                      </a:prstClr>
                    </a:gs>
                    <a:gs pos="100000">
                      <a:prstClr val="white">
                        <a:lumMod val="50000"/>
                      </a:prstClr>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2" name="TextBox 1"/>
          <p:cNvSpPr txBox="1"/>
          <p:nvPr/>
        </p:nvSpPr>
        <p:spPr>
          <a:xfrm>
            <a:off x="8363763" y="5248691"/>
            <a:ext cx="3193873" cy="615516"/>
          </a:xfrm>
          <a:prstGeom prst="rect">
            <a:avLst/>
          </a:prstGeom>
          <a:noFill/>
        </p:spPr>
        <p:txBody>
          <a:bodyPr wrap="none" lIns="179285" tIns="143428" rIns="179285" bIns="143428" rtlCol="0">
            <a:spAutoFit/>
          </a:bodyPr>
          <a:lstStyle/>
          <a:p>
            <a:pPr>
              <a:lnSpc>
                <a:spcPct val="90000"/>
              </a:lnSpc>
              <a:spcAft>
                <a:spcPts val="588"/>
              </a:spcAft>
            </a:pPr>
            <a:r>
              <a:rPr lang="en-US" sz="2353" u="sng" dirty="0">
                <a:solidFill>
                  <a:srgbClr val="0A59C1"/>
                </a:solidFill>
              </a:rPr>
              <a:t>ksvore@microsoft.com</a:t>
            </a:r>
          </a:p>
        </p:txBody>
      </p:sp>
      <p:sp>
        <p:nvSpPr>
          <p:cNvPr id="4" name="TextBox 3"/>
          <p:cNvSpPr txBox="1"/>
          <p:nvPr/>
        </p:nvSpPr>
        <p:spPr>
          <a:xfrm>
            <a:off x="1235555" y="532358"/>
            <a:ext cx="9867238" cy="3041373"/>
          </a:xfrm>
          <a:prstGeom prst="rect">
            <a:avLst/>
          </a:prstGeom>
          <a:noFill/>
        </p:spPr>
        <p:txBody>
          <a:bodyPr wrap="none" lIns="179285" tIns="143428" rIns="179285" bIns="143428" rtlCol="0">
            <a:spAutoFit/>
          </a:bodyPr>
          <a:lstStyle/>
          <a:p>
            <a:pPr>
              <a:lnSpc>
                <a:spcPct val="90000"/>
              </a:lnSpc>
              <a:spcAft>
                <a:spcPts val="588"/>
              </a:spcAft>
            </a:pPr>
            <a:endParaRPr lang="en-US" sz="3529" dirty="0">
              <a:gradFill>
                <a:gsLst>
                  <a:gs pos="2917">
                    <a:prstClr val="black"/>
                  </a:gs>
                  <a:gs pos="30000">
                    <a:prstClr val="black"/>
                  </a:gs>
                </a:gsLst>
                <a:lin ang="5400000" scaled="0"/>
              </a:gradFill>
            </a:endParaRPr>
          </a:p>
          <a:p>
            <a:pPr>
              <a:lnSpc>
                <a:spcPct val="90000"/>
              </a:lnSpc>
              <a:spcAft>
                <a:spcPts val="588"/>
              </a:spcAft>
            </a:pPr>
            <a:endParaRPr lang="en-US" sz="3529" dirty="0">
              <a:gradFill>
                <a:gsLst>
                  <a:gs pos="2917">
                    <a:prstClr val="black"/>
                  </a:gs>
                  <a:gs pos="30000">
                    <a:prstClr val="black"/>
                  </a:gs>
                </a:gsLst>
                <a:lin ang="5400000" scaled="0"/>
              </a:gradFill>
              <a:hlinkClick r:id=""/>
            </a:endParaRPr>
          </a:p>
          <a:p>
            <a:pPr>
              <a:lnSpc>
                <a:spcPct val="90000"/>
              </a:lnSpc>
              <a:spcAft>
                <a:spcPts val="588"/>
              </a:spcAft>
            </a:pPr>
            <a:r>
              <a:rPr lang="en-US" sz="3529" dirty="0">
                <a:gradFill>
                  <a:gsLst>
                    <a:gs pos="2917">
                      <a:prstClr val="black"/>
                    </a:gs>
                    <a:gs pos="30000">
                      <a:prstClr val="black"/>
                    </a:gs>
                  </a:gsLst>
                  <a:lin ang="5400000" scaled="0"/>
                </a:gradFill>
                <a:hlinkClick r:id=""/>
              </a:rPr>
              <a:t>http</a:t>
            </a:r>
            <a:r>
              <a:rPr lang="en-US" sz="3529" dirty="0">
                <a:gradFill>
                  <a:gsLst>
                    <a:gs pos="2917">
                      <a:prstClr val="black"/>
                    </a:gs>
                    <a:gs pos="30000">
                      <a:prstClr val="black"/>
                    </a:gs>
                  </a:gsLst>
                  <a:lin ang="5400000" scaled="0"/>
                </a:gradFill>
                <a:hlinkClick r:id="rId4"/>
              </a:rPr>
              <a:t>://research.microsoft.com/groups/quarc/</a:t>
            </a:r>
            <a:endParaRPr lang="en-US" sz="3529" dirty="0">
              <a:gradFill>
                <a:gsLst>
                  <a:gs pos="2917">
                    <a:prstClr val="black"/>
                  </a:gs>
                  <a:gs pos="30000">
                    <a:prstClr val="black"/>
                  </a:gs>
                </a:gsLst>
                <a:lin ang="5400000" scaled="0"/>
              </a:gradFill>
            </a:endParaRPr>
          </a:p>
          <a:p>
            <a:pPr>
              <a:lnSpc>
                <a:spcPct val="90000"/>
              </a:lnSpc>
              <a:spcAft>
                <a:spcPts val="588"/>
              </a:spcAft>
            </a:pPr>
            <a:endParaRPr lang="en-US" sz="3529" dirty="0">
              <a:gradFill>
                <a:gsLst>
                  <a:gs pos="2917">
                    <a:prstClr val="black"/>
                  </a:gs>
                  <a:gs pos="30000">
                    <a:prstClr val="black"/>
                  </a:gs>
                </a:gsLst>
                <a:lin ang="5400000" scaled="0"/>
              </a:gradFill>
            </a:endParaRPr>
          </a:p>
          <a:p>
            <a:pPr>
              <a:lnSpc>
                <a:spcPct val="90000"/>
              </a:lnSpc>
              <a:spcAft>
                <a:spcPts val="588"/>
              </a:spcAft>
            </a:pPr>
            <a:r>
              <a:rPr lang="en-US" sz="3529" dirty="0">
                <a:gradFill>
                  <a:gsLst>
                    <a:gs pos="2917">
                      <a:prstClr val="black"/>
                    </a:gs>
                    <a:gs pos="30000">
                      <a:prstClr val="black"/>
                    </a:gs>
                  </a:gsLst>
                  <a:lin ang="5400000" scaled="0"/>
                </a:gradFill>
                <a:hlinkClick r:id="rId5"/>
              </a:rPr>
              <a:t>http://research.microsoft.com/en-us/labs/stationq/</a:t>
            </a:r>
            <a:endParaRPr lang="en-US" sz="3529" dirty="0">
              <a:gradFill>
                <a:gsLst>
                  <a:gs pos="2917">
                    <a:prstClr val="black"/>
                  </a:gs>
                  <a:gs pos="30000">
                    <a:prstClr val="black"/>
                  </a:gs>
                </a:gsLst>
                <a:lin ang="5400000" scaled="0"/>
              </a:gra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Microsoft Proprietary</a:t>
            </a:r>
            <a:endParaRPr lang="en-US">
              <a:solidFill>
                <a:prstClr val="black">
                  <a:tint val="75000"/>
                </a:prstClr>
              </a:solidFill>
            </a:endParaRPr>
          </a:p>
        </p:txBody>
      </p:sp>
    </p:spTree>
    <p:extLst>
      <p:ext uri="{BB962C8B-B14F-4D97-AF65-F5344CB8AC3E}">
        <p14:creationId xmlns:p14="http://schemas.microsoft.com/office/powerpoint/2010/main" val="358790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2|0.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0.xml><?xml version="1.0" encoding="utf-8"?>
<a:theme xmlns:a="http://schemas.openxmlformats.org/drawingml/2006/main" name="6_Title page sty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2.xml><?xml version="1.0" encoding="utf-8"?>
<a:theme xmlns:a="http://schemas.openxmlformats.org/drawingml/2006/main" name="8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3.xml><?xml version="1.0" encoding="utf-8"?>
<a:theme xmlns:a="http://schemas.openxmlformats.org/drawingml/2006/main" name="6_Martin Supersty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7_Martin Supersty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8_Martin Supersty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3-30367_MSR Dark Blue Template 16x9">
  <a:themeElements>
    <a:clrScheme name="Custom 129">
      <a:dk1>
        <a:srgbClr val="002050"/>
      </a:dk1>
      <a:lt1>
        <a:srgbClr val="FFFFFF"/>
      </a:lt1>
      <a:dk2>
        <a:srgbClr val="525051"/>
      </a:dk2>
      <a:lt2>
        <a:srgbClr val="00BCF2"/>
      </a:lt2>
      <a:accent1>
        <a:srgbClr val="00B294"/>
      </a:accent1>
      <a:accent2>
        <a:srgbClr val="009E49"/>
      </a:accent2>
      <a:accent3>
        <a:srgbClr val="BAD80A"/>
      </a:accent3>
      <a:accent4>
        <a:srgbClr val="FFF100"/>
      </a:accent4>
      <a:accent5>
        <a:srgbClr val="FF8C00"/>
      </a:accent5>
      <a:accent6>
        <a:srgbClr val="EC008C"/>
      </a:accent6>
      <a:hlink>
        <a:srgbClr val="00BCF2"/>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MSR_Template_16x9" id="{09D7E618-0FA4-493D-B290-7A2E6215D746}" vid="{25CC0F95-AC32-45F4-82DE-46A3C8B38701}"/>
    </a:ext>
  </a:extLst>
</a:theme>
</file>

<file path=ppt/theme/theme7.xml><?xml version="1.0" encoding="utf-8"?>
<a:theme xmlns:a="http://schemas.openxmlformats.org/drawingml/2006/main" name="10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Droid Sans"/>
        <a:cs typeface="Droid Sans"/>
      </a:majorFont>
      <a:minorFont>
        <a:latin typeface="Arial"/>
        <a:ea typeface="Droid Sans"/>
        <a:cs typeface="Droid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4000"/>
          </a:lnSpc>
          <a:spcBef>
            <a:spcPct val="0"/>
          </a:spcBef>
          <a:spcAft>
            <a:spcPct val="0"/>
          </a:spcAft>
          <a:buClr>
            <a:srgbClr val="000000"/>
          </a:buClr>
          <a:buSzPct val="100000"/>
          <a:buFont typeface="Times New Roman" panose="02020603050405020304" pitchFamily="18" charset="0"/>
          <a:buNone/>
          <a:tabLst/>
          <a:defRPr kumimoji="0" lang="en-GB" altLang="en-US" sz="1400" b="0" i="0" u="none" strike="noStrike" cap="none" normalizeH="0" baseline="0" smtClean="0">
            <a:ln>
              <a:noFill/>
            </a:ln>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4000"/>
          </a:lnSpc>
          <a:spcBef>
            <a:spcPct val="0"/>
          </a:spcBef>
          <a:spcAft>
            <a:spcPct val="0"/>
          </a:spcAft>
          <a:buClr>
            <a:srgbClr val="000000"/>
          </a:buClr>
          <a:buSzPct val="100000"/>
          <a:buFont typeface="Times New Roman" panose="02020603050405020304" pitchFamily="18" charset="0"/>
          <a:buNone/>
          <a:tabLst/>
          <a:defRPr kumimoji="0" lang="en-GB" altLang="en-US" sz="1400" b="0" i="0" u="none" strike="noStrike" cap="none" normalizeH="0" baseline="0" smtClean="0">
            <a:ln>
              <a:noFill/>
            </a:ln>
            <a:effectLst/>
            <a:latin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1_MVPS13 PPT Template">
  <a:themeElements>
    <a:clrScheme name="MVPS13 Theme">
      <a:dk1>
        <a:srgbClr val="FFFFFE"/>
      </a:dk1>
      <a:lt1>
        <a:srgbClr val="FFFFFF"/>
      </a:lt1>
      <a:dk2>
        <a:srgbClr val="002050"/>
      </a:dk2>
      <a:lt2>
        <a:srgbClr val="000000"/>
      </a:lt2>
      <a:accent1>
        <a:srgbClr val="00BCF2"/>
      </a:accent1>
      <a:accent2>
        <a:srgbClr val="0072C6"/>
      </a:accent2>
      <a:accent3>
        <a:srgbClr val="00B294"/>
      </a:accent3>
      <a:accent4>
        <a:srgbClr val="00188F"/>
      </a:accent4>
      <a:accent5>
        <a:srgbClr val="6DC2E9"/>
      </a:accent5>
      <a:accent6>
        <a:srgbClr val="7FBA00"/>
      </a:accent6>
      <a:hlink>
        <a:srgbClr val="00BCF2"/>
      </a:hlink>
      <a:folHlink>
        <a:srgbClr val="00BCF2"/>
      </a:folHlink>
    </a:clrScheme>
    <a:fontScheme name="Segoe UI">
      <a:majorFont>
        <a:latin typeface="Segoe UI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Segoe UI"/>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2_Martin Supersty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9763</Words>
  <Application>Microsoft Macintosh PowerPoint</Application>
  <PresentationFormat>Custom</PresentationFormat>
  <Paragraphs>1302</Paragraphs>
  <Slides>94</Slides>
  <Notes>67</Notes>
  <HiddenSlides>0</HiddenSlides>
  <MMClips>0</MMClips>
  <ScaleCrop>false</ScaleCrop>
  <HeadingPairs>
    <vt:vector size="6" baseType="variant">
      <vt:variant>
        <vt:lpstr>Theme</vt:lpstr>
      </vt:variant>
      <vt:variant>
        <vt:i4>15</vt:i4>
      </vt:variant>
      <vt:variant>
        <vt:lpstr>Embedded OLE Servers</vt:lpstr>
      </vt:variant>
      <vt:variant>
        <vt:i4>1</vt:i4>
      </vt:variant>
      <vt:variant>
        <vt:lpstr>Slide Titles</vt:lpstr>
      </vt:variant>
      <vt:variant>
        <vt:i4>94</vt:i4>
      </vt:variant>
    </vt:vector>
  </HeadingPairs>
  <TitlesOfParts>
    <vt:vector size="110" baseType="lpstr">
      <vt:lpstr>Office Theme</vt:lpstr>
      <vt:lpstr>1_Office Theme</vt:lpstr>
      <vt:lpstr>2_Office Theme</vt:lpstr>
      <vt:lpstr>4_Office Theme</vt:lpstr>
      <vt:lpstr>7_Office Theme</vt:lpstr>
      <vt:lpstr>3-30367_MSR Dark Blue Template 16x9</vt:lpstr>
      <vt:lpstr>10_Office Theme</vt:lpstr>
      <vt:lpstr>1_MVPS13 PPT Template</vt:lpstr>
      <vt:lpstr>2_Martin Superstyle</vt:lpstr>
      <vt:lpstr>6_Title page style</vt:lpstr>
      <vt:lpstr>6_Office Theme</vt:lpstr>
      <vt:lpstr>8_Office Theme</vt:lpstr>
      <vt:lpstr>6_Martin Superstyle</vt:lpstr>
      <vt:lpstr>7_Martin Superstyle</vt:lpstr>
      <vt:lpstr>8_Martin Superstyle</vt:lpstr>
      <vt:lpstr>Equation</vt:lpstr>
      <vt:lpstr>Quantum Software Architecture: Mapping Quantum Algorithms to Devices</vt:lpstr>
      <vt:lpstr>PowerPoint Presentation</vt:lpstr>
      <vt:lpstr>Computers have come a long way</vt:lpstr>
      <vt:lpstr>Success of digital computers (Moore’s Law)</vt:lpstr>
      <vt:lpstr>Some problems are hard to solve</vt:lpstr>
      <vt:lpstr>Requirements for quantum computation </vt:lpstr>
      <vt:lpstr>Quantum Algorithms Exist!</vt:lpstr>
      <vt:lpstr>Quantum Hardware Technologies Exist!</vt:lpstr>
      <vt:lpstr>Quantum computing through the Ages</vt:lpstr>
      <vt:lpstr>A Software Architecture for Quantum Computing</vt:lpstr>
      <vt:lpstr>LIQUi|⟩ Goals</vt:lpstr>
      <vt:lpstr>The LIQUi|⟩ Platform</vt:lpstr>
      <vt:lpstr>Quantum Gates: Digital quantum computation</vt:lpstr>
      <vt:lpstr>Quantum Gates: Digital quantum computation</vt:lpstr>
      <vt:lpstr>Classical vs. Quantum Computing</vt:lpstr>
      <vt:lpstr>PowerPoint Presentation</vt:lpstr>
      <vt:lpstr>Teleport: Quantum “Hello World”</vt:lpstr>
      <vt:lpstr>Teleport: User Code</vt:lpstr>
      <vt:lpstr>Teleport: Running the Code</vt:lpstr>
      <vt:lpstr>User definition of a gate</vt:lpstr>
      <vt:lpstr>Quantum Gate Library</vt:lpstr>
      <vt:lpstr>Shor’s algorithm: Full Circuit - 4 bits ≅ 8200 gates</vt:lpstr>
      <vt:lpstr>Shor’s algorithm: Modular Adder</vt:lpstr>
      <vt:lpstr>Shor’s algorithm simulation</vt:lpstr>
      <vt:lpstr>Quantum Chemistry</vt:lpstr>
      <vt:lpstr>Quantum Chemistry</vt:lpstr>
      <vt:lpstr>A Software Architecture for Quantum Computing</vt:lpstr>
      <vt:lpstr>Building Larger Circuits</vt:lpstr>
      <vt:lpstr>Optimizing Circuits</vt:lpstr>
      <vt:lpstr>Optimizing circuits: rewriting templates</vt:lpstr>
      <vt:lpstr>Optimizing circuits: time-space tradeoffs</vt:lpstr>
      <vt:lpstr>A Software Architecture for Quantum Computing</vt:lpstr>
      <vt:lpstr>Quantum Hardware: What’s the catch?</vt:lpstr>
      <vt:lpstr>Classical Error Correction</vt:lpstr>
      <vt:lpstr>Possible Error Correction Architectures</vt:lpstr>
      <vt:lpstr>Fault-tolerant Replacement Rules</vt:lpstr>
      <vt:lpstr>QECC: Quantum Error Correction Codes</vt:lpstr>
      <vt:lpstr>Gate Definition: Steane [[7,1,3]] Prep. Rule</vt:lpstr>
      <vt:lpstr>Gate Definition: Steane [[7,1,3]] Syndrome Meas.</vt:lpstr>
      <vt:lpstr>Full Teleport Circuit in Steane [[7,1,3]] Code</vt:lpstr>
      <vt:lpstr>Stabilizer Simulation</vt:lpstr>
      <vt:lpstr>Advanced Noise Modeling</vt:lpstr>
      <vt:lpstr>A Software Architecture for Quantum Computing</vt:lpstr>
      <vt:lpstr>LIQUi|⟩ for Compilation onto Hardware</vt:lpstr>
      <vt:lpstr>LIQUi|⟩ for Compilation onto Hardware</vt:lpstr>
      <vt:lpstr>A Software Architecture for Quantum Computing</vt:lpstr>
      <vt:lpstr>Quantum Software Architecture: Mapping Quantum Algorithms to Devices</vt:lpstr>
      <vt:lpstr>Compiling a Quantum Algorithm</vt:lpstr>
      <vt:lpstr>Quantum compiling</vt:lpstr>
      <vt:lpstr>Quantum compiling</vt:lpstr>
      <vt:lpstr>Quantum compiling</vt:lpstr>
      <vt:lpstr>Universality theorem</vt:lpstr>
      <vt:lpstr>Operations on subspaces</vt:lpstr>
      <vt:lpstr>Controlled rotations</vt:lpstr>
      <vt:lpstr>Outline of universality theorem</vt:lpstr>
      <vt:lpstr>PowerPoint Presentation</vt:lpstr>
      <vt:lpstr>Quantum compiling</vt:lpstr>
      <vt:lpstr>Quantum compiling</vt:lpstr>
      <vt:lpstr>Quantum compiling</vt:lpstr>
      <vt:lpstr>Quantum compiling</vt:lpstr>
      <vt:lpstr>Quantum compiling</vt:lpstr>
      <vt:lpstr>Quantum compiling</vt:lpstr>
      <vt:lpstr>Quantum compiling</vt:lpstr>
      <vt:lpstr>Instruction Sets: Universal Single-qubit Bases</vt:lpstr>
      <vt:lpstr>Single-qubit unitary approximation</vt:lpstr>
      <vt:lpstr>Solovay-Kitaev Theorem</vt:lpstr>
      <vt:lpstr>Solovay-Kitaev Algorithm: de facto standard until 2012!</vt:lpstr>
      <vt:lpstr>PowerPoint Presentation</vt:lpstr>
      <vt:lpstr>PowerPoint Presentation</vt:lpstr>
      <vt:lpstr>PowerPoint Presentation</vt:lpstr>
      <vt:lpstr>PowerPoint Presentation</vt:lpstr>
      <vt:lpstr>PowerPoint Presentation</vt:lpstr>
      <vt:lpstr>Non-deterministic circuits</vt:lpstr>
      <vt:lpstr>Non-deterministic circuits</vt:lpstr>
      <vt:lpstr>Non-deterministic circuits</vt:lpstr>
      <vt:lpstr>Non-deterministic circuits</vt:lpstr>
      <vt:lpstr>Non-deterministic circuits</vt:lpstr>
      <vt:lpstr>Repeat-Until-Success circuits</vt:lpstr>
      <vt:lpstr>Repeat-Until-Success circuits</vt:lpstr>
      <vt:lpstr>Examples for RUS protocols</vt:lpstr>
      <vt:lpstr>Brute-force search</vt:lpstr>
      <vt:lpstr>Approximation: Unitary versus RUS</vt:lpstr>
      <vt:lpstr>Markov Chains and Measurements</vt:lpstr>
      <vt:lpstr>Markov Chains and Measurements</vt:lpstr>
      <vt:lpstr>Compiling Z-rotations: Overview</vt:lpstr>
      <vt:lpstr>Stage 1: Integer Relations</vt:lpstr>
      <vt:lpstr>Stage 2: Sampling</vt:lpstr>
      <vt:lpstr>Stage 3: Norm Equation</vt:lpstr>
      <vt:lpstr>Stage 4: Implementing the RUS</vt:lpstr>
      <vt:lpstr>Stage 4: Implementing the PQF</vt:lpstr>
      <vt:lpstr>Numerical Results: RUS and PQF</vt:lpstr>
      <vt:lpstr>A Software Architecture for Quantum Computing</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2015-02-19T22:58:20Z</dcterms:created>
  <dcterms:modified xsi:type="dcterms:W3CDTF">2015-02-20T04:15:33Z</dcterms:modified>
  <cp:contentStatus/>
</cp:coreProperties>
</file>